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45"/>
  </p:notesMasterIdLst>
  <p:sldIdLst>
    <p:sldId id="265" r:id="rId5"/>
    <p:sldId id="266" r:id="rId6"/>
    <p:sldId id="322" r:id="rId7"/>
    <p:sldId id="323" r:id="rId8"/>
    <p:sldId id="269" r:id="rId9"/>
    <p:sldId id="285" r:id="rId10"/>
    <p:sldId id="272" r:id="rId11"/>
    <p:sldId id="273" r:id="rId12"/>
    <p:sldId id="275" r:id="rId13"/>
    <p:sldId id="277" r:id="rId14"/>
    <p:sldId id="289" r:id="rId15"/>
    <p:sldId id="282" r:id="rId16"/>
    <p:sldId id="287" r:id="rId17"/>
    <p:sldId id="283" r:id="rId18"/>
    <p:sldId id="293" r:id="rId19"/>
    <p:sldId id="294" r:id="rId20"/>
    <p:sldId id="281" r:id="rId21"/>
    <p:sldId id="291" r:id="rId22"/>
    <p:sldId id="292" r:id="rId23"/>
    <p:sldId id="295" r:id="rId24"/>
    <p:sldId id="296" r:id="rId25"/>
    <p:sldId id="301" r:id="rId26"/>
    <p:sldId id="302" r:id="rId27"/>
    <p:sldId id="303" r:id="rId28"/>
    <p:sldId id="304" r:id="rId29"/>
    <p:sldId id="310" r:id="rId30"/>
    <p:sldId id="311" r:id="rId31"/>
    <p:sldId id="314" r:id="rId32"/>
    <p:sldId id="324" r:id="rId33"/>
    <p:sldId id="325" r:id="rId34"/>
    <p:sldId id="326" r:id="rId35"/>
    <p:sldId id="315" r:id="rId36"/>
    <p:sldId id="328" r:id="rId37"/>
    <p:sldId id="331" r:id="rId38"/>
    <p:sldId id="332" r:id="rId39"/>
    <p:sldId id="333" r:id="rId40"/>
    <p:sldId id="336" r:id="rId41"/>
    <p:sldId id="337" r:id="rId42"/>
    <p:sldId id="334" r:id="rId43"/>
    <p:sldId id="335"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4"/>
    <p:restoredTop sz="94643"/>
  </p:normalViewPr>
  <p:slideViewPr>
    <p:cSldViewPr snapToGrid="0" snapToObjects="1">
      <p:cViewPr>
        <p:scale>
          <a:sx n="94" d="100"/>
          <a:sy n="94" d="100"/>
        </p:scale>
        <p:origin x="-2124" y="-7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drawings/_rels/vmlDrawing8.v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 Id="rId4" Type="http://schemas.openxmlformats.org/officeDocument/2006/relationships/image" Target="../media/image71.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8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FEAF63-1127-4ECD-919F-84ABCEB74605}" type="datetimeFigureOut">
              <a:rPr lang="en-US" smtClean="0"/>
              <a:t>7/12/2016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CB32AC-01EF-48C3-834D-F2EEB3FE89BA}" type="slidenum">
              <a:rPr lang="en-US" smtClean="0"/>
              <a:t>‹#›</a:t>
            </a:fld>
            <a:endParaRPr lang="en-US"/>
          </a:p>
        </p:txBody>
      </p:sp>
    </p:spTree>
    <p:extLst>
      <p:ext uri="{BB962C8B-B14F-4D97-AF65-F5344CB8AC3E}">
        <p14:creationId xmlns:p14="http://schemas.microsoft.com/office/powerpoint/2010/main" val="3499505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I always like to have some humor in my presentations, but the problem with political jokes is that they get elected…</a:t>
            </a:r>
          </a:p>
        </p:txBody>
      </p:sp>
      <p:sp>
        <p:nvSpPr>
          <p:cNvPr id="614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29057" indent="-280406" eaLnBrk="0" hangingPunct="0">
              <a:spcBef>
                <a:spcPct val="30000"/>
              </a:spcBef>
              <a:defRPr sz="1200">
                <a:solidFill>
                  <a:schemeClr val="tx1"/>
                </a:solidFill>
                <a:latin typeface="Calibri" pitchFamily="34" charset="0"/>
                <a:ea typeface="ＭＳ Ｐゴシック" pitchFamily="34" charset="-128"/>
              </a:defRPr>
            </a:lvl2pPr>
            <a:lvl3pPr marL="1121626" indent="-224325" eaLnBrk="0" hangingPunct="0">
              <a:spcBef>
                <a:spcPct val="30000"/>
              </a:spcBef>
              <a:defRPr sz="1200">
                <a:solidFill>
                  <a:schemeClr val="tx1"/>
                </a:solidFill>
                <a:latin typeface="Calibri" pitchFamily="34" charset="0"/>
                <a:ea typeface="ＭＳ Ｐゴシック" pitchFamily="34" charset="-128"/>
              </a:defRPr>
            </a:lvl3pPr>
            <a:lvl4pPr marL="1570276" indent="-224325" eaLnBrk="0" hangingPunct="0">
              <a:spcBef>
                <a:spcPct val="30000"/>
              </a:spcBef>
              <a:defRPr sz="1200">
                <a:solidFill>
                  <a:schemeClr val="tx1"/>
                </a:solidFill>
                <a:latin typeface="Calibri" pitchFamily="34" charset="0"/>
                <a:ea typeface="ＭＳ Ｐゴシック" pitchFamily="34" charset="-128"/>
              </a:defRPr>
            </a:lvl4pPr>
            <a:lvl5pPr marL="2018927" indent="-224325" eaLnBrk="0" hangingPunct="0">
              <a:spcBef>
                <a:spcPct val="30000"/>
              </a:spcBef>
              <a:defRPr sz="1200">
                <a:solidFill>
                  <a:schemeClr val="tx1"/>
                </a:solidFill>
                <a:latin typeface="Calibri" pitchFamily="34" charset="0"/>
                <a:ea typeface="ＭＳ Ｐゴシック" pitchFamily="34" charset="-128"/>
              </a:defRPr>
            </a:lvl5pPr>
            <a:lvl6pPr marL="2467577" indent="-22432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16227" indent="-22432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64878" indent="-22432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13528" indent="-22432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defRPr/>
            </a:pPr>
            <a:fld id="{160C37AF-2BC4-4BA2-AFCE-3D5BBD161092}" type="slidenum">
              <a:rPr lang="en-US" altLang="en-US" smtClean="0"/>
              <a:pPr eaLnBrk="1" hangingPunct="1">
                <a:spcBef>
                  <a:spcPct val="0"/>
                </a:spcBef>
                <a:defRPr/>
              </a:pPr>
              <a:t>5</a:t>
            </a:fld>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Aft>
                <a:spcPts val="49"/>
              </a:spcAft>
              <a:defRPr/>
            </a:pPr>
            <a:r>
              <a:rPr lang="en-US" b="1" dirty="0" smtClean="0"/>
              <a:t>Analysis</a:t>
            </a:r>
          </a:p>
          <a:p>
            <a:pPr marL="168244" indent="-168244">
              <a:buFont typeface="Arial" panose="020B0604020202020204" pitchFamily="34" charset="0"/>
              <a:buChar char="•"/>
              <a:defRPr/>
            </a:pPr>
            <a:r>
              <a:rPr lang="en-US" altLang="en-US" dirty="0" smtClean="0">
                <a:solidFill>
                  <a:srgbClr val="000000"/>
                </a:solidFill>
              </a:rPr>
              <a:t>Democrats won 18 states plus the District of Columbia six times in a row, which in 2016 would earn </a:t>
            </a:r>
            <a:r>
              <a:rPr lang="en-US" altLang="en-US" b="1" dirty="0" smtClean="0">
                <a:solidFill>
                  <a:srgbClr val="000000"/>
                </a:solidFill>
              </a:rPr>
              <a:t>242 electoral votes</a:t>
            </a:r>
            <a:r>
              <a:rPr lang="en-US" altLang="en-US" dirty="0" smtClean="0">
                <a:solidFill>
                  <a:srgbClr val="000000"/>
                </a:solidFill>
              </a:rPr>
              <a:t>, about 90 percent of the 270 electoral votes needed to win.</a:t>
            </a:r>
          </a:p>
          <a:p>
            <a:pPr marL="168244" indent="-168244">
              <a:buFont typeface="Arial" panose="020B0604020202020204" pitchFamily="34" charset="0"/>
              <a:buChar char="•"/>
              <a:defRPr/>
            </a:pPr>
            <a:r>
              <a:rPr lang="en-US" altLang="en-US" dirty="0" smtClean="0">
                <a:solidFill>
                  <a:srgbClr val="000000"/>
                </a:solidFill>
              </a:rPr>
              <a:t>In contrast, Republicans consistently carried 13 states over the last six elections, which in 2016 would earn the party </a:t>
            </a:r>
            <a:r>
              <a:rPr lang="en-US" altLang="en-US" b="1" dirty="0" smtClean="0">
                <a:solidFill>
                  <a:srgbClr val="000000"/>
                </a:solidFill>
              </a:rPr>
              <a:t>102 electoral votes</a:t>
            </a:r>
            <a:r>
              <a:rPr lang="en-US" altLang="en-US" dirty="0" smtClean="0">
                <a:solidFill>
                  <a:srgbClr val="000000"/>
                </a:solidFill>
              </a:rPr>
              <a:t>, 38 percent of the 270 needed to win.</a:t>
            </a:r>
          </a:p>
          <a:p>
            <a:pPr marL="168244" indent="-168244">
              <a:buFont typeface="Arial" panose="020B0604020202020204" pitchFamily="34" charset="0"/>
              <a:buChar char="•"/>
              <a:defRPr/>
            </a:pPr>
            <a:r>
              <a:rPr lang="en-US" altLang="en-US" dirty="0" smtClean="0">
                <a:solidFill>
                  <a:srgbClr val="000000"/>
                </a:solidFill>
              </a:rPr>
              <a:t>Democrats’ hopes of holding the White House rest on remobilizing the Obama coalition of millennials, single women, and </a:t>
            </a:r>
            <a:r>
              <a:rPr lang="en-US" altLang="en-US" b="1" dirty="0" smtClean="0">
                <a:solidFill>
                  <a:srgbClr val="000000"/>
                </a:solidFill>
              </a:rPr>
              <a:t>nonwhite voters</a:t>
            </a:r>
          </a:p>
          <a:p>
            <a:pPr marL="168244" indent="-168244">
              <a:buFont typeface="Arial" panose="020B0604020202020204" pitchFamily="34" charset="0"/>
              <a:buChar char="•"/>
              <a:defRPr/>
            </a:pPr>
            <a:r>
              <a:rPr lang="en-US" altLang="en-US" dirty="0" smtClean="0">
                <a:solidFill>
                  <a:srgbClr val="000000"/>
                </a:solidFill>
              </a:rPr>
              <a:t>Minorities are less likely to vote GOP; the trend of a </a:t>
            </a:r>
            <a:r>
              <a:rPr lang="en-US" altLang="en-US" b="1" dirty="0" smtClean="0">
                <a:solidFill>
                  <a:srgbClr val="000000"/>
                </a:solidFill>
              </a:rPr>
              <a:t>diversifying electorate </a:t>
            </a:r>
            <a:r>
              <a:rPr lang="en-US" altLang="en-US" dirty="0" smtClean="0">
                <a:solidFill>
                  <a:srgbClr val="000000"/>
                </a:solidFill>
              </a:rPr>
              <a:t>in recent elections is an advantage for Democrats</a:t>
            </a:r>
          </a:p>
          <a:p>
            <a:pPr>
              <a:defRPr/>
            </a:pPr>
            <a:endParaRPr lang="en-US" dirty="0" smtClean="0"/>
          </a:p>
          <a:p>
            <a:pPr>
              <a:defRPr/>
            </a:pPr>
            <a:r>
              <a:rPr lang="en-US" dirty="0" smtClean="0"/>
              <a:t>58% of eligible voters voted in 2012 election (36% in 2014)- the increased turnout in Presidential years generally favors Democrats; in 2012, 4 states decided by 5% or less (OH, FL, VA &amp; NC)</a:t>
            </a:r>
          </a:p>
          <a:p>
            <a:pPr>
              <a:defRPr/>
            </a:pPr>
            <a:endParaRPr lang="en-US" altLang="en-US" dirty="0" smtClean="0"/>
          </a:p>
        </p:txBody>
      </p:sp>
      <p:sp>
        <p:nvSpPr>
          <p:cNvPr id="798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29057" indent="-280406" eaLnBrk="0" hangingPunct="0">
              <a:spcBef>
                <a:spcPct val="30000"/>
              </a:spcBef>
              <a:defRPr sz="1200">
                <a:solidFill>
                  <a:schemeClr val="tx1"/>
                </a:solidFill>
                <a:latin typeface="Calibri" pitchFamily="34" charset="0"/>
                <a:ea typeface="ＭＳ Ｐゴシック" pitchFamily="34" charset="-128"/>
              </a:defRPr>
            </a:lvl2pPr>
            <a:lvl3pPr marL="1121626" indent="-224325" eaLnBrk="0" hangingPunct="0">
              <a:spcBef>
                <a:spcPct val="30000"/>
              </a:spcBef>
              <a:defRPr sz="1200">
                <a:solidFill>
                  <a:schemeClr val="tx1"/>
                </a:solidFill>
                <a:latin typeface="Calibri" pitchFamily="34" charset="0"/>
                <a:ea typeface="ＭＳ Ｐゴシック" pitchFamily="34" charset="-128"/>
              </a:defRPr>
            </a:lvl3pPr>
            <a:lvl4pPr marL="1570276" indent="-224325" eaLnBrk="0" hangingPunct="0">
              <a:spcBef>
                <a:spcPct val="30000"/>
              </a:spcBef>
              <a:defRPr sz="1200">
                <a:solidFill>
                  <a:schemeClr val="tx1"/>
                </a:solidFill>
                <a:latin typeface="Calibri" pitchFamily="34" charset="0"/>
                <a:ea typeface="ＭＳ Ｐゴシック" pitchFamily="34" charset="-128"/>
              </a:defRPr>
            </a:lvl4pPr>
            <a:lvl5pPr marL="2018927" indent="-224325" eaLnBrk="0" hangingPunct="0">
              <a:spcBef>
                <a:spcPct val="30000"/>
              </a:spcBef>
              <a:defRPr sz="1200">
                <a:solidFill>
                  <a:schemeClr val="tx1"/>
                </a:solidFill>
                <a:latin typeface="Calibri" pitchFamily="34" charset="0"/>
                <a:ea typeface="ＭＳ Ｐゴシック" pitchFamily="34" charset="-128"/>
              </a:defRPr>
            </a:lvl5pPr>
            <a:lvl6pPr marL="2467577" indent="-22432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16227" indent="-22432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64878" indent="-22432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13528" indent="-22432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defRPr/>
            </a:pPr>
            <a:fld id="{79B833FE-768A-4135-A396-38272014EF6D}" type="slidenum">
              <a:rPr lang="en-US" altLang="en-US" smtClean="0"/>
              <a:pPr eaLnBrk="1" hangingPunct="1">
                <a:spcBef>
                  <a:spcPct val="0"/>
                </a:spcBef>
                <a:defRPr/>
              </a:pPr>
              <a:t>21</a:t>
            </a:fld>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839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29057" indent="-280406" eaLnBrk="0" hangingPunct="0">
              <a:spcBef>
                <a:spcPct val="30000"/>
              </a:spcBef>
              <a:defRPr sz="1200">
                <a:solidFill>
                  <a:schemeClr val="tx1"/>
                </a:solidFill>
                <a:latin typeface="Calibri" pitchFamily="34" charset="0"/>
                <a:ea typeface="ＭＳ Ｐゴシック" pitchFamily="34" charset="-128"/>
              </a:defRPr>
            </a:lvl2pPr>
            <a:lvl3pPr marL="1121626" indent="-224325" eaLnBrk="0" hangingPunct="0">
              <a:spcBef>
                <a:spcPct val="30000"/>
              </a:spcBef>
              <a:defRPr sz="1200">
                <a:solidFill>
                  <a:schemeClr val="tx1"/>
                </a:solidFill>
                <a:latin typeface="Calibri" pitchFamily="34" charset="0"/>
                <a:ea typeface="ＭＳ Ｐゴシック" pitchFamily="34" charset="-128"/>
              </a:defRPr>
            </a:lvl3pPr>
            <a:lvl4pPr marL="1570276" indent="-224325" eaLnBrk="0" hangingPunct="0">
              <a:spcBef>
                <a:spcPct val="30000"/>
              </a:spcBef>
              <a:defRPr sz="1200">
                <a:solidFill>
                  <a:schemeClr val="tx1"/>
                </a:solidFill>
                <a:latin typeface="Calibri" pitchFamily="34" charset="0"/>
                <a:ea typeface="ＭＳ Ｐゴシック" pitchFamily="34" charset="-128"/>
              </a:defRPr>
            </a:lvl4pPr>
            <a:lvl5pPr marL="2018927" indent="-224325" eaLnBrk="0" hangingPunct="0">
              <a:spcBef>
                <a:spcPct val="30000"/>
              </a:spcBef>
              <a:defRPr sz="1200">
                <a:solidFill>
                  <a:schemeClr val="tx1"/>
                </a:solidFill>
                <a:latin typeface="Calibri" pitchFamily="34" charset="0"/>
                <a:ea typeface="ＭＳ Ｐゴシック" pitchFamily="34" charset="-128"/>
              </a:defRPr>
            </a:lvl5pPr>
            <a:lvl6pPr marL="2467577" indent="-22432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16227" indent="-22432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64878" indent="-22432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13528" indent="-22432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defRPr/>
            </a:pPr>
            <a:fld id="{5AAD8D98-AA2C-408F-9650-83C89C32555C}" type="slidenum">
              <a:rPr lang="en-US" altLang="en-US" smtClean="0"/>
              <a:pPr eaLnBrk="1" hangingPunct="1">
                <a:spcBef>
                  <a:spcPct val="0"/>
                </a:spcBef>
                <a:defRPr/>
              </a:pPr>
              <a:t>22</a:t>
            </a:fld>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68244" indent="-168244">
              <a:buFont typeface="Arial" panose="020B0604020202020204" pitchFamily="34" charset="0"/>
              <a:buChar char="•"/>
              <a:defRPr/>
            </a:pPr>
            <a:r>
              <a:rPr lang="en-US" dirty="0" smtClean="0"/>
              <a:t>Now that Trump and Clinton have emerged as the presumptive nominees, Cook Political Report has adjusted its electoral college ratings based on the standings of the candidates.</a:t>
            </a:r>
          </a:p>
          <a:p>
            <a:pPr marL="168244" indent="-168244">
              <a:buFont typeface="Arial" panose="020B0604020202020204" pitchFamily="34" charset="0"/>
              <a:buChar char="•"/>
              <a:defRPr/>
            </a:pPr>
            <a:r>
              <a:rPr lang="en-US" dirty="0" smtClean="0"/>
              <a:t>Because of Trump’s historic unpopularity with wide swaths of the electorate (women, millennials, independents and Latinos) the ratings have switched in Democrats favor in nearly all the states (with the exception of Maine’s second district).</a:t>
            </a:r>
          </a:p>
          <a:p>
            <a:pPr>
              <a:defRPr/>
            </a:pPr>
            <a:endParaRPr lang="en-US" dirty="0"/>
          </a:p>
        </p:txBody>
      </p:sp>
      <p:sp>
        <p:nvSpPr>
          <p:cNvPr id="849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Light" pitchFamily="34" charset="0"/>
                <a:ea typeface="ＭＳ Ｐゴシック" pitchFamily="34" charset="-128"/>
              </a:defRPr>
            </a:lvl1pPr>
            <a:lvl2pPr marL="729057" indent="-280406" eaLnBrk="0" hangingPunct="0">
              <a:defRPr>
                <a:solidFill>
                  <a:schemeClr val="tx1"/>
                </a:solidFill>
                <a:latin typeface="Calibri Light" pitchFamily="34" charset="0"/>
                <a:ea typeface="ＭＳ Ｐゴシック" pitchFamily="34" charset="-128"/>
              </a:defRPr>
            </a:lvl2pPr>
            <a:lvl3pPr marL="1121626" indent="-224325" eaLnBrk="0" hangingPunct="0">
              <a:defRPr>
                <a:solidFill>
                  <a:schemeClr val="tx1"/>
                </a:solidFill>
                <a:latin typeface="Calibri Light" pitchFamily="34" charset="0"/>
                <a:ea typeface="ＭＳ Ｐゴシック" pitchFamily="34" charset="-128"/>
              </a:defRPr>
            </a:lvl3pPr>
            <a:lvl4pPr marL="1570276" indent="-224325" eaLnBrk="0" hangingPunct="0">
              <a:defRPr>
                <a:solidFill>
                  <a:schemeClr val="tx1"/>
                </a:solidFill>
                <a:latin typeface="Calibri Light" pitchFamily="34" charset="0"/>
                <a:ea typeface="ＭＳ Ｐゴシック" pitchFamily="34" charset="-128"/>
              </a:defRPr>
            </a:lvl4pPr>
            <a:lvl5pPr marL="2018927" indent="-224325" eaLnBrk="0" hangingPunct="0">
              <a:defRPr>
                <a:solidFill>
                  <a:schemeClr val="tx1"/>
                </a:solidFill>
                <a:latin typeface="Calibri Light" pitchFamily="34" charset="0"/>
                <a:ea typeface="ＭＳ Ｐゴシック" pitchFamily="34" charset="-128"/>
              </a:defRPr>
            </a:lvl5pPr>
            <a:lvl6pPr marL="2467577" indent="-224325" eaLnBrk="0" fontAlgn="base" hangingPunct="0">
              <a:spcBef>
                <a:spcPct val="0"/>
              </a:spcBef>
              <a:spcAft>
                <a:spcPct val="0"/>
              </a:spcAft>
              <a:defRPr>
                <a:solidFill>
                  <a:schemeClr val="tx1"/>
                </a:solidFill>
                <a:latin typeface="Calibri Light" pitchFamily="34" charset="0"/>
                <a:ea typeface="ＭＳ Ｐゴシック" pitchFamily="34" charset="-128"/>
              </a:defRPr>
            </a:lvl6pPr>
            <a:lvl7pPr marL="2916227" indent="-224325" eaLnBrk="0" fontAlgn="base" hangingPunct="0">
              <a:spcBef>
                <a:spcPct val="0"/>
              </a:spcBef>
              <a:spcAft>
                <a:spcPct val="0"/>
              </a:spcAft>
              <a:defRPr>
                <a:solidFill>
                  <a:schemeClr val="tx1"/>
                </a:solidFill>
                <a:latin typeface="Calibri Light" pitchFamily="34" charset="0"/>
                <a:ea typeface="ＭＳ Ｐゴシック" pitchFamily="34" charset="-128"/>
              </a:defRPr>
            </a:lvl7pPr>
            <a:lvl8pPr marL="3364878" indent="-224325" eaLnBrk="0" fontAlgn="base" hangingPunct="0">
              <a:spcBef>
                <a:spcPct val="0"/>
              </a:spcBef>
              <a:spcAft>
                <a:spcPct val="0"/>
              </a:spcAft>
              <a:defRPr>
                <a:solidFill>
                  <a:schemeClr val="tx1"/>
                </a:solidFill>
                <a:latin typeface="Calibri Light" pitchFamily="34" charset="0"/>
                <a:ea typeface="ＭＳ Ｐゴシック" pitchFamily="34" charset="-128"/>
              </a:defRPr>
            </a:lvl8pPr>
            <a:lvl9pPr marL="3813528" indent="-224325" eaLnBrk="0" fontAlgn="base" hangingPunct="0">
              <a:spcBef>
                <a:spcPct val="0"/>
              </a:spcBef>
              <a:spcAft>
                <a:spcPct val="0"/>
              </a:spcAft>
              <a:defRPr>
                <a:solidFill>
                  <a:schemeClr val="tx1"/>
                </a:solidFill>
                <a:latin typeface="Calibri Light" pitchFamily="34" charset="0"/>
                <a:ea typeface="ＭＳ Ｐゴシック" pitchFamily="34" charset="-128"/>
              </a:defRPr>
            </a:lvl9pPr>
          </a:lstStyle>
          <a:p>
            <a:pPr eaLnBrk="1" hangingPunct="1">
              <a:defRPr/>
            </a:pPr>
            <a:fld id="{7AD28E57-7766-46E5-8DB6-8E1FEBEF8BF1}" type="slidenum">
              <a:rPr lang="en-US" altLang="en-US" smtClean="0">
                <a:latin typeface="Calibri" pitchFamily="34" charset="0"/>
              </a:rPr>
              <a:pPr eaLnBrk="1" hangingPunct="1">
                <a:defRPr/>
              </a:pPr>
              <a:t>23</a:t>
            </a:fld>
            <a:endParaRPr lang="en-US" altLang="en-US" smtClean="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main race for Shelby was the primary against former Marine Capt. Jonathan McConnell (65% to 28%); the other challengers combined for 8% of the vote.  He spent roughly 1/3 of his $18 million warchest to win the primary election.  The general election should not even remotely be challenging; Shelby should coast.</a:t>
            </a:r>
          </a:p>
        </p:txBody>
      </p:sp>
      <p:sp>
        <p:nvSpPr>
          <p:cNvPr id="911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Light" pitchFamily="34" charset="0"/>
                <a:ea typeface="ＭＳ Ｐゴシック" pitchFamily="34" charset="-128"/>
              </a:defRPr>
            </a:lvl1pPr>
            <a:lvl2pPr marL="729057" indent="-280406" eaLnBrk="0" hangingPunct="0">
              <a:defRPr>
                <a:solidFill>
                  <a:schemeClr val="tx1"/>
                </a:solidFill>
                <a:latin typeface="Calibri Light" pitchFamily="34" charset="0"/>
                <a:ea typeface="ＭＳ Ｐゴシック" pitchFamily="34" charset="-128"/>
              </a:defRPr>
            </a:lvl2pPr>
            <a:lvl3pPr marL="1121626" indent="-224325" eaLnBrk="0" hangingPunct="0">
              <a:defRPr>
                <a:solidFill>
                  <a:schemeClr val="tx1"/>
                </a:solidFill>
                <a:latin typeface="Calibri Light" pitchFamily="34" charset="0"/>
                <a:ea typeface="ＭＳ Ｐゴシック" pitchFamily="34" charset="-128"/>
              </a:defRPr>
            </a:lvl3pPr>
            <a:lvl4pPr marL="1570276" indent="-224325" eaLnBrk="0" hangingPunct="0">
              <a:defRPr>
                <a:solidFill>
                  <a:schemeClr val="tx1"/>
                </a:solidFill>
                <a:latin typeface="Calibri Light" pitchFamily="34" charset="0"/>
                <a:ea typeface="ＭＳ Ｐゴシック" pitchFamily="34" charset="-128"/>
              </a:defRPr>
            </a:lvl4pPr>
            <a:lvl5pPr marL="2018927" indent="-224325" eaLnBrk="0" hangingPunct="0">
              <a:defRPr>
                <a:solidFill>
                  <a:schemeClr val="tx1"/>
                </a:solidFill>
                <a:latin typeface="Calibri Light" pitchFamily="34" charset="0"/>
                <a:ea typeface="ＭＳ Ｐゴシック" pitchFamily="34" charset="-128"/>
              </a:defRPr>
            </a:lvl5pPr>
            <a:lvl6pPr marL="2467577" indent="-224325" eaLnBrk="0" fontAlgn="base" hangingPunct="0">
              <a:spcBef>
                <a:spcPct val="0"/>
              </a:spcBef>
              <a:spcAft>
                <a:spcPct val="0"/>
              </a:spcAft>
              <a:defRPr>
                <a:solidFill>
                  <a:schemeClr val="tx1"/>
                </a:solidFill>
                <a:latin typeface="Calibri Light" pitchFamily="34" charset="0"/>
                <a:ea typeface="ＭＳ Ｐゴシック" pitchFamily="34" charset="-128"/>
              </a:defRPr>
            </a:lvl6pPr>
            <a:lvl7pPr marL="2916227" indent="-224325" eaLnBrk="0" fontAlgn="base" hangingPunct="0">
              <a:spcBef>
                <a:spcPct val="0"/>
              </a:spcBef>
              <a:spcAft>
                <a:spcPct val="0"/>
              </a:spcAft>
              <a:defRPr>
                <a:solidFill>
                  <a:schemeClr val="tx1"/>
                </a:solidFill>
                <a:latin typeface="Calibri Light" pitchFamily="34" charset="0"/>
                <a:ea typeface="ＭＳ Ｐゴシック" pitchFamily="34" charset="-128"/>
              </a:defRPr>
            </a:lvl7pPr>
            <a:lvl8pPr marL="3364878" indent="-224325" eaLnBrk="0" fontAlgn="base" hangingPunct="0">
              <a:spcBef>
                <a:spcPct val="0"/>
              </a:spcBef>
              <a:spcAft>
                <a:spcPct val="0"/>
              </a:spcAft>
              <a:defRPr>
                <a:solidFill>
                  <a:schemeClr val="tx1"/>
                </a:solidFill>
                <a:latin typeface="Calibri Light" pitchFamily="34" charset="0"/>
                <a:ea typeface="ＭＳ Ｐゴシック" pitchFamily="34" charset="-128"/>
              </a:defRPr>
            </a:lvl8pPr>
            <a:lvl9pPr marL="3813528" indent="-224325" eaLnBrk="0" fontAlgn="base" hangingPunct="0">
              <a:spcBef>
                <a:spcPct val="0"/>
              </a:spcBef>
              <a:spcAft>
                <a:spcPct val="0"/>
              </a:spcAft>
              <a:defRPr>
                <a:solidFill>
                  <a:schemeClr val="tx1"/>
                </a:solidFill>
                <a:latin typeface="Calibri Light" pitchFamily="34" charset="0"/>
                <a:ea typeface="ＭＳ Ｐゴシック" pitchFamily="34" charset="-128"/>
              </a:defRPr>
            </a:lvl9pPr>
          </a:lstStyle>
          <a:p>
            <a:pPr eaLnBrk="1" hangingPunct="1">
              <a:defRPr/>
            </a:pPr>
            <a:fld id="{4190F802-8ED5-4889-9FDA-D05725565950}" type="slidenum">
              <a:rPr lang="en-US" altLang="en-US" smtClean="0">
                <a:latin typeface="Calibri" pitchFamily="34" charset="0"/>
              </a:rPr>
              <a:pPr eaLnBrk="1" hangingPunct="1">
                <a:defRPr/>
              </a:pPr>
              <a:t>27</a:t>
            </a:fld>
            <a:endParaRPr lang="en-US" altLang="en-US" smtClean="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t>Solid Seats:</a:t>
            </a:r>
            <a:r>
              <a:rPr lang="en-US" altLang="en-US" smtClean="0"/>
              <a:t> 202 Rep, 177 Dem</a:t>
            </a:r>
          </a:p>
          <a:p>
            <a:r>
              <a:rPr lang="en-US" altLang="en-US" b="1" smtClean="0"/>
              <a:t>Likely/Lean Seats:</a:t>
            </a:r>
            <a:r>
              <a:rPr lang="en-US" altLang="en-US" smtClean="0"/>
              <a:t> 23 Rep, 7 Dem</a:t>
            </a:r>
          </a:p>
          <a:p>
            <a:r>
              <a:rPr lang="en-US" altLang="en-US" b="1" smtClean="0"/>
              <a:t>Toss Up or Worse:</a:t>
            </a:r>
            <a:r>
              <a:rPr lang="en-US" altLang="en-US" smtClean="0"/>
              <a:t> 22 Rep, 4 Dem</a:t>
            </a:r>
          </a:p>
          <a:p>
            <a:r>
              <a:rPr lang="en-US" altLang="en-US" smtClean="0"/>
              <a:t>No competitive seats up in Alabama post-primary</a:t>
            </a:r>
          </a:p>
        </p:txBody>
      </p:sp>
      <p:sp>
        <p:nvSpPr>
          <p:cNvPr id="942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Light" pitchFamily="34" charset="0"/>
                <a:ea typeface="ＭＳ Ｐゴシック" pitchFamily="34" charset="-128"/>
              </a:defRPr>
            </a:lvl1pPr>
            <a:lvl2pPr marL="729057" indent="-280406" eaLnBrk="0" hangingPunct="0">
              <a:defRPr>
                <a:solidFill>
                  <a:schemeClr val="tx1"/>
                </a:solidFill>
                <a:latin typeface="Calibri Light" pitchFamily="34" charset="0"/>
                <a:ea typeface="ＭＳ Ｐゴシック" pitchFamily="34" charset="-128"/>
              </a:defRPr>
            </a:lvl2pPr>
            <a:lvl3pPr marL="1121626" indent="-224325" eaLnBrk="0" hangingPunct="0">
              <a:defRPr>
                <a:solidFill>
                  <a:schemeClr val="tx1"/>
                </a:solidFill>
                <a:latin typeface="Calibri Light" pitchFamily="34" charset="0"/>
                <a:ea typeface="ＭＳ Ｐゴシック" pitchFamily="34" charset="-128"/>
              </a:defRPr>
            </a:lvl3pPr>
            <a:lvl4pPr marL="1570276" indent="-224325" eaLnBrk="0" hangingPunct="0">
              <a:defRPr>
                <a:solidFill>
                  <a:schemeClr val="tx1"/>
                </a:solidFill>
                <a:latin typeface="Calibri Light" pitchFamily="34" charset="0"/>
                <a:ea typeface="ＭＳ Ｐゴシック" pitchFamily="34" charset="-128"/>
              </a:defRPr>
            </a:lvl4pPr>
            <a:lvl5pPr marL="2018927" indent="-224325" eaLnBrk="0" hangingPunct="0">
              <a:defRPr>
                <a:solidFill>
                  <a:schemeClr val="tx1"/>
                </a:solidFill>
                <a:latin typeface="Calibri Light" pitchFamily="34" charset="0"/>
                <a:ea typeface="ＭＳ Ｐゴシック" pitchFamily="34" charset="-128"/>
              </a:defRPr>
            </a:lvl5pPr>
            <a:lvl6pPr marL="2467577" indent="-224325" eaLnBrk="0" fontAlgn="base" hangingPunct="0">
              <a:spcBef>
                <a:spcPct val="0"/>
              </a:spcBef>
              <a:spcAft>
                <a:spcPct val="0"/>
              </a:spcAft>
              <a:defRPr>
                <a:solidFill>
                  <a:schemeClr val="tx1"/>
                </a:solidFill>
                <a:latin typeface="Calibri Light" pitchFamily="34" charset="0"/>
                <a:ea typeface="ＭＳ Ｐゴシック" pitchFamily="34" charset="-128"/>
              </a:defRPr>
            </a:lvl6pPr>
            <a:lvl7pPr marL="2916227" indent="-224325" eaLnBrk="0" fontAlgn="base" hangingPunct="0">
              <a:spcBef>
                <a:spcPct val="0"/>
              </a:spcBef>
              <a:spcAft>
                <a:spcPct val="0"/>
              </a:spcAft>
              <a:defRPr>
                <a:solidFill>
                  <a:schemeClr val="tx1"/>
                </a:solidFill>
                <a:latin typeface="Calibri Light" pitchFamily="34" charset="0"/>
                <a:ea typeface="ＭＳ Ｐゴシック" pitchFamily="34" charset="-128"/>
              </a:defRPr>
            </a:lvl7pPr>
            <a:lvl8pPr marL="3364878" indent="-224325" eaLnBrk="0" fontAlgn="base" hangingPunct="0">
              <a:spcBef>
                <a:spcPct val="0"/>
              </a:spcBef>
              <a:spcAft>
                <a:spcPct val="0"/>
              </a:spcAft>
              <a:defRPr>
                <a:solidFill>
                  <a:schemeClr val="tx1"/>
                </a:solidFill>
                <a:latin typeface="Calibri Light" pitchFamily="34" charset="0"/>
                <a:ea typeface="ＭＳ Ｐゴシック" pitchFamily="34" charset="-128"/>
              </a:defRPr>
            </a:lvl8pPr>
            <a:lvl9pPr marL="3813528" indent="-224325" eaLnBrk="0" fontAlgn="base" hangingPunct="0">
              <a:spcBef>
                <a:spcPct val="0"/>
              </a:spcBef>
              <a:spcAft>
                <a:spcPct val="0"/>
              </a:spcAft>
              <a:defRPr>
                <a:solidFill>
                  <a:schemeClr val="tx1"/>
                </a:solidFill>
                <a:latin typeface="Calibri Light" pitchFamily="34" charset="0"/>
                <a:ea typeface="ＭＳ Ｐゴシック" pitchFamily="34" charset="-128"/>
              </a:defRPr>
            </a:lvl9pPr>
          </a:lstStyle>
          <a:p>
            <a:pPr eaLnBrk="1" hangingPunct="1">
              <a:defRPr/>
            </a:pPr>
            <a:fld id="{0E3E0E52-F0C4-427E-A254-BEAA968F86F6}" type="slidenum">
              <a:rPr lang="en-US" altLang="en-US" smtClean="0">
                <a:latin typeface="Calibri" pitchFamily="34" charset="0"/>
              </a:rPr>
              <a:pPr eaLnBrk="1" hangingPunct="1">
                <a:defRPr/>
              </a:pPr>
              <a:t>28</a:t>
            </a:fld>
            <a:endParaRPr lang="en-US" altLang="en-US" smtClean="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Aft>
                <a:spcPts val="49"/>
              </a:spcAft>
            </a:pPr>
            <a:r>
              <a:rPr lang="en-US" altLang="en-US" smtClean="0"/>
              <a:t>People on both sides of the ideological spectrum feel </a:t>
            </a:r>
            <a:r>
              <a:rPr lang="en-US" altLang="en-US" b="1" smtClean="0"/>
              <a:t>distrust</a:t>
            </a:r>
            <a:r>
              <a:rPr lang="en-US" altLang="en-US" smtClean="0"/>
              <a:t> and </a:t>
            </a:r>
            <a:r>
              <a:rPr lang="en-US" altLang="en-US" b="1" smtClean="0"/>
              <a:t>anger</a:t>
            </a:r>
            <a:r>
              <a:rPr lang="en-US" altLang="en-US" smtClean="0"/>
              <a:t> at large institutions.  On the left- that anger is against big banks, Wall Street and corporations.  On the right- that anger is against big government, Obama (and big government programs he represents).</a:t>
            </a:r>
          </a:p>
          <a:p>
            <a:pPr>
              <a:spcAft>
                <a:spcPts val="49"/>
              </a:spcAft>
            </a:pPr>
            <a:endParaRPr lang="en-US" altLang="en-US" smtClean="0"/>
          </a:p>
          <a:p>
            <a:pPr>
              <a:spcAft>
                <a:spcPts val="49"/>
              </a:spcAft>
            </a:pPr>
            <a:r>
              <a:rPr lang="en-US" altLang="en-US" smtClean="0"/>
              <a:t>There is the sense that “everyone has a lobbyist except me.”</a:t>
            </a:r>
          </a:p>
          <a:p>
            <a:pPr eaLnBrk="1" hangingPunct="1"/>
            <a:r>
              <a:rPr lang="en-US" altLang="en-US" b="1" smtClean="0">
                <a:solidFill>
                  <a:srgbClr val="000000"/>
                </a:solidFill>
              </a:rPr>
              <a:t>An Election Defined by Change</a:t>
            </a:r>
            <a:r>
              <a:rPr lang="en-US" altLang="en-US" smtClean="0">
                <a:solidFill>
                  <a:srgbClr val="000000"/>
                </a:solidFill>
              </a:rPr>
              <a:t>: but what kind of change?</a:t>
            </a:r>
          </a:p>
          <a:p>
            <a:pPr eaLnBrk="1" hangingPunct="1">
              <a:spcBef>
                <a:spcPct val="0"/>
              </a:spcBef>
              <a:buFontTx/>
              <a:buChar char="•"/>
            </a:pPr>
            <a:r>
              <a:rPr lang="en-US" altLang="en-US" smtClean="0">
                <a:solidFill>
                  <a:srgbClr val="000000"/>
                </a:solidFill>
              </a:rPr>
              <a:t>The answer to this question may determine whether a Democrat or Republican becomes president:</a:t>
            </a:r>
          </a:p>
          <a:p>
            <a:pPr eaLnBrk="1" hangingPunct="1">
              <a:spcBef>
                <a:spcPct val="0"/>
              </a:spcBef>
              <a:buFontTx/>
              <a:buChar char="•"/>
            </a:pPr>
            <a:r>
              <a:rPr lang="en-US" altLang="en-US" smtClean="0">
                <a:solidFill>
                  <a:srgbClr val="000000"/>
                </a:solidFill>
              </a:rPr>
              <a:t>If the election becomes about a change in </a:t>
            </a:r>
            <a:r>
              <a:rPr lang="en-US" altLang="en-US" b="1" smtClean="0">
                <a:solidFill>
                  <a:srgbClr val="000000"/>
                </a:solidFill>
              </a:rPr>
              <a:t>demographics</a:t>
            </a:r>
            <a:r>
              <a:rPr lang="en-US" altLang="en-US" smtClean="0">
                <a:solidFill>
                  <a:srgbClr val="000000"/>
                </a:solidFill>
              </a:rPr>
              <a:t>, it will likely favor a Democrat </a:t>
            </a:r>
          </a:p>
          <a:p>
            <a:pPr eaLnBrk="1" hangingPunct="1">
              <a:spcBef>
                <a:spcPct val="0"/>
              </a:spcBef>
              <a:buFontTx/>
              <a:buChar char="•"/>
            </a:pPr>
            <a:r>
              <a:rPr lang="en-US" altLang="en-US" smtClean="0">
                <a:solidFill>
                  <a:srgbClr val="000000"/>
                </a:solidFill>
              </a:rPr>
              <a:t>If the election becomes about effecting </a:t>
            </a:r>
            <a:r>
              <a:rPr lang="en-US" altLang="en-US" b="1" smtClean="0">
                <a:solidFill>
                  <a:srgbClr val="000000"/>
                </a:solidFill>
              </a:rPr>
              <a:t>change in Washington</a:t>
            </a:r>
            <a:r>
              <a:rPr lang="en-US" altLang="en-US" smtClean="0">
                <a:solidFill>
                  <a:srgbClr val="000000"/>
                </a:solidFill>
              </a:rPr>
              <a:t>, it will likely favor a Republican </a:t>
            </a:r>
          </a:p>
          <a:p>
            <a:endParaRPr lang="en-US" altLang="en-US" smtClean="0"/>
          </a:p>
        </p:txBody>
      </p:sp>
      <p:sp>
        <p:nvSpPr>
          <p:cNvPr id="645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29057" indent="-280406" eaLnBrk="0" hangingPunct="0">
              <a:spcBef>
                <a:spcPct val="30000"/>
              </a:spcBef>
              <a:defRPr sz="1200">
                <a:solidFill>
                  <a:schemeClr val="tx1"/>
                </a:solidFill>
                <a:latin typeface="Calibri" pitchFamily="34" charset="0"/>
                <a:ea typeface="ＭＳ Ｐゴシック" pitchFamily="34" charset="-128"/>
              </a:defRPr>
            </a:lvl2pPr>
            <a:lvl3pPr marL="1121626" indent="-224325" eaLnBrk="0" hangingPunct="0">
              <a:spcBef>
                <a:spcPct val="30000"/>
              </a:spcBef>
              <a:defRPr sz="1200">
                <a:solidFill>
                  <a:schemeClr val="tx1"/>
                </a:solidFill>
                <a:latin typeface="Calibri" pitchFamily="34" charset="0"/>
                <a:ea typeface="ＭＳ Ｐゴシック" pitchFamily="34" charset="-128"/>
              </a:defRPr>
            </a:lvl3pPr>
            <a:lvl4pPr marL="1570276" indent="-224325" eaLnBrk="0" hangingPunct="0">
              <a:spcBef>
                <a:spcPct val="30000"/>
              </a:spcBef>
              <a:defRPr sz="1200">
                <a:solidFill>
                  <a:schemeClr val="tx1"/>
                </a:solidFill>
                <a:latin typeface="Calibri" pitchFamily="34" charset="0"/>
                <a:ea typeface="ＭＳ Ｐゴシック" pitchFamily="34" charset="-128"/>
              </a:defRPr>
            </a:lvl4pPr>
            <a:lvl5pPr marL="2018927" indent="-224325" eaLnBrk="0" hangingPunct="0">
              <a:spcBef>
                <a:spcPct val="30000"/>
              </a:spcBef>
              <a:defRPr sz="1200">
                <a:solidFill>
                  <a:schemeClr val="tx1"/>
                </a:solidFill>
                <a:latin typeface="Calibri" pitchFamily="34" charset="0"/>
                <a:ea typeface="ＭＳ Ｐゴシック" pitchFamily="34" charset="-128"/>
              </a:defRPr>
            </a:lvl5pPr>
            <a:lvl6pPr marL="2467577" indent="-22432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16227" indent="-22432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64878" indent="-22432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13528" indent="-22432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defRPr/>
            </a:pPr>
            <a:fld id="{DF2E878A-7943-4E17-A3F0-B5A8E4CA2456}" type="slidenum">
              <a:rPr lang="en-US" altLang="en-US" smtClean="0"/>
              <a:pPr eaLnBrk="1" hangingPunct="1">
                <a:spcBef>
                  <a:spcPct val="0"/>
                </a:spcBef>
                <a:defRPr/>
              </a:pPr>
              <a:t>7</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t>Median real household income </a:t>
            </a:r>
            <a:r>
              <a:rPr lang="en-US" dirty="0" smtClean="0"/>
              <a:t>has mostly declined since 1999; people feel they are working harder but unable to get ahead; The media always touts great stories about how the US economy is doing great, but people’s personal economies have not changes</a:t>
            </a:r>
            <a:endParaRPr lang="en-US" b="1" dirty="0" smtClean="0"/>
          </a:p>
          <a:p>
            <a:pPr>
              <a:defRPr/>
            </a:pPr>
            <a:endParaRPr lang="en-US" altLang="en-US" dirty="0" smtClean="0"/>
          </a:p>
          <a:p>
            <a:pPr>
              <a:spcAft>
                <a:spcPts val="49"/>
              </a:spcAft>
              <a:defRPr/>
            </a:pPr>
            <a:r>
              <a:rPr lang="en-US" b="1" dirty="0" smtClean="0"/>
              <a:t>“Tortoise” Recovery</a:t>
            </a:r>
          </a:p>
          <a:p>
            <a:pPr marL="168244" indent="-168244">
              <a:spcAft>
                <a:spcPts val="589"/>
              </a:spcAft>
              <a:buFont typeface="Arial" panose="020B0604020202020204" pitchFamily="34" charset="0"/>
              <a:buChar char="•"/>
              <a:defRPr/>
            </a:pPr>
            <a:r>
              <a:rPr lang="en-US" dirty="0" smtClean="0"/>
              <a:t>A fragile economy has been buffeted by the Greece crisis, China slowdown, West Coast dock strike and drought</a:t>
            </a:r>
          </a:p>
          <a:p>
            <a:pPr marL="168244" indent="-168244">
              <a:spcAft>
                <a:spcPts val="589"/>
              </a:spcAft>
              <a:buFont typeface="Arial" panose="020B0604020202020204" pitchFamily="34" charset="0"/>
              <a:buChar char="•"/>
              <a:defRPr/>
            </a:pPr>
            <a:r>
              <a:rPr lang="en-US" dirty="0" smtClean="0"/>
              <a:t>High-income individuals, corporations and banks have recovered from recession, but the average person is still suffering</a:t>
            </a:r>
          </a:p>
          <a:p>
            <a:pPr marL="168244" indent="-168244">
              <a:spcAft>
                <a:spcPts val="589"/>
              </a:spcAft>
              <a:buFont typeface="Arial" panose="020B0604020202020204" pitchFamily="34" charset="0"/>
              <a:buChar char="•"/>
              <a:defRPr/>
            </a:pPr>
            <a:r>
              <a:rPr lang="en-US" dirty="0" smtClean="0"/>
              <a:t>***For the first time in history, a majority of Americans do not believe their children will have the same opportunities that they had***-HUGE issue</a:t>
            </a:r>
            <a:endParaRPr lang="en-US" b="1" dirty="0" smtClean="0"/>
          </a:p>
          <a:p>
            <a:pPr>
              <a:defRPr/>
            </a:pPr>
            <a:endParaRPr lang="en-US" altLang="en-US" dirty="0" smtClean="0"/>
          </a:p>
        </p:txBody>
      </p:sp>
      <p:sp>
        <p:nvSpPr>
          <p:cNvPr id="655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29057" indent="-280406" eaLnBrk="0" hangingPunct="0">
              <a:spcBef>
                <a:spcPct val="30000"/>
              </a:spcBef>
              <a:defRPr sz="1200">
                <a:solidFill>
                  <a:schemeClr val="tx1"/>
                </a:solidFill>
                <a:latin typeface="Calibri" pitchFamily="34" charset="0"/>
                <a:ea typeface="ＭＳ Ｐゴシック" pitchFamily="34" charset="-128"/>
              </a:defRPr>
            </a:lvl2pPr>
            <a:lvl3pPr marL="1121626" indent="-224325" eaLnBrk="0" hangingPunct="0">
              <a:spcBef>
                <a:spcPct val="30000"/>
              </a:spcBef>
              <a:defRPr sz="1200">
                <a:solidFill>
                  <a:schemeClr val="tx1"/>
                </a:solidFill>
                <a:latin typeface="Calibri" pitchFamily="34" charset="0"/>
                <a:ea typeface="ＭＳ Ｐゴシック" pitchFamily="34" charset="-128"/>
              </a:defRPr>
            </a:lvl3pPr>
            <a:lvl4pPr marL="1570276" indent="-224325" eaLnBrk="0" hangingPunct="0">
              <a:spcBef>
                <a:spcPct val="30000"/>
              </a:spcBef>
              <a:defRPr sz="1200">
                <a:solidFill>
                  <a:schemeClr val="tx1"/>
                </a:solidFill>
                <a:latin typeface="Calibri" pitchFamily="34" charset="0"/>
                <a:ea typeface="ＭＳ Ｐゴシック" pitchFamily="34" charset="-128"/>
              </a:defRPr>
            </a:lvl4pPr>
            <a:lvl5pPr marL="2018927" indent="-224325" eaLnBrk="0" hangingPunct="0">
              <a:spcBef>
                <a:spcPct val="30000"/>
              </a:spcBef>
              <a:defRPr sz="1200">
                <a:solidFill>
                  <a:schemeClr val="tx1"/>
                </a:solidFill>
                <a:latin typeface="Calibri" pitchFamily="34" charset="0"/>
                <a:ea typeface="ＭＳ Ｐゴシック" pitchFamily="34" charset="-128"/>
              </a:defRPr>
            </a:lvl5pPr>
            <a:lvl6pPr marL="2467577" indent="-22432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16227" indent="-22432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64878" indent="-22432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13528" indent="-22432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defRPr/>
            </a:pPr>
            <a:fld id="{1C10CBBC-E4A6-4D4D-B003-B5BA032ED478}" type="slidenum">
              <a:rPr lang="en-US" altLang="en-US" smtClean="0"/>
              <a:pPr eaLnBrk="1" hangingPunct="1">
                <a:spcBef>
                  <a:spcPct val="0"/>
                </a:spcBef>
                <a:defRPr/>
              </a:pPr>
              <a:t>8</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75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29057" indent="-280406" eaLnBrk="0" hangingPunct="0">
              <a:spcBef>
                <a:spcPct val="30000"/>
              </a:spcBef>
              <a:defRPr sz="1200">
                <a:solidFill>
                  <a:schemeClr val="tx1"/>
                </a:solidFill>
                <a:latin typeface="Calibri" pitchFamily="34" charset="0"/>
                <a:ea typeface="ＭＳ Ｐゴシック" pitchFamily="34" charset="-128"/>
              </a:defRPr>
            </a:lvl2pPr>
            <a:lvl3pPr marL="1121626" indent="-224325" eaLnBrk="0" hangingPunct="0">
              <a:spcBef>
                <a:spcPct val="30000"/>
              </a:spcBef>
              <a:defRPr sz="1200">
                <a:solidFill>
                  <a:schemeClr val="tx1"/>
                </a:solidFill>
                <a:latin typeface="Calibri" pitchFamily="34" charset="0"/>
                <a:ea typeface="ＭＳ Ｐゴシック" pitchFamily="34" charset="-128"/>
              </a:defRPr>
            </a:lvl3pPr>
            <a:lvl4pPr marL="1570276" indent="-224325" eaLnBrk="0" hangingPunct="0">
              <a:spcBef>
                <a:spcPct val="30000"/>
              </a:spcBef>
              <a:defRPr sz="1200">
                <a:solidFill>
                  <a:schemeClr val="tx1"/>
                </a:solidFill>
                <a:latin typeface="Calibri" pitchFamily="34" charset="0"/>
                <a:ea typeface="ＭＳ Ｐゴシック" pitchFamily="34" charset="-128"/>
              </a:defRPr>
            </a:lvl4pPr>
            <a:lvl5pPr marL="2018927" indent="-224325" eaLnBrk="0" hangingPunct="0">
              <a:spcBef>
                <a:spcPct val="30000"/>
              </a:spcBef>
              <a:defRPr sz="1200">
                <a:solidFill>
                  <a:schemeClr val="tx1"/>
                </a:solidFill>
                <a:latin typeface="Calibri" pitchFamily="34" charset="0"/>
                <a:ea typeface="ＭＳ Ｐゴシック" pitchFamily="34" charset="-128"/>
              </a:defRPr>
            </a:lvl5pPr>
            <a:lvl6pPr marL="2467577" indent="-22432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16227" indent="-22432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64878" indent="-22432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13528" indent="-22432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defRPr/>
            </a:pPr>
            <a:fld id="{33BEF137-9B43-4D4C-AD49-669F825AA9AB}" type="slidenum">
              <a:rPr lang="en-US" altLang="en-US" smtClean="0"/>
              <a:pPr eaLnBrk="1" hangingPunct="1">
                <a:spcBef>
                  <a:spcPct val="0"/>
                </a:spcBef>
                <a:defRPr/>
              </a:pPr>
              <a:t>9</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47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29057" indent="-280406" eaLnBrk="0" hangingPunct="0">
              <a:spcBef>
                <a:spcPct val="30000"/>
              </a:spcBef>
              <a:defRPr sz="1200">
                <a:solidFill>
                  <a:schemeClr val="tx1"/>
                </a:solidFill>
                <a:latin typeface="Calibri" pitchFamily="34" charset="0"/>
                <a:ea typeface="ＭＳ Ｐゴシック" pitchFamily="34" charset="-128"/>
              </a:defRPr>
            </a:lvl2pPr>
            <a:lvl3pPr marL="1121626" indent="-224325" eaLnBrk="0" hangingPunct="0">
              <a:spcBef>
                <a:spcPct val="30000"/>
              </a:spcBef>
              <a:defRPr sz="1200">
                <a:solidFill>
                  <a:schemeClr val="tx1"/>
                </a:solidFill>
                <a:latin typeface="Calibri" pitchFamily="34" charset="0"/>
                <a:ea typeface="ＭＳ Ｐゴシック" pitchFamily="34" charset="-128"/>
              </a:defRPr>
            </a:lvl3pPr>
            <a:lvl4pPr marL="1570276" indent="-224325" eaLnBrk="0" hangingPunct="0">
              <a:spcBef>
                <a:spcPct val="30000"/>
              </a:spcBef>
              <a:defRPr sz="1200">
                <a:solidFill>
                  <a:schemeClr val="tx1"/>
                </a:solidFill>
                <a:latin typeface="Calibri" pitchFamily="34" charset="0"/>
                <a:ea typeface="ＭＳ Ｐゴシック" pitchFamily="34" charset="-128"/>
              </a:defRPr>
            </a:lvl4pPr>
            <a:lvl5pPr marL="2018927" indent="-224325" eaLnBrk="0" hangingPunct="0">
              <a:spcBef>
                <a:spcPct val="30000"/>
              </a:spcBef>
              <a:defRPr sz="1200">
                <a:solidFill>
                  <a:schemeClr val="tx1"/>
                </a:solidFill>
                <a:latin typeface="Calibri" pitchFamily="34" charset="0"/>
                <a:ea typeface="ＭＳ Ｐゴシック" pitchFamily="34" charset="-128"/>
              </a:defRPr>
            </a:lvl5pPr>
            <a:lvl6pPr marL="2467577" indent="-22432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16227" indent="-22432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64878" indent="-22432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13528" indent="-22432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defRPr/>
            </a:pPr>
            <a:fld id="{78F96E30-DACD-47CC-8565-59D74A0124B9}" type="slidenum">
              <a:rPr lang="en-US" altLang="en-US" smtClean="0"/>
              <a:pPr eaLnBrk="1" hangingPunct="1">
                <a:spcBef>
                  <a:spcPct val="0"/>
                </a:spcBef>
                <a:defRPr/>
              </a:pPr>
              <a:t>11</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37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Light" pitchFamily="34" charset="0"/>
                <a:ea typeface="ＭＳ Ｐゴシック" pitchFamily="34" charset="-128"/>
              </a:defRPr>
            </a:lvl1pPr>
            <a:lvl2pPr marL="729057" indent="-280406" eaLnBrk="0" hangingPunct="0">
              <a:defRPr>
                <a:solidFill>
                  <a:schemeClr val="tx1"/>
                </a:solidFill>
                <a:latin typeface="Calibri Light" pitchFamily="34" charset="0"/>
                <a:ea typeface="ＭＳ Ｐゴシック" pitchFamily="34" charset="-128"/>
              </a:defRPr>
            </a:lvl2pPr>
            <a:lvl3pPr marL="1121626" indent="-224325" eaLnBrk="0" hangingPunct="0">
              <a:defRPr>
                <a:solidFill>
                  <a:schemeClr val="tx1"/>
                </a:solidFill>
                <a:latin typeface="Calibri Light" pitchFamily="34" charset="0"/>
                <a:ea typeface="ＭＳ Ｐゴシック" pitchFamily="34" charset="-128"/>
              </a:defRPr>
            </a:lvl3pPr>
            <a:lvl4pPr marL="1570276" indent="-224325" eaLnBrk="0" hangingPunct="0">
              <a:defRPr>
                <a:solidFill>
                  <a:schemeClr val="tx1"/>
                </a:solidFill>
                <a:latin typeface="Calibri Light" pitchFamily="34" charset="0"/>
                <a:ea typeface="ＭＳ Ｐゴシック" pitchFamily="34" charset="-128"/>
              </a:defRPr>
            </a:lvl4pPr>
            <a:lvl5pPr marL="2018927" indent="-224325" eaLnBrk="0" hangingPunct="0">
              <a:defRPr>
                <a:solidFill>
                  <a:schemeClr val="tx1"/>
                </a:solidFill>
                <a:latin typeface="Calibri Light" pitchFamily="34" charset="0"/>
                <a:ea typeface="ＭＳ Ｐゴシック" pitchFamily="34" charset="-128"/>
              </a:defRPr>
            </a:lvl5pPr>
            <a:lvl6pPr marL="2467577" indent="-224325" eaLnBrk="0" fontAlgn="base" hangingPunct="0">
              <a:spcBef>
                <a:spcPct val="0"/>
              </a:spcBef>
              <a:spcAft>
                <a:spcPct val="0"/>
              </a:spcAft>
              <a:defRPr>
                <a:solidFill>
                  <a:schemeClr val="tx1"/>
                </a:solidFill>
                <a:latin typeface="Calibri Light" pitchFamily="34" charset="0"/>
                <a:ea typeface="ＭＳ Ｐゴシック" pitchFamily="34" charset="-128"/>
              </a:defRPr>
            </a:lvl6pPr>
            <a:lvl7pPr marL="2916227" indent="-224325" eaLnBrk="0" fontAlgn="base" hangingPunct="0">
              <a:spcBef>
                <a:spcPct val="0"/>
              </a:spcBef>
              <a:spcAft>
                <a:spcPct val="0"/>
              </a:spcAft>
              <a:defRPr>
                <a:solidFill>
                  <a:schemeClr val="tx1"/>
                </a:solidFill>
                <a:latin typeface="Calibri Light" pitchFamily="34" charset="0"/>
                <a:ea typeface="ＭＳ Ｐゴシック" pitchFamily="34" charset="-128"/>
              </a:defRPr>
            </a:lvl7pPr>
            <a:lvl8pPr marL="3364878" indent="-224325" eaLnBrk="0" fontAlgn="base" hangingPunct="0">
              <a:spcBef>
                <a:spcPct val="0"/>
              </a:spcBef>
              <a:spcAft>
                <a:spcPct val="0"/>
              </a:spcAft>
              <a:defRPr>
                <a:solidFill>
                  <a:schemeClr val="tx1"/>
                </a:solidFill>
                <a:latin typeface="Calibri Light" pitchFamily="34" charset="0"/>
                <a:ea typeface="ＭＳ Ｐゴシック" pitchFamily="34" charset="-128"/>
              </a:defRPr>
            </a:lvl8pPr>
            <a:lvl9pPr marL="3813528" indent="-224325" eaLnBrk="0" fontAlgn="base" hangingPunct="0">
              <a:spcBef>
                <a:spcPct val="0"/>
              </a:spcBef>
              <a:spcAft>
                <a:spcPct val="0"/>
              </a:spcAft>
              <a:defRPr>
                <a:solidFill>
                  <a:schemeClr val="tx1"/>
                </a:solidFill>
                <a:latin typeface="Calibri Light" pitchFamily="34" charset="0"/>
                <a:ea typeface="ＭＳ Ｐゴシック" pitchFamily="34" charset="-128"/>
              </a:defRPr>
            </a:lvl9pPr>
          </a:lstStyle>
          <a:p>
            <a:pPr eaLnBrk="1" hangingPunct="1">
              <a:defRPr/>
            </a:pPr>
            <a:fld id="{B540928A-EAD6-42E9-A482-74B3CBB75047}" type="slidenum">
              <a:rPr lang="en-US" altLang="en-US" smtClean="0">
                <a:latin typeface="Calibri" pitchFamily="34" charset="0"/>
              </a:rPr>
              <a:pPr eaLnBrk="1" hangingPunct="1">
                <a:defRPr/>
              </a:pPr>
              <a:t>13</a:t>
            </a:fld>
            <a:endParaRPr lang="en-US" altLang="en-US" smtClean="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t>Trump</a:t>
            </a:r>
            <a:r>
              <a:rPr lang="en-US" altLang="en-US" smtClean="0"/>
              <a:t> has said he is looking for a running mate who has </a:t>
            </a:r>
            <a:r>
              <a:rPr lang="ja-JP" altLang="en-US" smtClean="0"/>
              <a:t>“</a:t>
            </a:r>
            <a:r>
              <a:rPr lang="en-US" altLang="ja-JP" smtClean="0"/>
              <a:t>a strong political background, who was well respected on the Hill, who can help me with legislation, and who could be a great president.</a:t>
            </a:r>
            <a:r>
              <a:rPr lang="ja-JP" altLang="en-US" smtClean="0"/>
              <a:t>”</a:t>
            </a:r>
            <a:endParaRPr lang="en-US" altLang="ja-JP" smtClean="0"/>
          </a:p>
          <a:p>
            <a:endParaRPr lang="en-US" altLang="en-US" smtClean="0"/>
          </a:p>
          <a:p>
            <a:r>
              <a:rPr lang="en-US" altLang="en-US" smtClean="0"/>
              <a:t>Joni all but said on 7/7 that she was a “no”- said her focus was on Iowa and the Senate; Corker also took himself out of the running; 7/13- Pence and Trump have a campaign stop in Indiana followed by a joint fundraiser- lots of rumors that an announcement will come by July 15</a:t>
            </a:r>
            <a:r>
              <a:rPr lang="en-US" altLang="en-US" baseline="30000" smtClean="0"/>
              <a:t>th</a:t>
            </a:r>
            <a:r>
              <a:rPr lang="en-US" altLang="en-US" smtClean="0"/>
              <a:t> and Pence is definitely atop that speculation</a:t>
            </a:r>
          </a:p>
          <a:p>
            <a:endParaRPr lang="en-US" altLang="en-US" smtClean="0"/>
          </a:p>
        </p:txBody>
      </p:sp>
      <p:sp>
        <p:nvSpPr>
          <p:cNvPr id="768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Light" pitchFamily="34" charset="0"/>
                <a:ea typeface="ＭＳ Ｐゴシック" pitchFamily="34" charset="-128"/>
              </a:defRPr>
            </a:lvl1pPr>
            <a:lvl2pPr marL="729057" indent="-280406" eaLnBrk="0" hangingPunct="0">
              <a:defRPr>
                <a:solidFill>
                  <a:schemeClr val="tx1"/>
                </a:solidFill>
                <a:latin typeface="Calibri Light" pitchFamily="34" charset="0"/>
                <a:ea typeface="ＭＳ Ｐゴシック" pitchFamily="34" charset="-128"/>
              </a:defRPr>
            </a:lvl2pPr>
            <a:lvl3pPr marL="1121626" indent="-224325" eaLnBrk="0" hangingPunct="0">
              <a:defRPr>
                <a:solidFill>
                  <a:schemeClr val="tx1"/>
                </a:solidFill>
                <a:latin typeface="Calibri Light" pitchFamily="34" charset="0"/>
                <a:ea typeface="ＭＳ Ｐゴシック" pitchFamily="34" charset="-128"/>
              </a:defRPr>
            </a:lvl3pPr>
            <a:lvl4pPr marL="1570276" indent="-224325" eaLnBrk="0" hangingPunct="0">
              <a:defRPr>
                <a:solidFill>
                  <a:schemeClr val="tx1"/>
                </a:solidFill>
                <a:latin typeface="Calibri Light" pitchFamily="34" charset="0"/>
                <a:ea typeface="ＭＳ Ｐゴシック" pitchFamily="34" charset="-128"/>
              </a:defRPr>
            </a:lvl4pPr>
            <a:lvl5pPr marL="2018927" indent="-224325" eaLnBrk="0" hangingPunct="0">
              <a:defRPr>
                <a:solidFill>
                  <a:schemeClr val="tx1"/>
                </a:solidFill>
                <a:latin typeface="Calibri Light" pitchFamily="34" charset="0"/>
                <a:ea typeface="ＭＳ Ｐゴシック" pitchFamily="34" charset="-128"/>
              </a:defRPr>
            </a:lvl5pPr>
            <a:lvl6pPr marL="2467577" indent="-224325" eaLnBrk="0" fontAlgn="base" hangingPunct="0">
              <a:spcBef>
                <a:spcPct val="0"/>
              </a:spcBef>
              <a:spcAft>
                <a:spcPct val="0"/>
              </a:spcAft>
              <a:defRPr>
                <a:solidFill>
                  <a:schemeClr val="tx1"/>
                </a:solidFill>
                <a:latin typeface="Calibri Light" pitchFamily="34" charset="0"/>
                <a:ea typeface="ＭＳ Ｐゴシック" pitchFamily="34" charset="-128"/>
              </a:defRPr>
            </a:lvl6pPr>
            <a:lvl7pPr marL="2916227" indent="-224325" eaLnBrk="0" fontAlgn="base" hangingPunct="0">
              <a:spcBef>
                <a:spcPct val="0"/>
              </a:spcBef>
              <a:spcAft>
                <a:spcPct val="0"/>
              </a:spcAft>
              <a:defRPr>
                <a:solidFill>
                  <a:schemeClr val="tx1"/>
                </a:solidFill>
                <a:latin typeface="Calibri Light" pitchFamily="34" charset="0"/>
                <a:ea typeface="ＭＳ Ｐゴシック" pitchFamily="34" charset="-128"/>
              </a:defRPr>
            </a:lvl7pPr>
            <a:lvl8pPr marL="3364878" indent="-224325" eaLnBrk="0" fontAlgn="base" hangingPunct="0">
              <a:spcBef>
                <a:spcPct val="0"/>
              </a:spcBef>
              <a:spcAft>
                <a:spcPct val="0"/>
              </a:spcAft>
              <a:defRPr>
                <a:solidFill>
                  <a:schemeClr val="tx1"/>
                </a:solidFill>
                <a:latin typeface="Calibri Light" pitchFamily="34" charset="0"/>
                <a:ea typeface="ＭＳ Ｐゴシック" pitchFamily="34" charset="-128"/>
              </a:defRPr>
            </a:lvl8pPr>
            <a:lvl9pPr marL="3813528" indent="-224325" eaLnBrk="0" fontAlgn="base" hangingPunct="0">
              <a:spcBef>
                <a:spcPct val="0"/>
              </a:spcBef>
              <a:spcAft>
                <a:spcPct val="0"/>
              </a:spcAft>
              <a:defRPr>
                <a:solidFill>
                  <a:schemeClr val="tx1"/>
                </a:solidFill>
                <a:latin typeface="Calibri Light" pitchFamily="34" charset="0"/>
                <a:ea typeface="ＭＳ Ｐゴシック" pitchFamily="34" charset="-128"/>
              </a:defRPr>
            </a:lvl9pPr>
          </a:lstStyle>
          <a:p>
            <a:pPr eaLnBrk="1" hangingPunct="1">
              <a:defRPr/>
            </a:pPr>
            <a:fld id="{43C760F5-E793-42EF-BE4C-E93397ECE33D}" type="slidenum">
              <a:rPr lang="en-US" altLang="en-US" smtClean="0">
                <a:latin typeface="Calibri" pitchFamily="34" charset="0"/>
              </a:rPr>
              <a:pPr eaLnBrk="1" hangingPunct="1">
                <a:defRPr/>
              </a:pPr>
              <a:t>15</a:t>
            </a:fld>
            <a:endParaRPr lang="en-US" altLang="en-US" smtClean="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t>Sunday news shows: </a:t>
            </a:r>
            <a:r>
              <a:rPr lang="en-US" altLang="en-US" smtClean="0"/>
              <a:t>Sessions made the rounds on Sunday: Asked about his own prospects, Sessions responded, "That will be decided by Donald Trump and he is going to decide it on who he thinks will be a good president, who he can work with, who can help him be a president. I've said that if he asks me to do that I would consider it and would be honored to be considered.“</a:t>
            </a:r>
          </a:p>
          <a:p>
            <a:endParaRPr lang="en-US" altLang="en-US" smtClean="0"/>
          </a:p>
          <a:p>
            <a:r>
              <a:rPr lang="en-US" altLang="en-US" smtClean="0"/>
              <a:t>Retired Army Lt. Gen. Michael Flynn has been reportedly vetted for vice president as well, and it was rumored that Sessions was pushing him to get a general on the ticket, which he has denied.</a:t>
            </a:r>
          </a:p>
          <a:p>
            <a:endParaRPr lang="en-US" altLang="en-US" smtClean="0"/>
          </a:p>
          <a:p>
            <a:endParaRPr lang="en-US" altLang="en-US" smtClean="0"/>
          </a:p>
        </p:txBody>
      </p:sp>
      <p:sp>
        <p:nvSpPr>
          <p:cNvPr id="778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Light" pitchFamily="34" charset="0"/>
                <a:ea typeface="ＭＳ Ｐゴシック" pitchFamily="34" charset="-128"/>
              </a:defRPr>
            </a:lvl1pPr>
            <a:lvl2pPr marL="729057" indent="-280406" eaLnBrk="0" hangingPunct="0">
              <a:defRPr>
                <a:solidFill>
                  <a:schemeClr val="tx1"/>
                </a:solidFill>
                <a:latin typeface="Calibri Light" pitchFamily="34" charset="0"/>
                <a:ea typeface="ＭＳ Ｐゴシック" pitchFamily="34" charset="-128"/>
              </a:defRPr>
            </a:lvl2pPr>
            <a:lvl3pPr marL="1121626" indent="-224325" eaLnBrk="0" hangingPunct="0">
              <a:defRPr>
                <a:solidFill>
                  <a:schemeClr val="tx1"/>
                </a:solidFill>
                <a:latin typeface="Calibri Light" pitchFamily="34" charset="0"/>
                <a:ea typeface="ＭＳ Ｐゴシック" pitchFamily="34" charset="-128"/>
              </a:defRPr>
            </a:lvl3pPr>
            <a:lvl4pPr marL="1570276" indent="-224325" eaLnBrk="0" hangingPunct="0">
              <a:defRPr>
                <a:solidFill>
                  <a:schemeClr val="tx1"/>
                </a:solidFill>
                <a:latin typeface="Calibri Light" pitchFamily="34" charset="0"/>
                <a:ea typeface="ＭＳ Ｐゴシック" pitchFamily="34" charset="-128"/>
              </a:defRPr>
            </a:lvl4pPr>
            <a:lvl5pPr marL="2018927" indent="-224325" eaLnBrk="0" hangingPunct="0">
              <a:defRPr>
                <a:solidFill>
                  <a:schemeClr val="tx1"/>
                </a:solidFill>
                <a:latin typeface="Calibri Light" pitchFamily="34" charset="0"/>
                <a:ea typeface="ＭＳ Ｐゴシック" pitchFamily="34" charset="-128"/>
              </a:defRPr>
            </a:lvl5pPr>
            <a:lvl6pPr marL="2467577" indent="-224325" eaLnBrk="0" fontAlgn="base" hangingPunct="0">
              <a:spcBef>
                <a:spcPct val="0"/>
              </a:spcBef>
              <a:spcAft>
                <a:spcPct val="0"/>
              </a:spcAft>
              <a:defRPr>
                <a:solidFill>
                  <a:schemeClr val="tx1"/>
                </a:solidFill>
                <a:latin typeface="Calibri Light" pitchFamily="34" charset="0"/>
                <a:ea typeface="ＭＳ Ｐゴシック" pitchFamily="34" charset="-128"/>
              </a:defRPr>
            </a:lvl6pPr>
            <a:lvl7pPr marL="2916227" indent="-224325" eaLnBrk="0" fontAlgn="base" hangingPunct="0">
              <a:spcBef>
                <a:spcPct val="0"/>
              </a:spcBef>
              <a:spcAft>
                <a:spcPct val="0"/>
              </a:spcAft>
              <a:defRPr>
                <a:solidFill>
                  <a:schemeClr val="tx1"/>
                </a:solidFill>
                <a:latin typeface="Calibri Light" pitchFamily="34" charset="0"/>
                <a:ea typeface="ＭＳ Ｐゴシック" pitchFamily="34" charset="-128"/>
              </a:defRPr>
            </a:lvl7pPr>
            <a:lvl8pPr marL="3364878" indent="-224325" eaLnBrk="0" fontAlgn="base" hangingPunct="0">
              <a:spcBef>
                <a:spcPct val="0"/>
              </a:spcBef>
              <a:spcAft>
                <a:spcPct val="0"/>
              </a:spcAft>
              <a:defRPr>
                <a:solidFill>
                  <a:schemeClr val="tx1"/>
                </a:solidFill>
                <a:latin typeface="Calibri Light" pitchFamily="34" charset="0"/>
                <a:ea typeface="ＭＳ Ｐゴシック" pitchFamily="34" charset="-128"/>
              </a:defRPr>
            </a:lvl8pPr>
            <a:lvl9pPr marL="3813528" indent="-224325" eaLnBrk="0" fontAlgn="base" hangingPunct="0">
              <a:spcBef>
                <a:spcPct val="0"/>
              </a:spcBef>
              <a:spcAft>
                <a:spcPct val="0"/>
              </a:spcAft>
              <a:defRPr>
                <a:solidFill>
                  <a:schemeClr val="tx1"/>
                </a:solidFill>
                <a:latin typeface="Calibri Light" pitchFamily="34" charset="0"/>
                <a:ea typeface="ＭＳ Ｐゴシック" pitchFamily="34" charset="-128"/>
              </a:defRPr>
            </a:lvl9pPr>
          </a:lstStyle>
          <a:p>
            <a:pPr eaLnBrk="1" hangingPunct="1">
              <a:defRPr/>
            </a:pPr>
            <a:fld id="{96003BAA-3F53-49ED-96D8-6FA69F5ED0C7}" type="slidenum">
              <a:rPr lang="en-US" altLang="en-US" smtClean="0">
                <a:latin typeface="Calibri" pitchFamily="34" charset="0"/>
              </a:rPr>
              <a:pPr eaLnBrk="1" hangingPunct="1">
                <a:defRPr/>
              </a:pPr>
              <a:t>16</a:t>
            </a:fld>
            <a:endParaRPr lang="en-US" altLang="en-US" smtClean="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Aft>
                <a:spcPts val="49"/>
              </a:spcAft>
              <a:defRPr/>
            </a:pPr>
            <a:r>
              <a:rPr lang="en-US" b="1" dirty="0" smtClean="0"/>
              <a:t>Analysis- general election</a:t>
            </a:r>
          </a:p>
          <a:p>
            <a:pPr marL="168244" indent="-168244">
              <a:buFont typeface="Arial" panose="020B0604020202020204" pitchFamily="34" charset="0"/>
              <a:buChar char="•"/>
              <a:defRPr/>
            </a:pPr>
            <a:r>
              <a:rPr lang="en-US" altLang="en-US" dirty="0" smtClean="0">
                <a:solidFill>
                  <a:srgbClr val="000000"/>
                </a:solidFill>
              </a:rPr>
              <a:t>The </a:t>
            </a:r>
            <a:r>
              <a:rPr lang="en-US" altLang="en-US" b="1" dirty="0" smtClean="0">
                <a:solidFill>
                  <a:srgbClr val="000000"/>
                </a:solidFill>
              </a:rPr>
              <a:t>Electoral College </a:t>
            </a:r>
            <a:r>
              <a:rPr lang="en-US" altLang="en-US" dirty="0" smtClean="0">
                <a:solidFill>
                  <a:srgbClr val="000000"/>
                </a:solidFill>
              </a:rPr>
              <a:t>consists of 538 electors, and a majority of 270 electoral votes is needed to elect a President.</a:t>
            </a:r>
          </a:p>
          <a:p>
            <a:pPr marL="168244" indent="-168244">
              <a:buFont typeface="Arial" panose="020B0604020202020204" pitchFamily="34" charset="0"/>
              <a:buChar char="•"/>
              <a:defRPr/>
            </a:pPr>
            <a:r>
              <a:rPr lang="en-US" altLang="en-US" dirty="0" smtClean="0">
                <a:solidFill>
                  <a:srgbClr val="000000"/>
                </a:solidFill>
              </a:rPr>
              <a:t>Each state’s electors is determined by the number of Representatives and an additional two for the Senators.  </a:t>
            </a:r>
          </a:p>
          <a:p>
            <a:pPr marL="168244" indent="-168244">
              <a:buFont typeface="Arial" panose="020B0604020202020204" pitchFamily="34" charset="0"/>
              <a:buChar char="•"/>
              <a:defRPr/>
            </a:pPr>
            <a:r>
              <a:rPr lang="en-US" altLang="en-US" dirty="0" smtClean="0">
                <a:solidFill>
                  <a:srgbClr val="000000"/>
                </a:solidFill>
              </a:rPr>
              <a:t>Except for Maine and Nebraska, states have a </a:t>
            </a:r>
            <a:r>
              <a:rPr lang="en-US" altLang="en-US" b="1" dirty="0" smtClean="0">
                <a:solidFill>
                  <a:srgbClr val="000000"/>
                </a:solidFill>
              </a:rPr>
              <a:t>“winner-take-all” system </a:t>
            </a:r>
            <a:r>
              <a:rPr lang="en-US" altLang="en-US" dirty="0" smtClean="0">
                <a:solidFill>
                  <a:srgbClr val="000000"/>
                </a:solidFill>
              </a:rPr>
              <a:t>which allots all the electoral votes in the state to the winning candidate</a:t>
            </a:r>
          </a:p>
          <a:p>
            <a:pPr>
              <a:defRPr/>
            </a:pPr>
            <a:endParaRPr lang="en-US" altLang="en-US" dirty="0" smtClean="0"/>
          </a:p>
        </p:txBody>
      </p:sp>
      <p:sp>
        <p:nvSpPr>
          <p:cNvPr id="788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29057" indent="-280406" eaLnBrk="0" hangingPunct="0">
              <a:spcBef>
                <a:spcPct val="30000"/>
              </a:spcBef>
              <a:defRPr sz="1200">
                <a:solidFill>
                  <a:schemeClr val="tx1"/>
                </a:solidFill>
                <a:latin typeface="Calibri" pitchFamily="34" charset="0"/>
                <a:ea typeface="ＭＳ Ｐゴシック" pitchFamily="34" charset="-128"/>
              </a:defRPr>
            </a:lvl2pPr>
            <a:lvl3pPr marL="1121626" indent="-224325" eaLnBrk="0" hangingPunct="0">
              <a:spcBef>
                <a:spcPct val="30000"/>
              </a:spcBef>
              <a:defRPr sz="1200">
                <a:solidFill>
                  <a:schemeClr val="tx1"/>
                </a:solidFill>
                <a:latin typeface="Calibri" pitchFamily="34" charset="0"/>
                <a:ea typeface="ＭＳ Ｐゴシック" pitchFamily="34" charset="-128"/>
              </a:defRPr>
            </a:lvl3pPr>
            <a:lvl4pPr marL="1570276" indent="-224325" eaLnBrk="0" hangingPunct="0">
              <a:spcBef>
                <a:spcPct val="30000"/>
              </a:spcBef>
              <a:defRPr sz="1200">
                <a:solidFill>
                  <a:schemeClr val="tx1"/>
                </a:solidFill>
                <a:latin typeface="Calibri" pitchFamily="34" charset="0"/>
                <a:ea typeface="ＭＳ Ｐゴシック" pitchFamily="34" charset="-128"/>
              </a:defRPr>
            </a:lvl4pPr>
            <a:lvl5pPr marL="2018927" indent="-224325" eaLnBrk="0" hangingPunct="0">
              <a:spcBef>
                <a:spcPct val="30000"/>
              </a:spcBef>
              <a:defRPr sz="1200">
                <a:solidFill>
                  <a:schemeClr val="tx1"/>
                </a:solidFill>
                <a:latin typeface="Calibri" pitchFamily="34" charset="0"/>
                <a:ea typeface="ＭＳ Ｐゴシック" pitchFamily="34" charset="-128"/>
              </a:defRPr>
            </a:lvl5pPr>
            <a:lvl6pPr marL="2467577" indent="-22432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16227" indent="-22432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64878" indent="-22432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13528" indent="-22432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defRPr/>
            </a:pPr>
            <a:fld id="{8EF0D40A-DBC9-49B7-92F3-3EB01D30638D}" type="slidenum">
              <a:rPr lang="en-US" altLang="en-US" smtClean="0"/>
              <a:pPr eaLnBrk="1" hangingPunct="1">
                <a:spcBef>
                  <a:spcPct val="0"/>
                </a:spcBef>
                <a:defRPr/>
              </a:pPr>
              <a:t>20</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1A5B1BDD-109E-3F41-9B33-808DD3C03FA4}" type="datetimeFigureOut">
              <a:rPr lang="en-US" smtClean="0"/>
              <a:t>7/12/2016</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036CFBE1-3667-AB44-93F6-0393EB17A1A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A5B1BDD-109E-3F41-9B33-808DD3C03FA4}" type="datetimeFigureOut">
              <a:rPr lang="en-US" smtClean="0"/>
              <a:t>7/12/2016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36CFBE1-3667-AB44-93F6-0393EB17A1A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A5B1BDD-109E-3F41-9B33-808DD3C03FA4}" type="datetimeFigureOut">
              <a:rPr lang="en-US" smtClean="0"/>
              <a:t>7/12/2016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36CFBE1-3667-AB44-93F6-0393EB17A1A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 y="1122363"/>
            <a:ext cx="8595360" cy="1115228"/>
          </a:xfrm>
        </p:spPr>
        <p:txBody>
          <a:bodyPr anchor="b">
            <a:normAutofit/>
          </a:bodyPr>
          <a:lstStyle>
            <a:lvl1pPr algn="l">
              <a:defRPr sz="3600" b="1" baseline="0">
                <a:solidFill>
                  <a:srgbClr val="77603D"/>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4320" y="2259107"/>
            <a:ext cx="8595360" cy="1169893"/>
          </a:xfrm>
        </p:spPr>
        <p:txBody>
          <a:bodyPr/>
          <a:lstStyle>
            <a:lvl1pPr marL="0" indent="0" algn="l">
              <a:spcBef>
                <a:spcPts val="0"/>
              </a:spcBef>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13" name="Text Placeholder 12"/>
          <p:cNvSpPr>
            <a:spLocks noGrp="1"/>
          </p:cNvSpPr>
          <p:nvPr>
            <p:ph type="body" sz="quarter" idx="13"/>
          </p:nvPr>
        </p:nvSpPr>
        <p:spPr>
          <a:xfrm>
            <a:off x="4572000" y="4464049"/>
            <a:ext cx="4297680" cy="1431141"/>
          </a:xfrm>
        </p:spPr>
        <p:txBody>
          <a:bodyPr>
            <a:normAutofit/>
          </a:bodyPr>
          <a:lstStyle>
            <a:lvl1pPr marL="0" indent="0" algn="r">
              <a:spcBef>
                <a:spcPts val="0"/>
              </a:spcBef>
              <a:buNone/>
              <a:defRPr sz="1800">
                <a:solidFill>
                  <a:schemeClr val="bg2">
                    <a:lumMod val="25000"/>
                  </a:schemeClr>
                </a:solidFill>
                <a:latin typeface="+mj-lt"/>
              </a:defRPr>
            </a:lvl1pPr>
            <a:lvl2pPr algn="r">
              <a:defRPr sz="1200">
                <a:solidFill>
                  <a:schemeClr val="tx1">
                    <a:lumMod val="85000"/>
                    <a:lumOff val="15000"/>
                  </a:schemeClr>
                </a:solidFill>
                <a:latin typeface="+mn-lt"/>
              </a:defRPr>
            </a:lvl2pPr>
            <a:lvl3pPr algn="r">
              <a:defRPr sz="1200">
                <a:solidFill>
                  <a:schemeClr val="tx1">
                    <a:lumMod val="85000"/>
                    <a:lumOff val="15000"/>
                  </a:schemeClr>
                </a:solidFill>
                <a:latin typeface="+mn-lt"/>
              </a:defRPr>
            </a:lvl3pPr>
            <a:lvl4pPr algn="r">
              <a:defRPr sz="1200">
                <a:solidFill>
                  <a:schemeClr val="tx1">
                    <a:lumMod val="85000"/>
                    <a:lumOff val="15000"/>
                  </a:schemeClr>
                </a:solidFill>
                <a:latin typeface="+mn-lt"/>
              </a:defRPr>
            </a:lvl4pPr>
            <a:lvl5pPr algn="r">
              <a:defRPr sz="1200">
                <a:solidFill>
                  <a:schemeClr val="tx1">
                    <a:lumMod val="85000"/>
                    <a:lumOff val="15000"/>
                  </a:schemeClr>
                </a:solidFill>
                <a:latin typeface="+mn-lt"/>
              </a:defRPr>
            </a:lvl5pPr>
          </a:lstStyle>
          <a:p>
            <a:pPr lvl="0"/>
            <a:r>
              <a:rPr lang="en-US" dirty="0" smtClean="0"/>
              <a:t>Click to edit Master text styles</a:t>
            </a:r>
          </a:p>
        </p:txBody>
      </p:sp>
    </p:spTree>
    <p:extLst>
      <p:ext uri="{BB962C8B-B14F-4D97-AF65-F5344CB8AC3E}">
        <p14:creationId xmlns:p14="http://schemas.microsoft.com/office/powerpoint/2010/main" val="18510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3" name="Rectangle 2"/>
          <p:cNvSpPr/>
          <p:nvPr userDrawn="1"/>
        </p:nvSpPr>
        <p:spPr>
          <a:xfrm>
            <a:off x="0" y="6581775"/>
            <a:ext cx="9144000" cy="46038"/>
          </a:xfrm>
          <a:prstGeom prst="rect">
            <a:avLst/>
          </a:prstGeom>
          <a:solidFill>
            <a:srgbClr val="7F7F7F"/>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sz="2400" b="1" dirty="0">
              <a:solidFill>
                <a:schemeClr val="bg1"/>
              </a:solidFill>
              <a:latin typeface="FreightSans Pro Book" pitchFamily="50" charset="0"/>
            </a:endParaRPr>
          </a:p>
        </p:txBody>
      </p:sp>
      <p:sp>
        <p:nvSpPr>
          <p:cNvPr id="2" name="Title 1"/>
          <p:cNvSpPr>
            <a:spLocks noGrp="1"/>
          </p:cNvSpPr>
          <p:nvPr>
            <p:ph type="title"/>
          </p:nvPr>
        </p:nvSpPr>
        <p:spPr/>
        <p:txBody>
          <a:bodyPr anchor="t"/>
          <a:lstStyle>
            <a:lvl1pPr>
              <a:defRPr sz="2200" b="1"/>
            </a:lvl1pPr>
          </a:lstStyle>
          <a:p>
            <a:r>
              <a:rPr lang="en-US" dirty="0" smtClean="0"/>
              <a:t>Click to edit Master title style</a:t>
            </a:r>
            <a:endParaRPr lang="en-US" dirty="0"/>
          </a:p>
        </p:txBody>
      </p:sp>
      <p:sp>
        <p:nvSpPr>
          <p:cNvPr id="4" name="Slide Number Placeholder 6"/>
          <p:cNvSpPr>
            <a:spLocks noGrp="1"/>
          </p:cNvSpPr>
          <p:nvPr>
            <p:ph type="sldNum" sz="quarter" idx="10"/>
          </p:nvPr>
        </p:nvSpPr>
        <p:spPr>
          <a:xfrm>
            <a:off x="8382000" y="6610350"/>
            <a:ext cx="533400" cy="247650"/>
          </a:xfrm>
        </p:spPr>
        <p:txBody>
          <a:bodyPr/>
          <a:lstStyle>
            <a:lvl1pPr>
              <a:defRPr>
                <a:solidFill>
                  <a:srgbClr val="3B3838"/>
                </a:solidFill>
              </a:defRPr>
            </a:lvl1pPr>
          </a:lstStyle>
          <a:p>
            <a:pPr>
              <a:defRPr/>
            </a:pPr>
            <a:fld id="{674011EE-686C-4932-9CF6-41A2EA0F4BAB}" type="slidenum">
              <a:rPr lang="en-US" altLang="en-US"/>
              <a:pPr>
                <a:defRPr/>
              </a:pPr>
              <a:t>‹#›</a:t>
            </a:fld>
            <a:endParaRPr lang="en-US" altLang="en-US"/>
          </a:p>
        </p:txBody>
      </p:sp>
    </p:spTree>
    <p:extLst>
      <p:ext uri="{BB962C8B-B14F-4D97-AF65-F5344CB8AC3E}">
        <p14:creationId xmlns:p14="http://schemas.microsoft.com/office/powerpoint/2010/main" val="106906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3" name="Rectangle 2"/>
          <p:cNvSpPr/>
          <p:nvPr userDrawn="1"/>
        </p:nvSpPr>
        <p:spPr>
          <a:xfrm>
            <a:off x="0" y="6581775"/>
            <a:ext cx="9144000" cy="46038"/>
          </a:xfrm>
          <a:prstGeom prst="rect">
            <a:avLst/>
          </a:prstGeom>
          <a:solidFill>
            <a:srgbClr val="7F7F7F"/>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sz="2400" b="1" dirty="0">
              <a:solidFill>
                <a:schemeClr val="bg1"/>
              </a:solidFill>
              <a:latin typeface="FreightSans Pro Book" pitchFamily="50" charset="0"/>
            </a:endParaRPr>
          </a:p>
        </p:txBody>
      </p:sp>
      <p:sp>
        <p:nvSpPr>
          <p:cNvPr id="2" name="Title 1"/>
          <p:cNvSpPr>
            <a:spLocks noGrp="1"/>
          </p:cNvSpPr>
          <p:nvPr>
            <p:ph type="title"/>
          </p:nvPr>
        </p:nvSpPr>
        <p:spPr/>
        <p:txBody>
          <a:bodyPr anchor="t"/>
          <a:lstStyle>
            <a:lvl1pPr>
              <a:defRPr sz="2200" b="1"/>
            </a:lvl1pPr>
          </a:lstStyle>
          <a:p>
            <a:r>
              <a:rPr lang="en-US" dirty="0" smtClean="0"/>
              <a:t>Click to edit Master title style</a:t>
            </a:r>
            <a:endParaRPr lang="en-US" dirty="0"/>
          </a:p>
        </p:txBody>
      </p:sp>
      <p:sp>
        <p:nvSpPr>
          <p:cNvPr id="4" name="Slide Number Placeholder 6"/>
          <p:cNvSpPr>
            <a:spLocks noGrp="1"/>
          </p:cNvSpPr>
          <p:nvPr>
            <p:ph type="sldNum" sz="quarter" idx="10"/>
          </p:nvPr>
        </p:nvSpPr>
        <p:spPr>
          <a:xfrm>
            <a:off x="8382000" y="6610350"/>
            <a:ext cx="533400" cy="247650"/>
          </a:xfrm>
        </p:spPr>
        <p:txBody>
          <a:bodyPr/>
          <a:lstStyle>
            <a:lvl1pPr>
              <a:defRPr>
                <a:solidFill>
                  <a:srgbClr val="3B3838"/>
                </a:solidFill>
              </a:defRPr>
            </a:lvl1pPr>
          </a:lstStyle>
          <a:p>
            <a:pPr>
              <a:defRPr/>
            </a:pPr>
            <a:fld id="{674011EE-686C-4932-9CF6-41A2EA0F4BAB}" type="slidenum">
              <a:rPr lang="en-US" altLang="en-US"/>
              <a:pPr>
                <a:defRPr/>
              </a:pPr>
              <a:t>‹#›</a:t>
            </a:fld>
            <a:endParaRPr lang="en-US" altLang="en-US"/>
          </a:p>
        </p:txBody>
      </p:sp>
    </p:spTree>
    <p:extLst>
      <p:ext uri="{BB962C8B-B14F-4D97-AF65-F5344CB8AC3E}">
        <p14:creationId xmlns:p14="http://schemas.microsoft.com/office/powerpoint/2010/main" val="106906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3" name="Rectangle 2"/>
          <p:cNvSpPr/>
          <p:nvPr userDrawn="1"/>
        </p:nvSpPr>
        <p:spPr>
          <a:xfrm>
            <a:off x="0" y="6581775"/>
            <a:ext cx="9144000" cy="46038"/>
          </a:xfrm>
          <a:prstGeom prst="rect">
            <a:avLst/>
          </a:prstGeom>
          <a:solidFill>
            <a:srgbClr val="7F7F7F"/>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sz="2400" b="1" dirty="0">
              <a:solidFill>
                <a:schemeClr val="bg1"/>
              </a:solidFill>
              <a:latin typeface="FreightSans Pro Book" pitchFamily="50" charset="0"/>
            </a:endParaRPr>
          </a:p>
        </p:txBody>
      </p:sp>
      <p:sp>
        <p:nvSpPr>
          <p:cNvPr id="2" name="Title 1"/>
          <p:cNvSpPr>
            <a:spLocks noGrp="1"/>
          </p:cNvSpPr>
          <p:nvPr>
            <p:ph type="title"/>
          </p:nvPr>
        </p:nvSpPr>
        <p:spPr/>
        <p:txBody>
          <a:bodyPr anchor="t"/>
          <a:lstStyle>
            <a:lvl1pPr>
              <a:defRPr sz="2200" b="1"/>
            </a:lvl1pPr>
          </a:lstStyle>
          <a:p>
            <a:r>
              <a:rPr lang="en-US" dirty="0" smtClean="0"/>
              <a:t>Click to edit Master title style</a:t>
            </a:r>
            <a:endParaRPr lang="en-US" dirty="0"/>
          </a:p>
        </p:txBody>
      </p:sp>
      <p:sp>
        <p:nvSpPr>
          <p:cNvPr id="4" name="Slide Number Placeholder 6"/>
          <p:cNvSpPr>
            <a:spLocks noGrp="1"/>
          </p:cNvSpPr>
          <p:nvPr>
            <p:ph type="sldNum" sz="quarter" idx="10"/>
          </p:nvPr>
        </p:nvSpPr>
        <p:spPr>
          <a:xfrm>
            <a:off x="8382000" y="6610350"/>
            <a:ext cx="533400" cy="247650"/>
          </a:xfrm>
        </p:spPr>
        <p:txBody>
          <a:bodyPr/>
          <a:lstStyle>
            <a:lvl1pPr>
              <a:defRPr>
                <a:solidFill>
                  <a:srgbClr val="3B3838"/>
                </a:solidFill>
              </a:defRPr>
            </a:lvl1pPr>
          </a:lstStyle>
          <a:p>
            <a:pPr>
              <a:defRPr/>
            </a:pPr>
            <a:fld id="{674011EE-686C-4932-9CF6-41A2EA0F4BAB}" type="slidenum">
              <a:rPr lang="en-US" altLang="en-US"/>
              <a:pPr>
                <a:defRPr/>
              </a:pPr>
              <a:t>‹#›</a:t>
            </a:fld>
            <a:endParaRPr lang="en-US" altLang="en-US"/>
          </a:p>
        </p:txBody>
      </p:sp>
    </p:spTree>
    <p:extLst>
      <p:ext uri="{BB962C8B-B14F-4D97-AF65-F5344CB8AC3E}">
        <p14:creationId xmlns:p14="http://schemas.microsoft.com/office/powerpoint/2010/main" val="106906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Two Content">
    <p:spTree>
      <p:nvGrpSpPr>
        <p:cNvPr id="1" name=""/>
        <p:cNvGrpSpPr/>
        <p:nvPr/>
      </p:nvGrpSpPr>
      <p:grpSpPr>
        <a:xfrm>
          <a:off x="0" y="0"/>
          <a:ext cx="0" cy="0"/>
          <a:chOff x="0" y="0"/>
          <a:chExt cx="0" cy="0"/>
        </a:xfrm>
      </p:grpSpPr>
      <p:sp>
        <p:nvSpPr>
          <p:cNvPr id="3" name="Rectangle 2"/>
          <p:cNvSpPr/>
          <p:nvPr userDrawn="1"/>
        </p:nvSpPr>
        <p:spPr>
          <a:xfrm>
            <a:off x="0" y="6581775"/>
            <a:ext cx="9144000" cy="46038"/>
          </a:xfrm>
          <a:prstGeom prst="rect">
            <a:avLst/>
          </a:prstGeom>
          <a:solidFill>
            <a:srgbClr val="7F7F7F"/>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sz="2400" b="1" dirty="0">
              <a:solidFill>
                <a:schemeClr val="bg1"/>
              </a:solidFill>
              <a:latin typeface="FreightSans Pro Book" pitchFamily="50" charset="0"/>
            </a:endParaRPr>
          </a:p>
        </p:txBody>
      </p:sp>
      <p:sp>
        <p:nvSpPr>
          <p:cNvPr id="2" name="Title 1"/>
          <p:cNvSpPr>
            <a:spLocks noGrp="1"/>
          </p:cNvSpPr>
          <p:nvPr>
            <p:ph type="title"/>
          </p:nvPr>
        </p:nvSpPr>
        <p:spPr/>
        <p:txBody>
          <a:bodyPr anchor="t"/>
          <a:lstStyle>
            <a:lvl1pPr>
              <a:defRPr sz="2200" b="1"/>
            </a:lvl1pPr>
          </a:lstStyle>
          <a:p>
            <a:r>
              <a:rPr lang="en-US" dirty="0" smtClean="0"/>
              <a:t>Click to edit Master title style</a:t>
            </a:r>
            <a:endParaRPr lang="en-US" dirty="0"/>
          </a:p>
        </p:txBody>
      </p:sp>
      <p:sp>
        <p:nvSpPr>
          <p:cNvPr id="4" name="Slide Number Placeholder 6"/>
          <p:cNvSpPr>
            <a:spLocks noGrp="1"/>
          </p:cNvSpPr>
          <p:nvPr>
            <p:ph type="sldNum" sz="quarter" idx="10"/>
          </p:nvPr>
        </p:nvSpPr>
        <p:spPr>
          <a:xfrm>
            <a:off x="8382000" y="6610350"/>
            <a:ext cx="533400" cy="247650"/>
          </a:xfrm>
        </p:spPr>
        <p:txBody>
          <a:bodyPr/>
          <a:lstStyle>
            <a:lvl1pPr>
              <a:defRPr>
                <a:solidFill>
                  <a:srgbClr val="3B3838"/>
                </a:solidFill>
              </a:defRPr>
            </a:lvl1pPr>
          </a:lstStyle>
          <a:p>
            <a:pPr>
              <a:defRPr/>
            </a:pPr>
            <a:fld id="{674011EE-686C-4932-9CF6-41A2EA0F4BAB}" type="slidenum">
              <a:rPr lang="en-US" altLang="en-US"/>
              <a:pPr>
                <a:defRPr/>
              </a:pPr>
              <a:t>‹#›</a:t>
            </a:fld>
            <a:endParaRPr lang="en-US" altLang="en-US"/>
          </a:p>
        </p:txBody>
      </p:sp>
    </p:spTree>
    <p:extLst>
      <p:ext uri="{BB962C8B-B14F-4D97-AF65-F5344CB8AC3E}">
        <p14:creationId xmlns:p14="http://schemas.microsoft.com/office/powerpoint/2010/main" val="106906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Two Content">
    <p:spTree>
      <p:nvGrpSpPr>
        <p:cNvPr id="1" name=""/>
        <p:cNvGrpSpPr/>
        <p:nvPr/>
      </p:nvGrpSpPr>
      <p:grpSpPr>
        <a:xfrm>
          <a:off x="0" y="0"/>
          <a:ext cx="0" cy="0"/>
          <a:chOff x="0" y="0"/>
          <a:chExt cx="0" cy="0"/>
        </a:xfrm>
      </p:grpSpPr>
      <p:sp>
        <p:nvSpPr>
          <p:cNvPr id="3" name="Rectangle 2"/>
          <p:cNvSpPr/>
          <p:nvPr userDrawn="1"/>
        </p:nvSpPr>
        <p:spPr>
          <a:xfrm>
            <a:off x="0" y="6581775"/>
            <a:ext cx="9144000" cy="46038"/>
          </a:xfrm>
          <a:prstGeom prst="rect">
            <a:avLst/>
          </a:prstGeom>
          <a:solidFill>
            <a:srgbClr val="7F7F7F"/>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sz="2400" b="1" dirty="0">
              <a:solidFill>
                <a:schemeClr val="bg1"/>
              </a:solidFill>
              <a:latin typeface="FreightSans Pro Book" pitchFamily="50" charset="0"/>
            </a:endParaRPr>
          </a:p>
        </p:txBody>
      </p:sp>
      <p:sp>
        <p:nvSpPr>
          <p:cNvPr id="2" name="Title 1"/>
          <p:cNvSpPr>
            <a:spLocks noGrp="1"/>
          </p:cNvSpPr>
          <p:nvPr>
            <p:ph type="title"/>
          </p:nvPr>
        </p:nvSpPr>
        <p:spPr/>
        <p:txBody>
          <a:bodyPr anchor="t"/>
          <a:lstStyle>
            <a:lvl1pPr>
              <a:defRPr sz="2200" b="1"/>
            </a:lvl1pPr>
          </a:lstStyle>
          <a:p>
            <a:r>
              <a:rPr lang="en-US" dirty="0" smtClean="0"/>
              <a:t>Click to edit Master title style</a:t>
            </a:r>
            <a:endParaRPr lang="en-US" dirty="0"/>
          </a:p>
        </p:txBody>
      </p:sp>
      <p:sp>
        <p:nvSpPr>
          <p:cNvPr id="4" name="Slide Number Placeholder 6"/>
          <p:cNvSpPr>
            <a:spLocks noGrp="1"/>
          </p:cNvSpPr>
          <p:nvPr>
            <p:ph type="sldNum" sz="quarter" idx="10"/>
          </p:nvPr>
        </p:nvSpPr>
        <p:spPr>
          <a:xfrm>
            <a:off x="8382000" y="6610350"/>
            <a:ext cx="533400" cy="247650"/>
          </a:xfrm>
        </p:spPr>
        <p:txBody>
          <a:bodyPr/>
          <a:lstStyle>
            <a:lvl1pPr>
              <a:defRPr>
                <a:solidFill>
                  <a:srgbClr val="3B3838"/>
                </a:solidFill>
              </a:defRPr>
            </a:lvl1pPr>
          </a:lstStyle>
          <a:p>
            <a:pPr>
              <a:defRPr/>
            </a:pPr>
            <a:fld id="{674011EE-686C-4932-9CF6-41A2EA0F4BAB}" type="slidenum">
              <a:rPr lang="en-US" altLang="en-US"/>
              <a:pPr>
                <a:defRPr/>
              </a:pPr>
              <a:t>‹#›</a:t>
            </a:fld>
            <a:endParaRPr lang="en-US" altLang="en-US"/>
          </a:p>
        </p:txBody>
      </p:sp>
    </p:spTree>
    <p:extLst>
      <p:ext uri="{BB962C8B-B14F-4D97-AF65-F5344CB8AC3E}">
        <p14:creationId xmlns:p14="http://schemas.microsoft.com/office/powerpoint/2010/main" val="106906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2_Two Content">
    <p:spTree>
      <p:nvGrpSpPr>
        <p:cNvPr id="1" name=""/>
        <p:cNvGrpSpPr/>
        <p:nvPr/>
      </p:nvGrpSpPr>
      <p:grpSpPr>
        <a:xfrm>
          <a:off x="0" y="0"/>
          <a:ext cx="0" cy="0"/>
          <a:chOff x="0" y="0"/>
          <a:chExt cx="0" cy="0"/>
        </a:xfrm>
      </p:grpSpPr>
      <p:sp>
        <p:nvSpPr>
          <p:cNvPr id="3" name="Rectangle 2"/>
          <p:cNvSpPr/>
          <p:nvPr userDrawn="1"/>
        </p:nvSpPr>
        <p:spPr>
          <a:xfrm>
            <a:off x="0" y="6581775"/>
            <a:ext cx="9144000" cy="46038"/>
          </a:xfrm>
          <a:prstGeom prst="rect">
            <a:avLst/>
          </a:prstGeom>
          <a:solidFill>
            <a:srgbClr val="7F7F7F"/>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sz="2400" b="1" dirty="0">
              <a:solidFill>
                <a:schemeClr val="bg1"/>
              </a:solidFill>
              <a:latin typeface="FreightSans Pro Book" pitchFamily="50" charset="0"/>
            </a:endParaRPr>
          </a:p>
        </p:txBody>
      </p:sp>
      <p:sp>
        <p:nvSpPr>
          <p:cNvPr id="2" name="Title 1"/>
          <p:cNvSpPr>
            <a:spLocks noGrp="1"/>
          </p:cNvSpPr>
          <p:nvPr>
            <p:ph type="title"/>
          </p:nvPr>
        </p:nvSpPr>
        <p:spPr/>
        <p:txBody>
          <a:bodyPr anchor="t"/>
          <a:lstStyle>
            <a:lvl1pPr>
              <a:defRPr sz="2200" b="1"/>
            </a:lvl1pPr>
          </a:lstStyle>
          <a:p>
            <a:r>
              <a:rPr lang="en-US" dirty="0" smtClean="0"/>
              <a:t>Click to edit Master title style</a:t>
            </a:r>
            <a:endParaRPr lang="en-US" dirty="0"/>
          </a:p>
        </p:txBody>
      </p:sp>
      <p:sp>
        <p:nvSpPr>
          <p:cNvPr id="4" name="Slide Number Placeholder 6"/>
          <p:cNvSpPr>
            <a:spLocks noGrp="1"/>
          </p:cNvSpPr>
          <p:nvPr>
            <p:ph type="sldNum" sz="quarter" idx="10"/>
          </p:nvPr>
        </p:nvSpPr>
        <p:spPr>
          <a:xfrm>
            <a:off x="8382000" y="6610350"/>
            <a:ext cx="533400" cy="247650"/>
          </a:xfrm>
        </p:spPr>
        <p:txBody>
          <a:bodyPr/>
          <a:lstStyle>
            <a:lvl1pPr>
              <a:defRPr>
                <a:solidFill>
                  <a:srgbClr val="3B3838"/>
                </a:solidFill>
              </a:defRPr>
            </a:lvl1pPr>
          </a:lstStyle>
          <a:p>
            <a:pPr>
              <a:defRPr/>
            </a:pPr>
            <a:fld id="{674011EE-686C-4932-9CF6-41A2EA0F4BAB}" type="slidenum">
              <a:rPr lang="en-US" altLang="en-US"/>
              <a:pPr>
                <a:defRPr/>
              </a:pPr>
              <a:t>‹#›</a:t>
            </a:fld>
            <a:endParaRPr lang="en-US" altLang="en-US"/>
          </a:p>
        </p:txBody>
      </p:sp>
    </p:spTree>
    <p:extLst>
      <p:ext uri="{BB962C8B-B14F-4D97-AF65-F5344CB8AC3E}">
        <p14:creationId xmlns:p14="http://schemas.microsoft.com/office/powerpoint/2010/main" val="106906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5_Two Content">
    <p:spTree>
      <p:nvGrpSpPr>
        <p:cNvPr id="1" name=""/>
        <p:cNvGrpSpPr/>
        <p:nvPr/>
      </p:nvGrpSpPr>
      <p:grpSpPr>
        <a:xfrm>
          <a:off x="0" y="0"/>
          <a:ext cx="0" cy="0"/>
          <a:chOff x="0" y="0"/>
          <a:chExt cx="0" cy="0"/>
        </a:xfrm>
      </p:grpSpPr>
      <p:sp>
        <p:nvSpPr>
          <p:cNvPr id="3" name="Rectangle 2"/>
          <p:cNvSpPr/>
          <p:nvPr userDrawn="1"/>
        </p:nvSpPr>
        <p:spPr>
          <a:xfrm>
            <a:off x="0" y="6581775"/>
            <a:ext cx="9144000" cy="46038"/>
          </a:xfrm>
          <a:prstGeom prst="rect">
            <a:avLst/>
          </a:prstGeom>
          <a:solidFill>
            <a:srgbClr val="7F7F7F"/>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sz="2400" b="1" dirty="0">
              <a:solidFill>
                <a:schemeClr val="bg1"/>
              </a:solidFill>
              <a:latin typeface="FreightSans Pro Book" pitchFamily="50" charset="0"/>
            </a:endParaRPr>
          </a:p>
        </p:txBody>
      </p:sp>
      <p:sp>
        <p:nvSpPr>
          <p:cNvPr id="2" name="Title 1"/>
          <p:cNvSpPr>
            <a:spLocks noGrp="1"/>
          </p:cNvSpPr>
          <p:nvPr>
            <p:ph type="title"/>
          </p:nvPr>
        </p:nvSpPr>
        <p:spPr/>
        <p:txBody>
          <a:bodyPr anchor="t"/>
          <a:lstStyle>
            <a:lvl1pPr>
              <a:defRPr sz="2200" b="1"/>
            </a:lvl1pPr>
          </a:lstStyle>
          <a:p>
            <a:r>
              <a:rPr lang="en-US" dirty="0" smtClean="0"/>
              <a:t>Click to edit Master title style</a:t>
            </a:r>
            <a:endParaRPr lang="en-US" dirty="0"/>
          </a:p>
        </p:txBody>
      </p:sp>
      <p:sp>
        <p:nvSpPr>
          <p:cNvPr id="4" name="Slide Number Placeholder 6"/>
          <p:cNvSpPr>
            <a:spLocks noGrp="1"/>
          </p:cNvSpPr>
          <p:nvPr>
            <p:ph type="sldNum" sz="quarter" idx="10"/>
          </p:nvPr>
        </p:nvSpPr>
        <p:spPr>
          <a:xfrm>
            <a:off x="8382000" y="6610350"/>
            <a:ext cx="533400" cy="247650"/>
          </a:xfrm>
        </p:spPr>
        <p:txBody>
          <a:bodyPr/>
          <a:lstStyle>
            <a:lvl1pPr>
              <a:defRPr>
                <a:solidFill>
                  <a:srgbClr val="3B3838"/>
                </a:solidFill>
              </a:defRPr>
            </a:lvl1pPr>
          </a:lstStyle>
          <a:p>
            <a:pPr>
              <a:defRPr/>
            </a:pPr>
            <a:fld id="{674011EE-686C-4932-9CF6-41A2EA0F4BAB}" type="slidenum">
              <a:rPr lang="en-US" altLang="en-US"/>
              <a:pPr>
                <a:defRPr/>
              </a:pPr>
              <a:t>‹#›</a:t>
            </a:fld>
            <a:endParaRPr lang="en-US" altLang="en-US"/>
          </a:p>
        </p:txBody>
      </p:sp>
    </p:spTree>
    <p:extLst>
      <p:ext uri="{BB962C8B-B14F-4D97-AF65-F5344CB8AC3E}">
        <p14:creationId xmlns:p14="http://schemas.microsoft.com/office/powerpoint/2010/main" val="106906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A5B1BDD-109E-3F41-9B33-808DD3C03FA4}" type="datetimeFigureOut">
              <a:rPr lang="en-US" smtClean="0"/>
              <a:t>7/12/2016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36CFBE1-3667-AB44-93F6-0393EB17A1A3}" type="slidenum">
              <a:rPr lang="en-US" smtClean="0"/>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A5B1BDD-109E-3F41-9B33-808DD3C03FA4}" type="datetimeFigureOut">
              <a:rPr lang="en-US" smtClean="0"/>
              <a:t>7/12/2016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36CFBE1-3667-AB44-93F6-0393EB17A1A3}"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A5B1BDD-109E-3F41-9B33-808DD3C03FA4}" type="datetimeFigureOut">
              <a:rPr lang="en-US" smtClean="0"/>
              <a:t>7/12/2016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036CFBE1-3667-AB44-93F6-0393EB17A1A3}" type="slidenum">
              <a:rPr lang="en-US" smtClean="0"/>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A5B1BDD-109E-3F41-9B33-808DD3C03FA4}" type="datetimeFigureOut">
              <a:rPr lang="en-US" smtClean="0"/>
              <a:t>7/12/2016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036CFBE1-3667-AB44-93F6-0393EB17A1A3}"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1A5B1BDD-109E-3F41-9B33-808DD3C03FA4}" type="datetimeFigureOut">
              <a:rPr lang="en-US" smtClean="0"/>
              <a:t>7/12/2016</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036CFBE1-3667-AB44-93F6-0393EB17A1A3}" type="slidenum">
              <a:rPr lang="en-US" smtClean="0"/>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1A5B1BDD-109E-3F41-9B33-808DD3C03FA4}" type="datetimeFigureOut">
              <a:rPr lang="en-US" smtClean="0"/>
              <a:t>7/12/2016</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036CFBE1-3667-AB44-93F6-0393EB17A1A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1A5B1BDD-109E-3F41-9B33-808DD3C03FA4}" type="datetimeFigureOut">
              <a:rPr lang="en-US" smtClean="0"/>
              <a:t>7/12/2016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036CFBE1-3667-AB44-93F6-0393EB17A1A3}"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A5B1BDD-109E-3F41-9B33-808DD3C03FA4}" type="datetimeFigureOut">
              <a:rPr lang="en-US" smtClean="0"/>
              <a:t>7/12/2016</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036CFBE1-3667-AB44-93F6-0393EB17A1A3}"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21">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1A5B1BDD-109E-3F41-9B33-808DD3C03FA4}" type="datetimeFigureOut">
              <a:rPr lang="en-US" smtClean="0"/>
              <a:t>7/12/2016</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036CFBE1-3667-AB44-93F6-0393EB17A1A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7" r:id="rId13"/>
    <p:sldLayoutId id="2147483688" r:id="rId14"/>
    <p:sldLayoutId id="2147483690" r:id="rId15"/>
    <p:sldLayoutId id="2147483694" r:id="rId16"/>
    <p:sldLayoutId id="2147483695" r:id="rId17"/>
    <p:sldLayoutId id="2147483696" r:id="rId18"/>
    <p:sldLayoutId id="2147483700" r:id="rId19"/>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6.png"/><Relationship Id="rId4" Type="http://schemas.openxmlformats.org/officeDocument/2006/relationships/oleObject" Target="../embeddings/Microsoft_Excel_97-2003_Worksheet3.xls"/></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7.png"/><Relationship Id="rId5" Type="http://schemas.openxmlformats.org/officeDocument/2006/relationships/oleObject" Target="../embeddings/Microsoft_Excel_97-2003_Worksheet4.xls"/><Relationship Id="rId4"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image" Target="../media/image18.jpeg"/><Relationship Id="rId16"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xml"/><Relationship Id="rId1" Type="http://schemas.openxmlformats.org/officeDocument/2006/relationships/vmlDrawing" Target="../drawings/vmlDrawing5.vml"/><Relationship Id="rId6" Type="http://schemas.openxmlformats.org/officeDocument/2006/relationships/image" Target="../media/image33.png"/><Relationship Id="rId5" Type="http://schemas.openxmlformats.org/officeDocument/2006/relationships/oleObject" Target="../embeddings/Microsoft_Excel_97-2003_Worksheet5.xls"/><Relationship Id="rId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vmlDrawing" Target="../drawings/vmlDrawing6.vml"/><Relationship Id="rId6" Type="http://schemas.openxmlformats.org/officeDocument/2006/relationships/image" Target="../media/image61.png"/><Relationship Id="rId5" Type="http://schemas.openxmlformats.org/officeDocument/2006/relationships/oleObject" Target="../embeddings/Microsoft_Excel_97-2003_Worksheet6.xls"/><Relationship Id="rId4" Type="http://schemas.openxmlformats.org/officeDocument/2006/relationships/oleObject" Target="../embeddings/oleObject6.bin"/></Relationships>
</file>

<file path=ppt/slides/_rels/slide22.xml.rels><?xml version="1.0" encoding="UTF-8" standalone="yes"?>
<Relationships xmlns="http://schemas.openxmlformats.org/package/2006/relationships"><Relationship Id="rId8" Type="http://schemas.openxmlformats.org/officeDocument/2006/relationships/oleObject" Target="../embeddings/Microsoft_Excel_97-2003_Worksheet8.xls"/><Relationship Id="rId13" Type="http://schemas.openxmlformats.org/officeDocument/2006/relationships/oleObject" Target="../embeddings/oleObject10.bin"/><Relationship Id="rId18" Type="http://schemas.openxmlformats.org/officeDocument/2006/relationships/image" Target="../media/image66.png"/><Relationship Id="rId3" Type="http://schemas.openxmlformats.org/officeDocument/2006/relationships/notesSlide" Target="../notesSlides/notesSlide11.xml"/><Relationship Id="rId21" Type="http://schemas.openxmlformats.org/officeDocument/2006/relationships/image" Target="../media/image67.png"/><Relationship Id="rId7" Type="http://schemas.openxmlformats.org/officeDocument/2006/relationships/oleObject" Target="../embeddings/oleObject8.bin"/><Relationship Id="rId12" Type="http://schemas.openxmlformats.org/officeDocument/2006/relationships/image" Target="../media/image64.png"/><Relationship Id="rId17" Type="http://schemas.openxmlformats.org/officeDocument/2006/relationships/oleObject" Target="../embeddings/Microsoft_Excel_97-2003_Worksheet11.xls"/><Relationship Id="rId2" Type="http://schemas.openxmlformats.org/officeDocument/2006/relationships/slideLayout" Target="../slideLayouts/slideLayout2.xml"/><Relationship Id="rId16" Type="http://schemas.openxmlformats.org/officeDocument/2006/relationships/oleObject" Target="../embeddings/oleObject11.bin"/><Relationship Id="rId20" Type="http://schemas.openxmlformats.org/officeDocument/2006/relationships/oleObject" Target="../embeddings/Microsoft_Excel_97-2003_Worksheet12.xls"/><Relationship Id="rId1" Type="http://schemas.openxmlformats.org/officeDocument/2006/relationships/vmlDrawing" Target="../drawings/vmlDrawing7.vml"/><Relationship Id="rId6" Type="http://schemas.openxmlformats.org/officeDocument/2006/relationships/image" Target="../media/image62.png"/><Relationship Id="rId11" Type="http://schemas.openxmlformats.org/officeDocument/2006/relationships/oleObject" Target="../embeddings/Microsoft_Excel_97-2003_Worksheet9.xls"/><Relationship Id="rId5" Type="http://schemas.openxmlformats.org/officeDocument/2006/relationships/oleObject" Target="../embeddings/Microsoft_Excel_97-2003_Worksheet7.xls"/><Relationship Id="rId15" Type="http://schemas.openxmlformats.org/officeDocument/2006/relationships/image" Target="../media/image65.png"/><Relationship Id="rId10" Type="http://schemas.openxmlformats.org/officeDocument/2006/relationships/oleObject" Target="../embeddings/oleObject9.bin"/><Relationship Id="rId19" Type="http://schemas.openxmlformats.org/officeDocument/2006/relationships/oleObject" Target="../embeddings/oleObject12.bin"/><Relationship Id="rId4" Type="http://schemas.openxmlformats.org/officeDocument/2006/relationships/oleObject" Target="../embeddings/oleObject7.bin"/><Relationship Id="rId9" Type="http://schemas.openxmlformats.org/officeDocument/2006/relationships/image" Target="../media/image63.png"/><Relationship Id="rId14" Type="http://schemas.openxmlformats.org/officeDocument/2006/relationships/oleObject" Target="../embeddings/Microsoft_Excel_97-2003_Worksheet10.xls"/></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oleObject" Target="../embeddings/Microsoft_Excel_97-2003_Worksheet16.xls"/><Relationship Id="rId18" Type="http://schemas.openxmlformats.org/officeDocument/2006/relationships/image" Target="../media/image75.jpeg"/><Relationship Id="rId3" Type="http://schemas.openxmlformats.org/officeDocument/2006/relationships/oleObject" Target="../embeddings/oleObject13.bin"/><Relationship Id="rId21" Type="http://schemas.openxmlformats.org/officeDocument/2006/relationships/image" Target="../media/image78.jpeg"/><Relationship Id="rId7" Type="http://schemas.openxmlformats.org/officeDocument/2006/relationships/oleObject" Target="../embeddings/Microsoft_Excel_97-2003_Worksheet14.xls"/><Relationship Id="rId12" Type="http://schemas.openxmlformats.org/officeDocument/2006/relationships/oleObject" Target="../embeddings/oleObject16.bin"/><Relationship Id="rId17" Type="http://schemas.openxmlformats.org/officeDocument/2006/relationships/image" Target="../media/image74.jpeg"/><Relationship Id="rId2" Type="http://schemas.openxmlformats.org/officeDocument/2006/relationships/slideLayout" Target="../slideLayouts/slideLayout2.xml"/><Relationship Id="rId16" Type="http://schemas.openxmlformats.org/officeDocument/2006/relationships/image" Target="../media/image73.jpeg"/><Relationship Id="rId20" Type="http://schemas.openxmlformats.org/officeDocument/2006/relationships/image" Target="../media/image77.jpeg"/><Relationship Id="rId1" Type="http://schemas.openxmlformats.org/officeDocument/2006/relationships/vmlDrawing" Target="../drawings/vmlDrawing8.vml"/><Relationship Id="rId6" Type="http://schemas.openxmlformats.org/officeDocument/2006/relationships/oleObject" Target="../embeddings/oleObject14.bin"/><Relationship Id="rId11" Type="http://schemas.openxmlformats.org/officeDocument/2006/relationships/image" Target="../media/image70.png"/><Relationship Id="rId24" Type="http://schemas.openxmlformats.org/officeDocument/2006/relationships/image" Target="../media/image81.jpeg"/><Relationship Id="rId5" Type="http://schemas.openxmlformats.org/officeDocument/2006/relationships/image" Target="../media/image68.png"/><Relationship Id="rId15" Type="http://schemas.openxmlformats.org/officeDocument/2006/relationships/image" Target="../media/image72.jpeg"/><Relationship Id="rId23" Type="http://schemas.openxmlformats.org/officeDocument/2006/relationships/image" Target="../media/image80.png"/><Relationship Id="rId10" Type="http://schemas.openxmlformats.org/officeDocument/2006/relationships/oleObject" Target="../embeddings/Microsoft_Excel_97-2003_Worksheet15.xls"/><Relationship Id="rId19" Type="http://schemas.openxmlformats.org/officeDocument/2006/relationships/image" Target="../media/image76.jpeg"/><Relationship Id="rId4" Type="http://schemas.openxmlformats.org/officeDocument/2006/relationships/oleObject" Target="../embeddings/Microsoft_Excel_97-2003_Worksheet13.xls"/><Relationship Id="rId9" Type="http://schemas.openxmlformats.org/officeDocument/2006/relationships/oleObject" Target="../embeddings/oleObject15.bin"/><Relationship Id="rId14" Type="http://schemas.openxmlformats.org/officeDocument/2006/relationships/image" Target="../media/image71.png"/><Relationship Id="rId22" Type="http://schemas.openxmlformats.org/officeDocument/2006/relationships/image" Target="../media/image79.jpeg"/></Relationships>
</file>

<file path=ppt/slides/_rels/slide2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oleObject" Target="../embeddings/Microsoft_Excel_97-2003_Worksheet19.xls"/><Relationship Id="rId3" Type="http://schemas.openxmlformats.org/officeDocument/2006/relationships/notesSlide" Target="../notesSlides/notesSlide13.xml"/><Relationship Id="rId7" Type="http://schemas.openxmlformats.org/officeDocument/2006/relationships/oleObject" Target="../embeddings/Microsoft_Excel_97-2003_Worksheet17.xls"/><Relationship Id="rId12" Type="http://schemas.openxmlformats.org/officeDocument/2006/relationships/oleObject" Target="../embeddings/oleObject19.bin"/><Relationship Id="rId2" Type="http://schemas.openxmlformats.org/officeDocument/2006/relationships/slideLayout" Target="../slideLayouts/slideLayout19.xml"/><Relationship Id="rId1" Type="http://schemas.openxmlformats.org/officeDocument/2006/relationships/vmlDrawing" Target="../drawings/vmlDrawing9.vml"/><Relationship Id="rId6" Type="http://schemas.openxmlformats.org/officeDocument/2006/relationships/oleObject" Target="../embeddings/oleObject17.bin"/><Relationship Id="rId11" Type="http://schemas.openxmlformats.org/officeDocument/2006/relationships/image" Target="../media/image83.png"/><Relationship Id="rId5" Type="http://schemas.openxmlformats.org/officeDocument/2006/relationships/image" Target="../media/image86.jpeg"/><Relationship Id="rId10" Type="http://schemas.openxmlformats.org/officeDocument/2006/relationships/oleObject" Target="../embeddings/Microsoft_Excel_97-2003_Worksheet18.xls"/><Relationship Id="rId4" Type="http://schemas.openxmlformats.org/officeDocument/2006/relationships/image" Target="../media/image85.jpeg"/><Relationship Id="rId9" Type="http://schemas.openxmlformats.org/officeDocument/2006/relationships/oleObject" Target="../embeddings/oleObject18.bin"/><Relationship Id="rId14" Type="http://schemas.openxmlformats.org/officeDocument/2006/relationships/image" Target="../media/image8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jpg"/><Relationship Id="rId7" Type="http://schemas.openxmlformats.org/officeDocument/2006/relationships/oleObject" Target="../embeddings/Microsoft_Excel_97-2003_Worksheet1.xls"/><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vmlDrawing" Target="../drawings/vmlDrawing2.vml"/><Relationship Id="rId6" Type="http://schemas.openxmlformats.org/officeDocument/2006/relationships/image" Target="../media/image14.png"/><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75920" y="1752601"/>
            <a:ext cx="8082280" cy="1829761"/>
          </a:xfrm>
        </p:spPr>
        <p:txBody>
          <a:bodyPr/>
          <a:lstStyle/>
          <a:p>
            <a:r>
              <a:rPr lang="en-US" dirty="0" smtClean="0"/>
              <a:t>AREA Summer Meeting 2016 </a:t>
            </a:r>
            <a:endParaRPr lang="en-US" dirty="0"/>
          </a:p>
        </p:txBody>
      </p:sp>
      <p:sp>
        <p:nvSpPr>
          <p:cNvPr id="5" name="Subtitle 4"/>
          <p:cNvSpPr>
            <a:spLocks noGrp="1"/>
          </p:cNvSpPr>
          <p:nvPr>
            <p:ph type="subTitle" idx="1"/>
          </p:nvPr>
        </p:nvSpPr>
        <p:spPr/>
        <p:txBody>
          <a:bodyPr/>
          <a:lstStyle/>
          <a:p>
            <a:r>
              <a:rPr lang="en-US" dirty="0" smtClean="0"/>
              <a:t>NRECA Update </a:t>
            </a:r>
          </a:p>
          <a:p>
            <a:r>
              <a:rPr lang="en-US" dirty="0" smtClean="0"/>
              <a:t>Laura Marshall Schepis</a:t>
            </a:r>
            <a:endParaRPr lang="en-US" dirty="0"/>
          </a:p>
        </p:txBody>
      </p:sp>
    </p:spTree>
    <p:extLst>
      <p:ext uri="{BB962C8B-B14F-4D97-AF65-F5344CB8AC3E}">
        <p14:creationId xmlns:p14="http://schemas.microsoft.com/office/powerpoint/2010/main" val="47695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Chart 6"/>
          <p:cNvGraphicFramePr>
            <a:graphicFrameLocks/>
          </p:cNvGraphicFramePr>
          <p:nvPr/>
        </p:nvGraphicFramePr>
        <p:xfrm>
          <a:off x="457200" y="2198688"/>
          <a:ext cx="6835775" cy="3657600"/>
        </p:xfrm>
        <a:graphic>
          <a:graphicData uri="http://schemas.openxmlformats.org/presentationml/2006/ole">
            <mc:AlternateContent xmlns:mc="http://schemas.openxmlformats.org/markup-compatibility/2006">
              <mc:Choice xmlns:v="urn:schemas-microsoft-com:vml" Requires="v">
                <p:oleObj spid="_x0000_s2057" name="Chart" r:id="rId4" imgW="6840305" imgH="3664014" progId="Excel.Chart.8">
                  <p:embed/>
                </p:oleObj>
              </mc:Choice>
              <mc:Fallback>
                <p:oleObj name="Chart" r:id="rId4" imgW="6840305" imgH="3664014"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198688"/>
                        <a:ext cx="68357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3" name="Title 1"/>
          <p:cNvSpPr>
            <a:spLocks noGrp="1"/>
          </p:cNvSpPr>
          <p:nvPr>
            <p:ph type="title"/>
          </p:nvPr>
        </p:nvSpPr>
        <p:spPr>
          <a:xfrm>
            <a:off x="228600" y="630238"/>
            <a:ext cx="6973888" cy="854075"/>
          </a:xfrm>
        </p:spPr>
        <p:txBody>
          <a:bodyPr>
            <a:noAutofit/>
          </a:bodyPr>
          <a:lstStyle/>
          <a:p>
            <a:r>
              <a:rPr lang="en-US" altLang="en-US" sz="3200" dirty="0" err="1" smtClean="0"/>
              <a:t>Govt</a:t>
            </a:r>
            <a:r>
              <a:rPr lang="en-US" altLang="en-US" sz="3200" dirty="0" smtClean="0"/>
              <a:t> Seen As Biggest Problem 2</a:t>
            </a:r>
            <a:r>
              <a:rPr lang="en-US" altLang="en-US" sz="3200" baseline="30000" dirty="0" smtClean="0"/>
              <a:t>nd</a:t>
            </a:r>
            <a:r>
              <a:rPr lang="en-US" altLang="en-US" sz="3200" dirty="0" smtClean="0"/>
              <a:t> Year in a Row </a:t>
            </a:r>
          </a:p>
        </p:txBody>
      </p:sp>
      <p:sp>
        <p:nvSpPr>
          <p:cNvPr id="19" name="Text Placeholder 18"/>
          <p:cNvSpPr>
            <a:spLocks noGrp="1"/>
          </p:cNvSpPr>
          <p:nvPr>
            <p:ph type="body" sz="quarter" idx="4294967295"/>
          </p:nvPr>
        </p:nvSpPr>
        <p:spPr>
          <a:xfrm>
            <a:off x="0" y="6324600"/>
            <a:ext cx="9144000" cy="257175"/>
          </a:xfrm>
          <a:solidFill>
            <a:schemeClr val="bg1"/>
          </a:solidFill>
        </p:spPr>
        <p:txBody>
          <a:bodyPr/>
          <a:lstStyle/>
          <a:p>
            <a:pPr marL="0" indent="0">
              <a:lnSpc>
                <a:spcPct val="100000"/>
              </a:lnSpc>
              <a:spcBef>
                <a:spcPts val="0"/>
              </a:spcBef>
              <a:buFont typeface="Arial" pitchFamily="34" charset="0"/>
              <a:buNone/>
              <a:defRPr/>
            </a:pPr>
            <a:r>
              <a:rPr lang="en-US" sz="1000" i="1" dirty="0" smtClean="0">
                <a:solidFill>
                  <a:schemeClr val="tx1">
                    <a:lumMod val="65000"/>
                    <a:lumOff val="35000"/>
                  </a:schemeClr>
                </a:solidFill>
                <a:latin typeface="+mn-lt"/>
              </a:rPr>
              <a:t>Sources: Lydia </a:t>
            </a:r>
            <a:r>
              <a:rPr lang="en-US" sz="1000" i="1" dirty="0" err="1" smtClean="0">
                <a:solidFill>
                  <a:schemeClr val="tx1">
                    <a:lumMod val="65000"/>
                    <a:lumOff val="35000"/>
                  </a:schemeClr>
                </a:solidFill>
                <a:latin typeface="+mn-lt"/>
              </a:rPr>
              <a:t>Saad</a:t>
            </a:r>
            <a:r>
              <a:rPr lang="en-US" sz="1000" i="1" dirty="0" smtClean="0">
                <a:solidFill>
                  <a:schemeClr val="tx1">
                    <a:lumMod val="65000"/>
                    <a:lumOff val="35000"/>
                  </a:schemeClr>
                </a:solidFill>
                <a:latin typeface="+mn-lt"/>
              </a:rPr>
              <a:t>, “Government Named Top U.S. Problem for Second Straight Year,” Gallup, January 4, 2016</a:t>
            </a:r>
            <a:endParaRPr lang="en-US" sz="1000" i="1" dirty="0">
              <a:solidFill>
                <a:schemeClr val="tx1">
                  <a:lumMod val="65000"/>
                  <a:lumOff val="35000"/>
                </a:schemeClr>
              </a:solidFill>
              <a:latin typeface="+mn-lt"/>
            </a:endParaRPr>
          </a:p>
        </p:txBody>
      </p:sp>
      <p:sp>
        <p:nvSpPr>
          <p:cNvPr id="12" name="Rectangle 11"/>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pPr algn="ctr">
              <a:defRPr/>
            </a:pPr>
            <a:endParaRPr lang="en-US" altLang="en-US" sz="2400" b="1" smtClean="0">
              <a:solidFill>
                <a:schemeClr val="bg1"/>
              </a:solidFill>
              <a:latin typeface="FreightSans Pro Book" pitchFamily="50" charset="0"/>
            </a:endParaRPr>
          </a:p>
        </p:txBody>
      </p:sp>
      <p:sp>
        <p:nvSpPr>
          <p:cNvPr id="15366" name="Rectangle 14"/>
          <p:cNvSpPr>
            <a:spLocks noChangeArrowheads="1"/>
          </p:cNvSpPr>
          <p:nvPr/>
        </p:nvSpPr>
        <p:spPr bwMode="auto">
          <a:xfrm>
            <a:off x="419100" y="1500188"/>
            <a:ext cx="7899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defTabSz="811213"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defTabSz="811213"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defTabSz="811213"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defTabSz="811213"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spcAft>
                <a:spcPts val="600"/>
              </a:spcAft>
              <a:buFontTx/>
              <a:buNone/>
            </a:pPr>
            <a:r>
              <a:rPr lang="en-US" altLang="en-US" sz="1600" b="1">
                <a:solidFill>
                  <a:srgbClr val="7F7F7F"/>
                </a:solidFill>
                <a:cs typeface="Arial" pitchFamily="34" charset="0"/>
              </a:rPr>
              <a:t>Percentage of Respondents on Most Important Problem Facing the US</a:t>
            </a:r>
          </a:p>
          <a:p>
            <a:pPr eaLnBrk="1" hangingPunct="1">
              <a:lnSpc>
                <a:spcPct val="100000"/>
              </a:lnSpc>
              <a:spcBef>
                <a:spcPct val="0"/>
              </a:spcBef>
              <a:spcAft>
                <a:spcPts val="600"/>
              </a:spcAft>
              <a:buFontTx/>
              <a:buNone/>
            </a:pPr>
            <a:r>
              <a:rPr lang="en-US" altLang="en-US" sz="1100">
                <a:solidFill>
                  <a:srgbClr val="7F7F7F"/>
                </a:solidFill>
                <a:cs typeface="Arial" pitchFamily="34" charset="0"/>
              </a:rPr>
              <a:t>Annual average percentage across monthly measures for each year</a:t>
            </a:r>
          </a:p>
        </p:txBody>
      </p:sp>
      <p:sp>
        <p:nvSpPr>
          <p:cNvPr id="15367" name="TextBox 1"/>
          <p:cNvSpPr txBox="1">
            <a:spLocks noChangeArrowheads="1"/>
          </p:cNvSpPr>
          <p:nvPr/>
        </p:nvSpPr>
        <p:spPr bwMode="auto">
          <a:xfrm>
            <a:off x="457200" y="2054225"/>
            <a:ext cx="68500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1100" b="1">
                <a:solidFill>
                  <a:srgbClr val="16254E"/>
                </a:solidFill>
                <a:latin typeface="Calibri Light" pitchFamily="34" charset="0"/>
                <a:cs typeface="Arial" pitchFamily="34" charset="0"/>
              </a:rPr>
              <a:t>■</a:t>
            </a:r>
            <a:r>
              <a:rPr lang="en-US" altLang="en-US" sz="1100" b="1">
                <a:latin typeface="Calibri Light" pitchFamily="34" charset="0"/>
                <a:cs typeface="Arial" pitchFamily="34" charset="0"/>
              </a:rPr>
              <a:t> </a:t>
            </a:r>
            <a:r>
              <a:rPr lang="en-US" altLang="en-US" sz="1100">
                <a:latin typeface="Calibri Light" pitchFamily="34" charset="0"/>
                <a:cs typeface="Arial" pitchFamily="34" charset="0"/>
              </a:rPr>
              <a:t>Government     </a:t>
            </a:r>
            <a:r>
              <a:rPr lang="en-US" altLang="en-US" sz="1100" b="1">
                <a:solidFill>
                  <a:srgbClr val="0070C0"/>
                </a:solidFill>
                <a:latin typeface="Calibri Light" pitchFamily="34" charset="0"/>
                <a:cs typeface="Arial" pitchFamily="34" charset="0"/>
              </a:rPr>
              <a:t>■</a:t>
            </a:r>
            <a:r>
              <a:rPr lang="en-US" altLang="en-US" sz="1100" b="1">
                <a:latin typeface="Calibri Light" pitchFamily="34" charset="0"/>
                <a:cs typeface="Arial" pitchFamily="34" charset="0"/>
              </a:rPr>
              <a:t> </a:t>
            </a:r>
            <a:r>
              <a:rPr lang="en-US" altLang="en-US" sz="1100">
                <a:latin typeface="Calibri Light" pitchFamily="34" charset="0"/>
                <a:cs typeface="Arial" pitchFamily="34" charset="0"/>
              </a:rPr>
              <a:t>Economy     </a:t>
            </a:r>
            <a:r>
              <a:rPr lang="en-US" altLang="en-US" sz="1100" b="1">
                <a:solidFill>
                  <a:srgbClr val="70ACE2"/>
                </a:solidFill>
                <a:latin typeface="Calibri Light" pitchFamily="34" charset="0"/>
                <a:cs typeface="Arial" pitchFamily="34" charset="0"/>
              </a:rPr>
              <a:t>■</a:t>
            </a:r>
            <a:r>
              <a:rPr lang="en-US" altLang="en-US" sz="1100" b="1">
                <a:latin typeface="Calibri Light" pitchFamily="34" charset="0"/>
                <a:cs typeface="Arial" pitchFamily="34" charset="0"/>
              </a:rPr>
              <a:t> </a:t>
            </a:r>
            <a:r>
              <a:rPr lang="en-US" altLang="en-US" sz="1100">
                <a:latin typeface="Calibri Light" pitchFamily="34" charset="0"/>
                <a:cs typeface="Arial" pitchFamily="34" charset="0"/>
              </a:rPr>
              <a:t>Unemployment      </a:t>
            </a:r>
            <a:r>
              <a:rPr lang="en-US" altLang="en-US" sz="1100" b="1">
                <a:solidFill>
                  <a:srgbClr val="AED0EE"/>
                </a:solidFill>
                <a:latin typeface="Calibri Light" pitchFamily="34" charset="0"/>
                <a:cs typeface="Arial" pitchFamily="34" charset="0"/>
              </a:rPr>
              <a:t>■</a:t>
            </a:r>
            <a:r>
              <a:rPr lang="en-US" altLang="en-US" sz="1100" b="1">
                <a:latin typeface="Calibri Light" pitchFamily="34" charset="0"/>
                <a:cs typeface="Arial" pitchFamily="34" charset="0"/>
              </a:rPr>
              <a:t> </a:t>
            </a:r>
            <a:r>
              <a:rPr lang="en-US" altLang="en-US" sz="1100">
                <a:latin typeface="Calibri Light" pitchFamily="34" charset="0"/>
                <a:cs typeface="Arial" pitchFamily="34" charset="0"/>
              </a:rPr>
              <a:t>Iraq/ISIS       </a:t>
            </a:r>
            <a:r>
              <a:rPr lang="en-US" altLang="en-US" sz="1100">
                <a:solidFill>
                  <a:srgbClr val="D9D9D9"/>
                </a:solidFill>
                <a:latin typeface="Calibri Light" pitchFamily="34" charset="0"/>
                <a:cs typeface="Arial" pitchFamily="34" charset="0"/>
              </a:rPr>
              <a:t> </a:t>
            </a:r>
            <a:r>
              <a:rPr lang="en-US" altLang="en-US" sz="1100" b="1">
                <a:solidFill>
                  <a:srgbClr val="D9D9D9"/>
                </a:solidFill>
                <a:latin typeface="Calibri Light" pitchFamily="34" charset="0"/>
                <a:cs typeface="Arial" pitchFamily="34" charset="0"/>
              </a:rPr>
              <a:t>■ </a:t>
            </a:r>
            <a:r>
              <a:rPr lang="en-US" altLang="en-US" sz="1100">
                <a:latin typeface="Calibri Light" pitchFamily="34" charset="0"/>
                <a:cs typeface="Arial" pitchFamily="34" charset="0"/>
              </a:rPr>
              <a:t>Immigration</a:t>
            </a:r>
          </a:p>
        </p:txBody>
      </p:sp>
      <p:sp>
        <p:nvSpPr>
          <p:cNvPr id="15368" name="TextBox 5"/>
          <p:cNvSpPr txBox="1">
            <a:spLocks noChangeArrowheads="1"/>
          </p:cNvSpPr>
          <p:nvPr/>
        </p:nvSpPr>
        <p:spPr bwMode="auto">
          <a:xfrm>
            <a:off x="7175500" y="4297363"/>
            <a:ext cx="89693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1100">
                <a:latin typeface="Calibri Light" pitchFamily="34" charset="0"/>
                <a:cs typeface="Arial" pitchFamily="34" charset="0"/>
              </a:rPr>
              <a:t>Government</a:t>
            </a:r>
          </a:p>
        </p:txBody>
      </p:sp>
      <p:sp>
        <p:nvSpPr>
          <p:cNvPr id="15369" name="TextBox 51"/>
          <p:cNvSpPr txBox="1">
            <a:spLocks noChangeArrowheads="1"/>
          </p:cNvSpPr>
          <p:nvPr/>
        </p:nvSpPr>
        <p:spPr bwMode="auto">
          <a:xfrm>
            <a:off x="7175500" y="4497388"/>
            <a:ext cx="8969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1100">
                <a:latin typeface="Calibri Light" pitchFamily="34" charset="0"/>
                <a:cs typeface="Arial" pitchFamily="34" charset="0"/>
              </a:rPr>
              <a:t>Economy</a:t>
            </a:r>
          </a:p>
        </p:txBody>
      </p:sp>
      <p:sp>
        <p:nvSpPr>
          <p:cNvPr id="15370" name="TextBox 52"/>
          <p:cNvSpPr txBox="1">
            <a:spLocks noChangeArrowheads="1"/>
          </p:cNvSpPr>
          <p:nvPr/>
        </p:nvSpPr>
        <p:spPr bwMode="auto">
          <a:xfrm>
            <a:off x="7175500" y="4827588"/>
            <a:ext cx="1143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1100">
                <a:latin typeface="Calibri Light" pitchFamily="34" charset="0"/>
                <a:cs typeface="Arial" pitchFamily="34" charset="0"/>
              </a:rPr>
              <a:t>Unemployment, Immigration</a:t>
            </a:r>
          </a:p>
        </p:txBody>
      </p:sp>
      <p:sp>
        <p:nvSpPr>
          <p:cNvPr id="15371" name="TextBox 53"/>
          <p:cNvSpPr txBox="1">
            <a:spLocks noChangeArrowheads="1"/>
          </p:cNvSpPr>
          <p:nvPr/>
        </p:nvSpPr>
        <p:spPr bwMode="auto">
          <a:xfrm>
            <a:off x="7175500" y="5184775"/>
            <a:ext cx="89693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1100">
                <a:latin typeface="Calibri Light" pitchFamily="34" charset="0"/>
                <a:cs typeface="Arial" pitchFamily="34" charset="0"/>
              </a:rPr>
              <a:t>Iraq/ISIS</a:t>
            </a:r>
          </a:p>
        </p:txBody>
      </p:sp>
    </p:spTree>
    <p:extLst>
      <p:ext uri="{BB962C8B-B14F-4D97-AF65-F5344CB8AC3E}">
        <p14:creationId xmlns:p14="http://schemas.microsoft.com/office/powerpoint/2010/main" val="15471684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853440"/>
            <a:ext cx="8229600" cy="564198"/>
          </a:xfrm>
        </p:spPr>
        <p:txBody>
          <a:bodyPr>
            <a:normAutofit fontScale="90000"/>
          </a:bodyPr>
          <a:lstStyle/>
          <a:p>
            <a:r>
              <a:rPr lang="en-US" altLang="en-US" sz="3200" dirty="0" smtClean="0"/>
              <a:t>Trump and Clinton:  Most Disliked Nominees … Ever </a:t>
            </a:r>
          </a:p>
        </p:txBody>
      </p:sp>
      <p:sp>
        <p:nvSpPr>
          <p:cNvPr id="19" name="Text Placeholder 18"/>
          <p:cNvSpPr>
            <a:spLocks noGrp="1"/>
          </p:cNvSpPr>
          <p:nvPr>
            <p:ph type="body" sz="quarter" idx="4294967295"/>
          </p:nvPr>
        </p:nvSpPr>
        <p:spPr>
          <a:xfrm>
            <a:off x="0" y="6207125"/>
            <a:ext cx="9144000" cy="374650"/>
          </a:xfrm>
          <a:solidFill>
            <a:schemeClr val="bg1"/>
          </a:solidFill>
        </p:spPr>
        <p:txBody>
          <a:bodyPr>
            <a:normAutofit lnSpcReduction="10000"/>
          </a:bodyPr>
          <a:lstStyle/>
          <a:p>
            <a:pPr marL="0" indent="0">
              <a:lnSpc>
                <a:spcPct val="100000"/>
              </a:lnSpc>
              <a:spcBef>
                <a:spcPts val="0"/>
              </a:spcBef>
              <a:buFont typeface="Arial" pitchFamily="34" charset="0"/>
              <a:buNone/>
              <a:defRPr/>
            </a:pPr>
            <a:endParaRPr lang="en-US" sz="1000" i="1" dirty="0" smtClean="0">
              <a:solidFill>
                <a:schemeClr val="tx1">
                  <a:lumMod val="65000"/>
                  <a:lumOff val="35000"/>
                </a:schemeClr>
              </a:solidFill>
              <a:latin typeface="+mn-lt"/>
              <a:ea typeface="MS PGothic" panose="020B0600070205080204" pitchFamily="34" charset="-128"/>
            </a:endParaRPr>
          </a:p>
          <a:p>
            <a:pPr marL="0" indent="0">
              <a:lnSpc>
                <a:spcPct val="100000"/>
              </a:lnSpc>
              <a:spcBef>
                <a:spcPts val="0"/>
              </a:spcBef>
              <a:buFont typeface="Arial" pitchFamily="34" charset="0"/>
              <a:buNone/>
              <a:defRPr/>
            </a:pPr>
            <a:r>
              <a:rPr lang="en-US" sz="1000" i="1" dirty="0" smtClean="0">
                <a:solidFill>
                  <a:schemeClr val="tx1">
                    <a:lumMod val="65000"/>
                    <a:lumOff val="35000"/>
                  </a:schemeClr>
                </a:solidFill>
                <a:latin typeface="+mn-lt"/>
                <a:ea typeface="MS PGothic" panose="020B0600070205080204" pitchFamily="34" charset="-128"/>
              </a:rPr>
              <a:t>Source: Washington Post/ABC News, April 2016.</a:t>
            </a:r>
            <a:endParaRPr lang="en-US" sz="1000" i="1" dirty="0">
              <a:solidFill>
                <a:schemeClr val="tx1">
                  <a:lumMod val="65000"/>
                  <a:lumOff val="35000"/>
                </a:schemeClr>
              </a:solidFill>
              <a:latin typeface="+mn-lt"/>
              <a:ea typeface="MS PGothic" panose="020B0600070205080204" pitchFamily="34" charset="-128"/>
            </a:endParaRPr>
          </a:p>
        </p:txBody>
      </p:sp>
      <p:sp>
        <p:nvSpPr>
          <p:cNvPr id="12" name="Rectangle 11"/>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sz="2400" b="1" dirty="0">
              <a:solidFill>
                <a:schemeClr val="bg1"/>
              </a:solidFill>
              <a:latin typeface="FreightSans Pro Book" pitchFamily="50" charset="0"/>
            </a:endParaRPr>
          </a:p>
        </p:txBody>
      </p:sp>
      <p:sp>
        <p:nvSpPr>
          <p:cNvPr id="27653"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defTabSz="811213"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defTabSz="811213"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defTabSz="811213"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defTabSz="811213"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1600" b="1" dirty="0">
                <a:solidFill>
                  <a:srgbClr val="7F7F7F"/>
                </a:solidFill>
                <a:cs typeface="Arial" pitchFamily="34" charset="0"/>
              </a:rPr>
              <a:t>Candidates’ Approval Ratings</a:t>
            </a:r>
          </a:p>
        </p:txBody>
      </p:sp>
      <p:sp>
        <p:nvSpPr>
          <p:cNvPr id="17" name="Rectangle 14"/>
          <p:cNvSpPr>
            <a:spLocks noChangeArrowheads="1"/>
          </p:cNvSpPr>
          <p:nvPr/>
        </p:nvSpPr>
        <p:spPr bwMode="auto">
          <a:xfrm>
            <a:off x="419100" y="1804988"/>
            <a:ext cx="8229600" cy="306387"/>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400" i="1" dirty="0" smtClean="0">
                <a:solidFill>
                  <a:srgbClr val="7F7F7F"/>
                </a:solidFill>
                <a:latin typeface="+mn-lt"/>
              </a:rPr>
              <a:t>Washington Post/ABC News Poll, April 2016</a:t>
            </a:r>
            <a:endParaRPr lang="en-US" altLang="en-US" sz="1400" i="1" dirty="0">
              <a:solidFill>
                <a:srgbClr val="7F7F7F"/>
              </a:solidFill>
              <a:latin typeface="+mn-lt"/>
            </a:endParaRPr>
          </a:p>
        </p:txBody>
      </p:sp>
      <p:graphicFrame>
        <p:nvGraphicFramePr>
          <p:cNvPr id="27655" name="Chart 6"/>
          <p:cNvGraphicFramePr>
            <a:graphicFrameLocks/>
          </p:cNvGraphicFramePr>
          <p:nvPr/>
        </p:nvGraphicFramePr>
        <p:xfrm>
          <a:off x="927100" y="2365375"/>
          <a:ext cx="6964363" cy="3657600"/>
        </p:xfrm>
        <a:graphic>
          <a:graphicData uri="http://schemas.openxmlformats.org/presentationml/2006/ole">
            <mc:AlternateContent xmlns:mc="http://schemas.openxmlformats.org/markup-compatibility/2006">
              <mc:Choice xmlns:v="urn:schemas-microsoft-com:vml" Requires="v">
                <p:oleObj spid="_x0000_s7178" r:id="rId5" imgW="6968332" imgH="3657917" progId="Excel.Chart.8">
                  <p:embed/>
                </p:oleObj>
              </mc:Choice>
              <mc:Fallback>
                <p:oleObj r:id="rId5" imgW="6968332" imgH="3657917"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100" y="2365375"/>
                        <a:ext cx="696436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56" name="TextBox 8"/>
          <p:cNvSpPr txBox="1">
            <a:spLocks noChangeArrowheads="1"/>
          </p:cNvSpPr>
          <p:nvPr/>
        </p:nvSpPr>
        <p:spPr bwMode="auto">
          <a:xfrm>
            <a:off x="3565525" y="2625725"/>
            <a:ext cx="1271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gn="r" eaLnBrk="1" hangingPunct="1">
              <a:lnSpc>
                <a:spcPct val="100000"/>
              </a:lnSpc>
              <a:spcBef>
                <a:spcPct val="0"/>
              </a:spcBef>
              <a:buFontTx/>
              <a:buNone/>
            </a:pPr>
            <a:r>
              <a:rPr lang="en-US" altLang="en-US" sz="1200" b="1">
                <a:latin typeface="Calibri Light" pitchFamily="34" charset="0"/>
                <a:cs typeface="Arial" pitchFamily="34" charset="0"/>
              </a:rPr>
              <a:t>View unfavorably</a:t>
            </a:r>
          </a:p>
        </p:txBody>
      </p:sp>
      <p:cxnSp>
        <p:nvCxnSpPr>
          <p:cNvPr id="13" name="Straight Arrow Connector 12"/>
          <p:cNvCxnSpPr/>
          <p:nvPr/>
        </p:nvCxnSpPr>
        <p:spPr>
          <a:xfrm flipH="1">
            <a:off x="3505200" y="2935288"/>
            <a:ext cx="118903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658" name="TextBox 86"/>
          <p:cNvSpPr txBox="1">
            <a:spLocks noChangeArrowheads="1"/>
          </p:cNvSpPr>
          <p:nvPr/>
        </p:nvSpPr>
        <p:spPr bwMode="auto">
          <a:xfrm>
            <a:off x="4953000" y="2628900"/>
            <a:ext cx="1243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1200" b="1">
                <a:latin typeface="Calibri Light" pitchFamily="34" charset="0"/>
                <a:cs typeface="Arial" pitchFamily="34" charset="0"/>
              </a:rPr>
              <a:t>View favorably</a:t>
            </a:r>
          </a:p>
        </p:txBody>
      </p:sp>
      <p:cxnSp>
        <p:nvCxnSpPr>
          <p:cNvPr id="88" name="Straight Arrow Connector 87"/>
          <p:cNvCxnSpPr/>
          <p:nvPr/>
        </p:nvCxnSpPr>
        <p:spPr>
          <a:xfrm>
            <a:off x="5092700" y="2935288"/>
            <a:ext cx="118903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660" name="TextBox 20"/>
          <p:cNvSpPr txBox="1">
            <a:spLocks noChangeArrowheads="1"/>
          </p:cNvSpPr>
          <p:nvPr/>
        </p:nvSpPr>
        <p:spPr bwMode="auto">
          <a:xfrm>
            <a:off x="4137025" y="3940175"/>
            <a:ext cx="1587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gn="ctr" eaLnBrk="1" hangingPunct="1">
              <a:lnSpc>
                <a:spcPct val="100000"/>
              </a:lnSpc>
              <a:spcBef>
                <a:spcPct val="0"/>
              </a:spcBef>
              <a:buFontTx/>
              <a:buNone/>
            </a:pPr>
            <a:r>
              <a:rPr lang="en-US" altLang="en-US" sz="1200" b="1">
                <a:latin typeface="Calibri Light" pitchFamily="34" charset="0"/>
                <a:cs typeface="Arial" pitchFamily="34" charset="0"/>
              </a:rPr>
              <a:t>Hillary Clinton</a:t>
            </a:r>
          </a:p>
        </p:txBody>
      </p:sp>
      <p:sp>
        <p:nvSpPr>
          <p:cNvPr id="27661" name="TextBox 90"/>
          <p:cNvSpPr txBox="1">
            <a:spLocks noChangeArrowheads="1"/>
          </p:cNvSpPr>
          <p:nvPr/>
        </p:nvSpPr>
        <p:spPr bwMode="auto">
          <a:xfrm>
            <a:off x="4098925" y="5507038"/>
            <a:ext cx="15875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gn="ctr" eaLnBrk="1" hangingPunct="1">
              <a:lnSpc>
                <a:spcPct val="100000"/>
              </a:lnSpc>
              <a:spcBef>
                <a:spcPct val="0"/>
              </a:spcBef>
              <a:buFontTx/>
              <a:buNone/>
            </a:pPr>
            <a:r>
              <a:rPr lang="en-US" altLang="en-US" sz="1200" b="1">
                <a:latin typeface="Calibri Light" pitchFamily="34" charset="0"/>
                <a:cs typeface="Arial" pitchFamily="34" charset="0"/>
              </a:rPr>
              <a:t>Donald Trump</a:t>
            </a:r>
          </a:p>
        </p:txBody>
      </p:sp>
    </p:spTree>
    <p:extLst>
      <p:ext uri="{BB962C8B-B14F-4D97-AF65-F5344CB8AC3E}">
        <p14:creationId xmlns:p14="http://schemas.microsoft.com/office/powerpoint/2010/main" val="1431058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2" descr="F000444.jpg.2600x3467.tall.jpg"/>
          <p:cNvPicPr>
            <a:picLocks noChangeAspect="1"/>
          </p:cNvPicPr>
          <p:nvPr/>
        </p:nvPicPr>
        <p:blipFill>
          <a:blip r:embed="rId2">
            <a:extLst>
              <a:ext uri="{28A0092B-C50C-407E-A947-70E740481C1C}">
                <a14:useLocalDpi xmlns:a14="http://schemas.microsoft.com/office/drawing/2010/main" val="0"/>
              </a:ext>
            </a:extLst>
          </a:blip>
          <a:srcRect l="180" r="2"/>
          <a:stretch>
            <a:fillRect/>
          </a:stretch>
        </p:blipFill>
        <p:spPr bwMode="auto">
          <a:xfrm>
            <a:off x="3571875" y="4621213"/>
            <a:ext cx="485775" cy="6492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483" name="Picture 24" descr="B001135.jpg.2600x3467.ta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841750"/>
            <a:ext cx="484188" cy="6461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6" name="Table 25"/>
          <p:cNvGraphicFramePr>
            <a:graphicFrameLocks noGrp="1"/>
          </p:cNvGraphicFramePr>
          <p:nvPr/>
        </p:nvGraphicFramePr>
        <p:xfrm>
          <a:off x="422275" y="2222500"/>
          <a:ext cx="7874001" cy="3902075"/>
        </p:xfrm>
        <a:graphic>
          <a:graphicData uri="http://schemas.openxmlformats.org/drawingml/2006/table">
            <a:tbl>
              <a:tblPr/>
              <a:tblGrid>
                <a:gridCol w="2624667"/>
                <a:gridCol w="2624667"/>
                <a:gridCol w="2624667"/>
              </a:tblGrid>
              <a:tr h="780415">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George W. Bush</a:t>
                      </a:r>
                    </a:p>
                  </a:txBody>
                  <a:tcPr marL="91450" marR="91450" marT="45719" marB="45719" anchor="b"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Sen. John McCain (R-AZ)</a:t>
                      </a:r>
                    </a:p>
                  </a:txBody>
                  <a:tcPr marL="91450" marR="91450" marT="45719" marB="45719" anchor="b"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Sen. Ron Johnson (R-WI) </a:t>
                      </a:r>
                    </a:p>
                  </a:txBody>
                  <a:tcPr marL="91450" marR="91450" marT="45719" marB="45719" anchor="b"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tr>
              <a:tr h="780415">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George H.W. Bush</a:t>
                      </a:r>
                    </a:p>
                  </a:txBody>
                  <a:tcPr marL="91450" marR="91450" marT="45719" marB="45719" anchor="b"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Sen. Kelly Ayotte (R-NH)</a:t>
                      </a:r>
                    </a:p>
                  </a:txBody>
                  <a:tcPr marL="91450" marR="91450" marT="45719" marB="45719" anchor="b"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dirty="0" smtClean="0"/>
                        <a:t>Rep. Mick Mulvaney (R-SC)</a:t>
                      </a:r>
                    </a:p>
                  </a:txBody>
                  <a:tcPr marL="91450" marR="91450" marT="45719" marB="45719" anchor="b"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r>
              <a:tr h="780415">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Jeb Bush</a:t>
                      </a:r>
                    </a:p>
                  </a:txBody>
                  <a:tcPr marL="91450" marR="91450" marT="45719" marB="45719" anchor="b"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Sen. Richard Burr (R-NC)</a:t>
                      </a:r>
                    </a:p>
                  </a:txBody>
                  <a:tcPr marL="91450" marR="91450" marT="45719" marB="45719" anchor="b"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Gov. Larry Hogan</a:t>
                      </a:r>
                    </a:p>
                  </a:txBody>
                  <a:tcPr marL="91450" marR="91450" marT="45719" marB="45719" anchor="b"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r>
              <a:tr h="780415">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Mitt Romney</a:t>
                      </a:r>
                    </a:p>
                  </a:txBody>
                  <a:tcPr marL="91450" marR="91450" marT="45719" marB="45719" anchor="b"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Sen. Jeff Flake (R-AZ)</a:t>
                      </a:r>
                    </a:p>
                  </a:txBody>
                  <a:tcPr marL="91450" marR="91450" marT="45719" marB="45719" anchor="b"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Gov. Brian Sandoval</a:t>
                      </a:r>
                    </a:p>
                  </a:txBody>
                  <a:tcPr marL="91450" marR="91450" marT="45719" marB="45719" anchor="b"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r>
              <a:tr h="780415">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Sen. Lindsey Graham (R-SC)</a:t>
                      </a:r>
                    </a:p>
                  </a:txBody>
                  <a:tcPr marL="91450" marR="91450" marT="45719" marB="45719" anchor="b"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Sen. Dean Heller (R-NV)</a:t>
                      </a:r>
                    </a:p>
                  </a:txBody>
                  <a:tcPr marL="91450" marR="91450" marT="45719" marB="45719" anchor="b"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r"/>
                      <a:r>
                        <a:rPr lang="en-US" sz="1100" dirty="0" smtClean="0"/>
                        <a:t>Sen.</a:t>
                      </a:r>
                      <a:r>
                        <a:rPr lang="en-US" sz="1100" baseline="0" dirty="0" smtClean="0"/>
                        <a:t> Marco Rubio (R-FL)</a:t>
                      </a:r>
                      <a:endParaRPr lang="en-US" sz="1100" dirty="0"/>
                    </a:p>
                  </a:txBody>
                  <a:tcPr marL="91450" marR="91450" marT="45719" marB="45719" anchor="b"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r>
            </a:tbl>
          </a:graphicData>
        </a:graphic>
      </p:graphicFrame>
      <p:sp>
        <p:nvSpPr>
          <p:cNvPr id="20505" name="Title 1"/>
          <p:cNvSpPr>
            <a:spLocks noGrp="1"/>
          </p:cNvSpPr>
          <p:nvPr>
            <p:ph type="title"/>
          </p:nvPr>
        </p:nvSpPr>
        <p:spPr/>
        <p:txBody>
          <a:bodyPr>
            <a:normAutofit fontScale="90000"/>
          </a:bodyPr>
          <a:lstStyle/>
          <a:p>
            <a:r>
              <a:rPr lang="en-US" altLang="en-US" dirty="0" smtClean="0"/>
              <a:t>Some </a:t>
            </a:r>
            <a:r>
              <a:rPr lang="en-US" altLang="en-US" dirty="0" err="1" smtClean="0"/>
              <a:t>Rs</a:t>
            </a:r>
            <a:r>
              <a:rPr lang="en-US" altLang="en-US" dirty="0" smtClean="0"/>
              <a:t> Won’t Travel to Cleveland </a:t>
            </a:r>
          </a:p>
        </p:txBody>
      </p:sp>
      <p:sp>
        <p:nvSpPr>
          <p:cNvPr id="20506" name="Text Placeholder 18"/>
          <p:cNvSpPr>
            <a:spLocks noGrp="1"/>
          </p:cNvSpPr>
          <p:nvPr>
            <p:ph type="body" sz="quarter" idx="4294967295"/>
          </p:nvPr>
        </p:nvSpPr>
        <p:spPr>
          <a:xfrm>
            <a:off x="0" y="6207125"/>
            <a:ext cx="9144000" cy="374650"/>
          </a:xfrm>
          <a:solidFill>
            <a:schemeClr val="bg1"/>
          </a:solidFill>
        </p:spPr>
        <p:txBody>
          <a:bodyPr/>
          <a:lstStyle/>
          <a:p>
            <a:pPr marL="0" indent="0">
              <a:lnSpc>
                <a:spcPct val="100000"/>
              </a:lnSpc>
              <a:spcBef>
                <a:spcPct val="0"/>
              </a:spcBef>
              <a:buFont typeface="Arial" pitchFamily="34" charset="0"/>
              <a:buNone/>
            </a:pPr>
            <a:r>
              <a:rPr lang="en-US" altLang="en-US" sz="900" i="1" smtClean="0">
                <a:solidFill>
                  <a:srgbClr val="595959"/>
                </a:solidFill>
                <a:latin typeface="Calibri Light" pitchFamily="34" charset="0"/>
              </a:rPr>
              <a:t>Sources: The Washington Post, “</a:t>
            </a:r>
            <a:r>
              <a:rPr lang="en-US" altLang="ja-JP" sz="900" i="1" smtClean="0">
                <a:solidFill>
                  <a:srgbClr val="595959"/>
                </a:solidFill>
                <a:latin typeface="Calibri Light" pitchFamily="34" charset="0"/>
              </a:rPr>
              <a:t>These Big-Name Republicans are Avoiding the Republican National Convention,</a:t>
            </a:r>
            <a:r>
              <a:rPr lang="en-US" altLang="en-US" sz="900" i="1" smtClean="0">
                <a:solidFill>
                  <a:srgbClr val="595959"/>
                </a:solidFill>
                <a:latin typeface="Calibri Light" pitchFamily="34" charset="0"/>
              </a:rPr>
              <a:t>”</a:t>
            </a:r>
            <a:r>
              <a:rPr lang="en-US" altLang="ja-JP" sz="900" i="1" smtClean="0">
                <a:solidFill>
                  <a:srgbClr val="595959"/>
                </a:solidFill>
                <a:latin typeface="Calibri Light" pitchFamily="34" charset="0"/>
              </a:rPr>
              <a:t> The Fix, July 2, 2016; Manu Raju and Deirdre Walsh, </a:t>
            </a:r>
            <a:r>
              <a:rPr lang="en-US" altLang="en-US" sz="900" i="1" smtClean="0">
                <a:solidFill>
                  <a:srgbClr val="595959"/>
                </a:solidFill>
                <a:latin typeface="Calibri Light" pitchFamily="34" charset="0"/>
              </a:rPr>
              <a:t>“</a:t>
            </a:r>
            <a:r>
              <a:rPr lang="en-US" altLang="ja-JP" sz="900" i="1" smtClean="0">
                <a:solidFill>
                  <a:srgbClr val="595959"/>
                </a:solidFill>
                <a:latin typeface="Calibri Light" pitchFamily="34" charset="0"/>
              </a:rPr>
              <a:t>First on CNN: Top Republicans May Skip GOP Convention,</a:t>
            </a:r>
            <a:r>
              <a:rPr lang="en-US" altLang="en-US" sz="900" i="1" smtClean="0">
                <a:solidFill>
                  <a:srgbClr val="595959"/>
                </a:solidFill>
                <a:latin typeface="Calibri Light" pitchFamily="34" charset="0"/>
              </a:rPr>
              <a:t>”</a:t>
            </a:r>
            <a:r>
              <a:rPr lang="en-US" altLang="ja-JP" sz="900" i="1" smtClean="0">
                <a:solidFill>
                  <a:srgbClr val="595959"/>
                </a:solidFill>
                <a:latin typeface="Calibri Light" pitchFamily="34" charset="0"/>
              </a:rPr>
              <a:t> CNN, April 12, 2016; Lisa Mascaro, </a:t>
            </a:r>
            <a:r>
              <a:rPr lang="en-US" altLang="en-US" sz="900" i="1" smtClean="0">
                <a:solidFill>
                  <a:srgbClr val="595959"/>
                </a:solidFill>
                <a:latin typeface="Calibri Light" pitchFamily="34" charset="0"/>
              </a:rPr>
              <a:t>“</a:t>
            </a:r>
            <a:r>
              <a:rPr lang="en-US" altLang="ja-JP" sz="900" i="1" smtClean="0">
                <a:solidFill>
                  <a:srgbClr val="595959"/>
                </a:solidFill>
                <a:latin typeface="Calibri Light" pitchFamily="34" charset="0"/>
              </a:rPr>
              <a:t>Marco Rubio Joins List of Republicans Skipping GOP Convention,</a:t>
            </a:r>
            <a:r>
              <a:rPr lang="en-US" altLang="en-US" sz="900" i="1" smtClean="0">
                <a:solidFill>
                  <a:srgbClr val="595959"/>
                </a:solidFill>
                <a:latin typeface="Calibri Light" pitchFamily="34" charset="0"/>
              </a:rPr>
              <a:t>”</a:t>
            </a:r>
            <a:r>
              <a:rPr lang="en-US" altLang="ja-JP" sz="900" i="1" smtClean="0">
                <a:solidFill>
                  <a:srgbClr val="595959"/>
                </a:solidFill>
                <a:latin typeface="Calibri Light" pitchFamily="34" charset="0"/>
              </a:rPr>
              <a:t> Los Angeles Times, July 6, 2016.</a:t>
            </a:r>
            <a:endParaRPr lang="en-US" altLang="en-US" sz="900" i="1" smtClean="0">
              <a:solidFill>
                <a:srgbClr val="595959"/>
              </a:solidFill>
              <a:latin typeface="Calibri Light" pitchFamily="34" charset="0"/>
            </a:endParaRPr>
          </a:p>
        </p:txBody>
      </p:sp>
      <p:sp>
        <p:nvSpPr>
          <p:cNvPr id="12" name="Rectangle 11"/>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b="1" dirty="0">
              <a:solidFill>
                <a:schemeClr val="bg1"/>
              </a:solidFill>
              <a:latin typeface="FreightSans Pro Book" pitchFamily="50" charset="0"/>
            </a:endParaRPr>
          </a:p>
        </p:txBody>
      </p:sp>
      <p:sp>
        <p:nvSpPr>
          <p:cNvPr id="20508"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defTabSz="811213"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defTabSz="811213"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defTabSz="811213"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defTabSz="811213"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1600" b="1">
                <a:solidFill>
                  <a:srgbClr val="7F7F7F"/>
                </a:solidFill>
                <a:cs typeface="Arial" pitchFamily="34" charset="0"/>
              </a:rPr>
              <a:t>Selected Republicans Not Attending the Republican National Convention</a:t>
            </a:r>
          </a:p>
        </p:txBody>
      </p:sp>
      <p:sp>
        <p:nvSpPr>
          <p:cNvPr id="14" name="Rectangle 14"/>
          <p:cNvSpPr>
            <a:spLocks noChangeArrowheads="1"/>
          </p:cNvSpPr>
          <p:nvPr/>
        </p:nvSpPr>
        <p:spPr bwMode="auto">
          <a:xfrm>
            <a:off x="419100" y="1801813"/>
            <a:ext cx="8229600" cy="30797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eaLnBrk="0" hangingPunct="0">
              <a:lnSpc>
                <a:spcPct val="100000"/>
              </a:lnSpc>
              <a:spcBef>
                <a:spcPct val="0"/>
              </a:spcBef>
              <a:buFontTx/>
              <a:buNone/>
              <a:defRPr/>
            </a:pPr>
            <a:r>
              <a:rPr lang="en-US" altLang="en-US" sz="1400" i="1" dirty="0" smtClean="0">
                <a:solidFill>
                  <a:srgbClr val="7F7F7F"/>
                </a:solidFill>
                <a:latin typeface="+mn-lt"/>
                <a:cs typeface="Arial" pitchFamily="34" charset="0"/>
              </a:rPr>
              <a:t>Based on previous statements</a:t>
            </a:r>
            <a:endParaRPr lang="en-US" altLang="en-US" sz="1400" i="1" dirty="0">
              <a:solidFill>
                <a:srgbClr val="7F7F7F"/>
              </a:solidFill>
              <a:latin typeface="+mn-lt"/>
              <a:cs typeface="Arial" pitchFamily="34" charset="0"/>
            </a:endParaRPr>
          </a:p>
        </p:txBody>
      </p:sp>
      <p:pic>
        <p:nvPicPr>
          <p:cNvPr id="20510" name="Picture 20" descr="M000303.jpg.2600x3467.tal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287588"/>
            <a:ext cx="485775" cy="6492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11" name="Picture 21" descr="G000359.jpg.2600x3467.tal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6288" y="5400675"/>
            <a:ext cx="487362" cy="6492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12" name="Picture 26" descr="H001041.jpg.2600x3467.tal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82988" y="5407025"/>
            <a:ext cx="487362" cy="6492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13" name="Picture 27" descr="M001182.jpg.2600x3467.tall.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32500" y="3052763"/>
            <a:ext cx="490538" cy="6556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14" name="Picture 28" descr="imgres.jpg"/>
          <p:cNvPicPr>
            <a:picLocks noChangeAspect="1"/>
          </p:cNvPicPr>
          <p:nvPr/>
        </p:nvPicPr>
        <p:blipFill>
          <a:blip r:embed="rId8">
            <a:extLst>
              <a:ext uri="{28A0092B-C50C-407E-A947-70E740481C1C}">
                <a14:useLocalDpi xmlns:a14="http://schemas.microsoft.com/office/drawing/2010/main" val="0"/>
              </a:ext>
            </a:extLst>
          </a:blip>
          <a:srcRect l="7426"/>
          <a:stretch>
            <a:fillRect/>
          </a:stretch>
        </p:blipFill>
        <p:spPr bwMode="auto">
          <a:xfrm>
            <a:off x="6032500" y="2286000"/>
            <a:ext cx="492125" cy="6492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15" name="Picture 14335" descr="imgres.jpg"/>
          <p:cNvPicPr>
            <a:picLocks noChangeAspect="1"/>
          </p:cNvPicPr>
          <p:nvPr/>
        </p:nvPicPr>
        <p:blipFill>
          <a:blip r:embed="rId9">
            <a:extLst>
              <a:ext uri="{28A0092B-C50C-407E-A947-70E740481C1C}">
                <a14:useLocalDpi xmlns:a14="http://schemas.microsoft.com/office/drawing/2010/main" val="0"/>
              </a:ext>
            </a:extLst>
          </a:blip>
          <a:srcRect l="8157" r="22369" b="14503"/>
          <a:stretch>
            <a:fillRect/>
          </a:stretch>
        </p:blipFill>
        <p:spPr bwMode="auto">
          <a:xfrm>
            <a:off x="6043613" y="3849688"/>
            <a:ext cx="484187" cy="6461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16" name="Picture 14338" descr="imgres.jpg"/>
          <p:cNvPicPr>
            <a:picLocks noChangeAspect="1"/>
          </p:cNvPicPr>
          <p:nvPr/>
        </p:nvPicPr>
        <p:blipFill>
          <a:blip r:embed="rId10">
            <a:extLst>
              <a:ext uri="{28A0092B-C50C-407E-A947-70E740481C1C}">
                <a14:useLocalDpi xmlns:a14="http://schemas.microsoft.com/office/drawing/2010/main" val="0"/>
              </a:ext>
            </a:extLst>
          </a:blip>
          <a:srcRect l="14146" t="2550" r="16095" b="36038"/>
          <a:stretch>
            <a:fillRect/>
          </a:stretch>
        </p:blipFill>
        <p:spPr bwMode="auto">
          <a:xfrm>
            <a:off x="6032500" y="4624388"/>
            <a:ext cx="492125" cy="6492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17" name="Picture 14340" descr="imgres.jpg"/>
          <p:cNvPicPr>
            <a:picLocks noChangeAspect="1"/>
          </p:cNvPicPr>
          <p:nvPr/>
        </p:nvPicPr>
        <p:blipFill>
          <a:blip r:embed="rId11">
            <a:extLst>
              <a:ext uri="{28A0092B-C50C-407E-A947-70E740481C1C}">
                <a14:useLocalDpi xmlns:a14="http://schemas.microsoft.com/office/drawing/2010/main" val="0"/>
              </a:ext>
            </a:extLst>
          </a:blip>
          <a:srcRect l="17589" t="5984" r="22627" b="30923"/>
          <a:stretch>
            <a:fillRect/>
          </a:stretch>
        </p:blipFill>
        <p:spPr bwMode="auto">
          <a:xfrm>
            <a:off x="768350" y="3070225"/>
            <a:ext cx="487363" cy="647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18" name="Picture 14341" descr="imgres.jpg"/>
          <p:cNvPicPr>
            <a:picLocks noChangeAspect="1"/>
          </p:cNvPicPr>
          <p:nvPr/>
        </p:nvPicPr>
        <p:blipFill>
          <a:blip r:embed="rId12">
            <a:extLst>
              <a:ext uri="{28A0092B-C50C-407E-A947-70E740481C1C}">
                <a14:useLocalDpi xmlns:a14="http://schemas.microsoft.com/office/drawing/2010/main" val="0"/>
              </a:ext>
            </a:extLst>
          </a:blip>
          <a:srcRect l="1848" r="2" b="1563"/>
          <a:stretch>
            <a:fillRect/>
          </a:stretch>
        </p:blipFill>
        <p:spPr bwMode="auto">
          <a:xfrm>
            <a:off x="777875" y="2293938"/>
            <a:ext cx="485775" cy="6461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19" name="Picture 14343" descr="imgres.jpg"/>
          <p:cNvPicPr>
            <a:picLocks noChangeAspect="1"/>
          </p:cNvPicPr>
          <p:nvPr/>
        </p:nvPicPr>
        <p:blipFill>
          <a:blip r:embed="rId13">
            <a:extLst>
              <a:ext uri="{28A0092B-C50C-407E-A947-70E740481C1C}">
                <a14:useLocalDpi xmlns:a14="http://schemas.microsoft.com/office/drawing/2010/main" val="0"/>
              </a:ext>
            </a:extLst>
          </a:blip>
          <a:srcRect l="27504" t="5698" r="29555" b="17801"/>
          <a:stretch>
            <a:fillRect/>
          </a:stretch>
        </p:blipFill>
        <p:spPr bwMode="auto">
          <a:xfrm>
            <a:off x="777875" y="3848100"/>
            <a:ext cx="485775" cy="6492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20" name="Picture 14345" descr="images.jpg"/>
          <p:cNvPicPr>
            <a:picLocks noChangeAspect="1"/>
          </p:cNvPicPr>
          <p:nvPr/>
        </p:nvPicPr>
        <p:blipFill>
          <a:blip r:embed="rId14">
            <a:extLst>
              <a:ext uri="{28A0092B-C50C-407E-A947-70E740481C1C}">
                <a14:useLocalDpi xmlns:a14="http://schemas.microsoft.com/office/drawing/2010/main" val="0"/>
              </a:ext>
            </a:extLst>
          </a:blip>
          <a:srcRect l="21852" t="-1591" r="26823" b="1591"/>
          <a:stretch>
            <a:fillRect/>
          </a:stretch>
        </p:blipFill>
        <p:spPr bwMode="auto">
          <a:xfrm>
            <a:off x="768350" y="4627563"/>
            <a:ext cx="492125" cy="6429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21" name="Picture 14347" descr="imgres.jpg"/>
          <p:cNvPicPr>
            <a:picLocks noChangeAspect="1"/>
          </p:cNvPicPr>
          <p:nvPr/>
        </p:nvPicPr>
        <p:blipFill>
          <a:blip r:embed="rId15">
            <a:extLst>
              <a:ext uri="{28A0092B-C50C-407E-A947-70E740481C1C}">
                <a14:useLocalDpi xmlns:a14="http://schemas.microsoft.com/office/drawing/2010/main" val="0"/>
              </a:ext>
            </a:extLst>
          </a:blip>
          <a:srcRect l="743" r="3696" b="1567"/>
          <a:stretch>
            <a:fillRect/>
          </a:stretch>
        </p:blipFill>
        <p:spPr bwMode="auto">
          <a:xfrm>
            <a:off x="3575050" y="3070225"/>
            <a:ext cx="490538" cy="644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22" name="Picture 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043613" y="5403850"/>
            <a:ext cx="487362" cy="6492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7199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74" name="Straight Connector 7173"/>
          <p:cNvCxnSpPr/>
          <p:nvPr/>
        </p:nvCxnSpPr>
        <p:spPr bwMode="auto">
          <a:xfrm>
            <a:off x="8102600" y="3736975"/>
            <a:ext cx="165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064500" y="4208463"/>
            <a:ext cx="0" cy="292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5604" name="Chart 7167"/>
          <p:cNvGraphicFramePr>
            <a:graphicFrameLocks/>
          </p:cNvGraphicFramePr>
          <p:nvPr/>
        </p:nvGraphicFramePr>
        <p:xfrm>
          <a:off x="403225" y="2420938"/>
          <a:ext cx="8058150" cy="2690812"/>
        </p:xfrm>
        <a:graphic>
          <a:graphicData uri="http://schemas.openxmlformats.org/presentationml/2006/ole">
            <mc:AlternateContent xmlns:mc="http://schemas.openxmlformats.org/markup-compatibility/2006">
              <mc:Choice xmlns:v="urn:schemas-microsoft-com:vml" Requires="v">
                <p:oleObj spid="_x0000_s6154" name="Chart" r:id="rId5" imgW="8065707" imgH="2694666" progId="Excel.Chart.8">
                  <p:embed/>
                </p:oleObj>
              </mc:Choice>
              <mc:Fallback>
                <p:oleObj name="Chart" r:id="rId5" imgW="8065707" imgH="2694666"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25" y="2420938"/>
                        <a:ext cx="8058150"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05" name="TextBox 7168"/>
          <p:cNvSpPr txBox="1">
            <a:spLocks noChangeArrowheads="1"/>
          </p:cNvSpPr>
          <p:nvPr/>
        </p:nvSpPr>
        <p:spPr bwMode="auto">
          <a:xfrm>
            <a:off x="8205788" y="36036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1100">
                <a:latin typeface="Calibri Light" pitchFamily="34" charset="0"/>
                <a:cs typeface="Arial" pitchFamily="34" charset="0"/>
              </a:rPr>
              <a:t>31</a:t>
            </a:r>
          </a:p>
        </p:txBody>
      </p:sp>
      <p:sp>
        <p:nvSpPr>
          <p:cNvPr id="25606" name="Title 1"/>
          <p:cNvSpPr>
            <a:spLocks noGrp="1"/>
          </p:cNvSpPr>
          <p:nvPr>
            <p:ph type="title"/>
          </p:nvPr>
        </p:nvSpPr>
        <p:spPr/>
        <p:txBody>
          <a:bodyPr>
            <a:normAutofit/>
          </a:bodyPr>
          <a:lstStyle/>
          <a:p>
            <a:r>
              <a:rPr lang="en-US" altLang="en-US" dirty="0" smtClean="0"/>
              <a:t/>
            </a:r>
            <a:br>
              <a:rPr lang="en-US" altLang="en-US" dirty="0" smtClean="0"/>
            </a:br>
            <a:r>
              <a:rPr lang="en-US" altLang="en-US" dirty="0" smtClean="0"/>
              <a:t>Dump Trump?  Doubt It.  </a:t>
            </a:r>
          </a:p>
        </p:txBody>
      </p:sp>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sz="2400" b="1" dirty="0">
              <a:solidFill>
                <a:schemeClr val="bg1"/>
              </a:solidFill>
              <a:latin typeface="FreightSans Pro Book" pitchFamily="50" charset="0"/>
            </a:endParaRPr>
          </a:p>
        </p:txBody>
      </p:sp>
      <p:sp>
        <p:nvSpPr>
          <p:cNvPr id="25608" name="TextBox 13"/>
          <p:cNvSpPr txBox="1">
            <a:spLocks noChangeArrowheads="1"/>
          </p:cNvSpPr>
          <p:nvPr/>
        </p:nvSpPr>
        <p:spPr bwMode="auto">
          <a:xfrm>
            <a:off x="457200" y="2027238"/>
            <a:ext cx="404336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1100" b="1">
                <a:solidFill>
                  <a:srgbClr val="D27770"/>
                </a:solidFill>
                <a:latin typeface="Calibri Light" pitchFamily="34" charset="0"/>
                <a:cs typeface="Arial" pitchFamily="34" charset="0"/>
              </a:rPr>
              <a:t>■</a:t>
            </a:r>
            <a:r>
              <a:rPr lang="en-US" altLang="en-US" sz="1100" b="1">
                <a:latin typeface="Calibri Light" pitchFamily="34" charset="0"/>
                <a:cs typeface="Arial" pitchFamily="34" charset="0"/>
              </a:rPr>
              <a:t> </a:t>
            </a:r>
            <a:r>
              <a:rPr lang="en-US" altLang="en-US" sz="1100">
                <a:latin typeface="Calibri Light" pitchFamily="34" charset="0"/>
                <a:cs typeface="Arial" pitchFamily="34" charset="0"/>
              </a:rPr>
              <a:t>Donald Trump    </a:t>
            </a:r>
            <a:r>
              <a:rPr lang="en-US" altLang="en-US" sz="1100" b="1">
                <a:solidFill>
                  <a:srgbClr val="D9C58B"/>
                </a:solidFill>
                <a:latin typeface="Calibri Light" pitchFamily="34" charset="0"/>
                <a:cs typeface="Arial" pitchFamily="34" charset="0"/>
              </a:rPr>
              <a:t>■</a:t>
            </a:r>
            <a:r>
              <a:rPr lang="en-US" altLang="en-US" sz="1100" b="1">
                <a:latin typeface="Calibri Light" pitchFamily="34" charset="0"/>
                <a:cs typeface="Arial" pitchFamily="34" charset="0"/>
              </a:rPr>
              <a:t> </a:t>
            </a:r>
            <a:r>
              <a:rPr lang="en-US" altLang="en-US" sz="1100">
                <a:latin typeface="Calibri Light" pitchFamily="34" charset="0"/>
                <a:cs typeface="Arial" pitchFamily="34" charset="0"/>
              </a:rPr>
              <a:t>Ted Cruz    </a:t>
            </a:r>
            <a:r>
              <a:rPr lang="en-US" altLang="en-US" sz="1100" b="1">
                <a:solidFill>
                  <a:srgbClr val="8972A2"/>
                </a:solidFill>
                <a:latin typeface="Calibri Light" pitchFamily="34" charset="0"/>
                <a:cs typeface="Arial" pitchFamily="34" charset="0"/>
              </a:rPr>
              <a:t>■</a:t>
            </a:r>
            <a:r>
              <a:rPr lang="en-US" altLang="en-US" sz="1100" b="1">
                <a:latin typeface="Calibri Light" pitchFamily="34" charset="0"/>
                <a:cs typeface="Arial" pitchFamily="34" charset="0"/>
              </a:rPr>
              <a:t> </a:t>
            </a:r>
            <a:r>
              <a:rPr lang="en-US" altLang="en-US" sz="1100">
                <a:latin typeface="Calibri Light" pitchFamily="34" charset="0"/>
                <a:cs typeface="Arial" pitchFamily="34" charset="0"/>
              </a:rPr>
              <a:t>Marco Rubio    </a:t>
            </a:r>
            <a:r>
              <a:rPr lang="en-US" altLang="en-US" sz="1100" b="1">
                <a:solidFill>
                  <a:srgbClr val="F4B183"/>
                </a:solidFill>
                <a:latin typeface="Calibri Light" pitchFamily="34" charset="0"/>
                <a:cs typeface="Arial" pitchFamily="34" charset="0"/>
              </a:rPr>
              <a:t>■</a:t>
            </a:r>
            <a:r>
              <a:rPr lang="en-US" altLang="en-US" sz="1100" b="1">
                <a:latin typeface="Calibri Light" pitchFamily="34" charset="0"/>
                <a:cs typeface="Arial" pitchFamily="34" charset="0"/>
              </a:rPr>
              <a:t> </a:t>
            </a:r>
            <a:r>
              <a:rPr lang="en-US" altLang="en-US" sz="1100">
                <a:latin typeface="Calibri Light" pitchFamily="34" charset="0"/>
                <a:cs typeface="Arial" pitchFamily="34" charset="0"/>
              </a:rPr>
              <a:t>John Kasich</a:t>
            </a:r>
          </a:p>
          <a:p>
            <a:pPr eaLnBrk="1" hangingPunct="1">
              <a:lnSpc>
                <a:spcPct val="100000"/>
              </a:lnSpc>
              <a:spcBef>
                <a:spcPct val="0"/>
              </a:spcBef>
              <a:buFontTx/>
              <a:buNone/>
            </a:pPr>
            <a:r>
              <a:rPr lang="en-US" altLang="en-US" sz="1100" b="1">
                <a:solidFill>
                  <a:srgbClr val="D9D9D9"/>
                </a:solidFill>
                <a:latin typeface="Calibri Light" pitchFamily="34" charset="0"/>
                <a:cs typeface="Arial" pitchFamily="34" charset="0"/>
              </a:rPr>
              <a:t>■</a:t>
            </a:r>
            <a:r>
              <a:rPr lang="en-US" altLang="en-US" sz="1100" b="1">
                <a:latin typeface="Calibri Light" pitchFamily="34" charset="0"/>
                <a:cs typeface="Arial" pitchFamily="34" charset="0"/>
              </a:rPr>
              <a:t> </a:t>
            </a:r>
            <a:r>
              <a:rPr lang="en-US" altLang="en-US" sz="1100">
                <a:latin typeface="Calibri Light" pitchFamily="34" charset="0"/>
                <a:cs typeface="Arial" pitchFamily="34" charset="0"/>
              </a:rPr>
              <a:t>Other Candidates    </a:t>
            </a:r>
            <a:r>
              <a:rPr lang="en-US" altLang="en-US" sz="1100" b="1">
                <a:solidFill>
                  <a:srgbClr val="7F7F7F"/>
                </a:solidFill>
                <a:latin typeface="Calibri Light" pitchFamily="34" charset="0"/>
                <a:cs typeface="Arial" pitchFamily="34" charset="0"/>
              </a:rPr>
              <a:t>■</a:t>
            </a:r>
            <a:r>
              <a:rPr lang="en-US" altLang="en-US" sz="1100" b="1">
                <a:latin typeface="Calibri Light" pitchFamily="34" charset="0"/>
                <a:cs typeface="Arial" pitchFamily="34" charset="0"/>
              </a:rPr>
              <a:t> </a:t>
            </a:r>
            <a:r>
              <a:rPr lang="en-US" altLang="en-US" sz="1100">
                <a:latin typeface="Calibri Light" pitchFamily="34" charset="0"/>
                <a:cs typeface="Arial" pitchFamily="34" charset="0"/>
              </a:rPr>
              <a:t>Uncommitted Delegates*</a:t>
            </a:r>
          </a:p>
        </p:txBody>
      </p:sp>
      <p:sp>
        <p:nvSpPr>
          <p:cNvPr id="25609"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defTabSz="811213"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defTabSz="811213"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defTabSz="811213"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defTabSz="811213"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1600" b="1">
                <a:solidFill>
                  <a:srgbClr val="7F7F7F"/>
                </a:solidFill>
                <a:cs typeface="Arial" pitchFamily="34" charset="0"/>
              </a:rPr>
              <a:t>2016 Republican Delegate Count</a:t>
            </a:r>
          </a:p>
        </p:txBody>
      </p:sp>
      <p:sp>
        <p:nvSpPr>
          <p:cNvPr id="1863" name="Rectangle 14"/>
          <p:cNvSpPr>
            <a:spLocks noChangeArrowheads="1"/>
          </p:cNvSpPr>
          <p:nvPr/>
        </p:nvSpPr>
        <p:spPr bwMode="auto">
          <a:xfrm>
            <a:off x="419100" y="1760538"/>
            <a:ext cx="8229600" cy="306387"/>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400" i="1" dirty="0" smtClean="0">
                <a:solidFill>
                  <a:srgbClr val="7F7F7F"/>
                </a:solidFill>
                <a:latin typeface="+mn-lt"/>
              </a:rPr>
              <a:t>As of July 11, 2016</a:t>
            </a:r>
            <a:endParaRPr lang="en-US" altLang="en-US" sz="1400" i="1" dirty="0">
              <a:solidFill>
                <a:srgbClr val="7F7F7F"/>
              </a:solidFill>
              <a:latin typeface="+mn-lt"/>
            </a:endParaRPr>
          </a:p>
        </p:txBody>
      </p:sp>
      <p:sp>
        <p:nvSpPr>
          <p:cNvPr id="1909" name="Rectangle 1908"/>
          <p:cNvSpPr/>
          <p:nvPr/>
        </p:nvSpPr>
        <p:spPr>
          <a:xfrm>
            <a:off x="603250" y="4848225"/>
            <a:ext cx="3810000" cy="1265238"/>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dirty="0">
                <a:solidFill>
                  <a:schemeClr val="tx1"/>
                </a:solidFill>
              </a:rPr>
              <a:t>Donald Trump currently holds a majority of the convention delegates after winning state nominating contests and pledged delegates. However, delegates may support other candidates if they are unbound. Therefore, </a:t>
            </a:r>
            <a:r>
              <a:rPr lang="en-US" sz="1100" b="1" dirty="0">
                <a:solidFill>
                  <a:schemeClr val="tx1"/>
                </a:solidFill>
              </a:rPr>
              <a:t>some current Trump delegates may vote for a rules proposal that allows them to “vote their conscience”</a:t>
            </a:r>
            <a:r>
              <a:rPr lang="en-US" sz="1100" dirty="0">
                <a:solidFill>
                  <a:schemeClr val="tx1"/>
                </a:solidFill>
              </a:rPr>
              <a:t> instead of being bound to support the will of their state’s voters. </a:t>
            </a:r>
          </a:p>
          <a:p>
            <a:pPr marL="171450" indent="-171450">
              <a:spcAft>
                <a:spcPts val="50"/>
              </a:spcAft>
              <a:buFont typeface="Arial" panose="020B0604020202020204" pitchFamily="34" charset="0"/>
              <a:buChar char="•"/>
              <a:defRPr/>
            </a:pPr>
            <a:endParaRPr lang="en-US" sz="1100" dirty="0">
              <a:solidFill>
                <a:schemeClr val="tx1"/>
              </a:solidFill>
            </a:endParaRPr>
          </a:p>
        </p:txBody>
      </p:sp>
      <p:cxnSp>
        <p:nvCxnSpPr>
          <p:cNvPr id="4" name="Straight Arrow Connector 3"/>
          <p:cNvCxnSpPr/>
          <p:nvPr/>
        </p:nvCxnSpPr>
        <p:spPr>
          <a:xfrm flipV="1">
            <a:off x="2643188" y="4208463"/>
            <a:ext cx="314325" cy="6397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689475" y="4856163"/>
            <a:ext cx="3495675" cy="1266825"/>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dirty="0">
                <a:solidFill>
                  <a:schemeClr val="tx1"/>
                </a:solidFill>
              </a:rPr>
              <a:t>Ted Cruz currently holds roughly 23% of delegates. While he may have lost many contests to Trump, </a:t>
            </a:r>
            <a:r>
              <a:rPr lang="en-US" sz="1100" b="1" dirty="0">
                <a:solidFill>
                  <a:schemeClr val="tx1"/>
                </a:solidFill>
              </a:rPr>
              <a:t>Cruz has  arguably won the ground game of delegate selection</a:t>
            </a:r>
            <a:r>
              <a:rPr lang="en-US" sz="1100" dirty="0">
                <a:solidFill>
                  <a:schemeClr val="tx1"/>
                </a:solidFill>
              </a:rPr>
              <a:t>. A portion of Donald Trump’s pledged delegates are silent Cruz supporters. These delegates would likely support rule changes which would allow them to shed their pledge obligations. </a:t>
            </a:r>
          </a:p>
          <a:p>
            <a:pPr marL="171450" indent="-171450">
              <a:spcAft>
                <a:spcPts val="50"/>
              </a:spcAft>
              <a:buFont typeface="Arial" panose="020B0604020202020204" pitchFamily="34" charset="0"/>
              <a:buChar char="•"/>
              <a:defRPr/>
            </a:pPr>
            <a:endParaRPr lang="en-US" sz="1100" dirty="0">
              <a:solidFill>
                <a:schemeClr val="tx1"/>
              </a:solidFill>
            </a:endParaRPr>
          </a:p>
        </p:txBody>
      </p:sp>
      <p:cxnSp>
        <p:nvCxnSpPr>
          <p:cNvPr id="26" name="Straight Arrow Connector 25"/>
          <p:cNvCxnSpPr/>
          <p:nvPr/>
        </p:nvCxnSpPr>
        <p:spPr>
          <a:xfrm flipH="1" flipV="1">
            <a:off x="6115050" y="4208463"/>
            <a:ext cx="247650" cy="6397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4689475" y="1571625"/>
            <a:ext cx="3495675" cy="1279525"/>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dirty="0">
                <a:solidFill>
                  <a:schemeClr val="tx1"/>
                </a:solidFill>
              </a:rPr>
              <a:t>About 15% of delegates are currently pledged to support currently unviable candidates or are uncommitted to any candidate. </a:t>
            </a:r>
            <a:r>
              <a:rPr lang="en-US" sz="1100" b="1" dirty="0">
                <a:solidFill>
                  <a:schemeClr val="tx1"/>
                </a:solidFill>
              </a:rPr>
              <a:t>It is questionable whether these delegates would support Trump, Cruz or another nominee.</a:t>
            </a:r>
            <a:r>
              <a:rPr lang="en-US" sz="1100" dirty="0">
                <a:solidFill>
                  <a:schemeClr val="tx1"/>
                </a:solidFill>
              </a:rPr>
              <a:t> These delegates may be less inclined to vote for radical rule changes as they may be unbound before the first ballot should their candidate release their delegates. </a:t>
            </a:r>
          </a:p>
          <a:p>
            <a:pPr marL="171450" indent="-171450">
              <a:spcAft>
                <a:spcPts val="50"/>
              </a:spcAft>
              <a:buFont typeface="Arial" panose="020B0604020202020204" pitchFamily="34" charset="0"/>
              <a:buChar char="•"/>
              <a:defRPr/>
            </a:pPr>
            <a:endParaRPr lang="en-US" sz="1100" dirty="0">
              <a:solidFill>
                <a:schemeClr val="tx1"/>
              </a:solidFill>
            </a:endParaRPr>
          </a:p>
        </p:txBody>
      </p:sp>
      <p:cxnSp>
        <p:nvCxnSpPr>
          <p:cNvPr id="29" name="Straight Arrow Connector 28"/>
          <p:cNvCxnSpPr/>
          <p:nvPr/>
        </p:nvCxnSpPr>
        <p:spPr>
          <a:xfrm>
            <a:off x="7491413" y="2849563"/>
            <a:ext cx="158750" cy="4127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 Placeholder 18"/>
          <p:cNvSpPr txBox="1">
            <a:spLocks/>
          </p:cNvSpPr>
          <p:nvPr/>
        </p:nvSpPr>
        <p:spPr bwMode="auto">
          <a:xfrm>
            <a:off x="0" y="6342063"/>
            <a:ext cx="9144000" cy="239712"/>
          </a:xfrm>
          <a:prstGeom prst="rect">
            <a:avLst/>
          </a:prstGeom>
          <a:solidFill>
            <a:schemeClr val="bg1"/>
          </a:solid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ＭＳ Ｐゴシック"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ＭＳ Ｐゴシック"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ＭＳ Ｐゴシック"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ＭＳ Ｐゴシック"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ea typeface="MS PGothic" panose="020B0600070205080204" pitchFamily="34" charset="-128"/>
              </a:rPr>
              <a:t>Source: Bloomberg, “Who’s Winning the Presidential Delegate Count?” July 11, 2016; National Journal Research, 2016. </a:t>
            </a:r>
            <a:endParaRPr lang="en-US" sz="1000" i="1" dirty="0">
              <a:solidFill>
                <a:schemeClr val="tx1">
                  <a:lumMod val="65000"/>
                  <a:lumOff val="35000"/>
                </a:schemeClr>
              </a:solidFill>
              <a:latin typeface="+mn-lt"/>
              <a:ea typeface="MS PGothic" panose="020B0600070205080204" pitchFamily="34" charset="-128"/>
            </a:endParaRPr>
          </a:p>
        </p:txBody>
      </p:sp>
      <p:sp>
        <p:nvSpPr>
          <p:cNvPr id="25618" name="Rectangle 18"/>
          <p:cNvSpPr>
            <a:spLocks noChangeArrowheads="1"/>
          </p:cNvSpPr>
          <p:nvPr/>
        </p:nvSpPr>
        <p:spPr bwMode="auto">
          <a:xfrm>
            <a:off x="457200" y="2452688"/>
            <a:ext cx="35433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1000">
                <a:latin typeface="Calibri Light" pitchFamily="34" charset="0"/>
                <a:cs typeface="Arial" pitchFamily="34" charset="0"/>
              </a:rPr>
              <a:t>*Uncommitted delegates who have publicly expressed support for a candidate are counted with that candidate’s pledge delegate count. </a:t>
            </a:r>
          </a:p>
        </p:txBody>
      </p:sp>
      <p:sp>
        <p:nvSpPr>
          <p:cNvPr id="43" name="Rectangle 14"/>
          <p:cNvSpPr>
            <a:spLocks noChangeArrowheads="1"/>
          </p:cNvSpPr>
          <p:nvPr/>
        </p:nvSpPr>
        <p:spPr bwMode="auto">
          <a:xfrm>
            <a:off x="492125" y="3073400"/>
            <a:ext cx="143668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defRPr/>
            </a:pPr>
            <a:r>
              <a:rPr lang="en-US" altLang="en-US" sz="1100" dirty="0" smtClean="0">
                <a:latin typeface="+mn-lt"/>
              </a:rPr>
              <a:t>Total: 2,472 Delegates</a:t>
            </a:r>
          </a:p>
        </p:txBody>
      </p:sp>
    </p:spTree>
    <p:extLst>
      <p:ext uri="{BB962C8B-B14F-4D97-AF65-F5344CB8AC3E}">
        <p14:creationId xmlns:p14="http://schemas.microsoft.com/office/powerpoint/2010/main" val="15779012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p:cNvSpPr/>
          <p:nvPr/>
        </p:nvSpPr>
        <p:spPr>
          <a:xfrm>
            <a:off x="0" y="417513"/>
            <a:ext cx="9144000" cy="46037"/>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sz="2400" b="1" dirty="0">
              <a:solidFill>
                <a:schemeClr val="bg1"/>
              </a:solidFill>
              <a:latin typeface="FreightSans Pro Book" pitchFamily="50" charset="0"/>
            </a:endParaRPr>
          </a:p>
        </p:txBody>
      </p:sp>
      <p:sp>
        <p:nvSpPr>
          <p:cNvPr id="214" name="Text Placeholder 18"/>
          <p:cNvSpPr txBox="1">
            <a:spLocks/>
          </p:cNvSpPr>
          <p:nvPr/>
        </p:nvSpPr>
        <p:spPr bwMode="auto">
          <a:xfrm>
            <a:off x="0" y="6219825"/>
            <a:ext cx="9144000" cy="374650"/>
          </a:xfrm>
          <a:prstGeom prst="rect">
            <a:avLst/>
          </a:prstGeom>
          <a:solidFill>
            <a:schemeClr val="bg1"/>
          </a:solid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rPr>
              <a:t>Sources: Steve Peoples, “Trump Turns to Celebrity Friends for Help at GOP Convention,” PBS </a:t>
            </a:r>
            <a:r>
              <a:rPr lang="en-US" sz="1000" i="1" dirty="0" err="1" smtClean="0">
                <a:solidFill>
                  <a:schemeClr val="tx1">
                    <a:lumMod val="65000"/>
                    <a:lumOff val="35000"/>
                  </a:schemeClr>
                </a:solidFill>
                <a:latin typeface="+mn-lt"/>
              </a:rPr>
              <a:t>Newshour</a:t>
            </a:r>
            <a:r>
              <a:rPr lang="en-US" sz="1000" i="1" dirty="0" smtClean="0">
                <a:solidFill>
                  <a:schemeClr val="tx1">
                    <a:lumMod val="65000"/>
                    <a:lumOff val="35000"/>
                  </a:schemeClr>
                </a:solidFill>
                <a:latin typeface="+mn-lt"/>
              </a:rPr>
              <a:t>, July 4, 2016; Jeremy Diamond and Noah Gray, “Ted Cruz to Speak at RNC Following Trump Meeting,” CNN, July 8, 2016; Joel Ebert, “Donald Trump Picks Marsha Blackburn as RNC Speaker,” The Tennessean, July 7, 2016. </a:t>
            </a:r>
          </a:p>
        </p:txBody>
      </p:sp>
      <p:sp>
        <p:nvSpPr>
          <p:cNvPr id="21508"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defTabSz="811213"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defTabSz="811213"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defTabSz="811213"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defTabSz="811213"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1600" b="1">
                <a:solidFill>
                  <a:srgbClr val="7F7F7F"/>
                </a:solidFill>
                <a:cs typeface="Arial" pitchFamily="34" charset="0"/>
              </a:rPr>
              <a:t>Confirmed and Rumored Convention Speakers</a:t>
            </a:r>
          </a:p>
        </p:txBody>
      </p:sp>
      <p:sp>
        <p:nvSpPr>
          <p:cNvPr id="21509" name="Title 1"/>
          <p:cNvSpPr txBox="1">
            <a:spLocks/>
          </p:cNvSpPr>
          <p:nvPr/>
        </p:nvSpPr>
        <p:spPr bwMode="auto">
          <a:xfrm>
            <a:off x="228600" y="646113"/>
            <a:ext cx="8545513"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spcBef>
                <a:spcPct val="0"/>
              </a:spcBef>
              <a:buFontTx/>
              <a:buNone/>
            </a:pPr>
            <a:r>
              <a:rPr lang="en-US" altLang="en-US" sz="2200" b="1">
                <a:cs typeface="Arial" pitchFamily="34" charset="0"/>
              </a:rPr>
              <a:t>Trump Says GOP Convention Speakers List is Full, </a:t>
            </a:r>
          </a:p>
          <a:p>
            <a:pPr eaLnBrk="1" hangingPunct="1">
              <a:spcBef>
                <a:spcPct val="0"/>
              </a:spcBef>
              <a:buFontTx/>
              <a:buNone/>
            </a:pPr>
            <a:r>
              <a:rPr lang="en-US" altLang="en-US" sz="2200" b="1">
                <a:cs typeface="Arial" pitchFamily="34" charset="0"/>
              </a:rPr>
              <a:t>But Has Yet to Release Names </a:t>
            </a:r>
          </a:p>
        </p:txBody>
      </p:sp>
      <p:graphicFrame>
        <p:nvGraphicFramePr>
          <p:cNvPr id="10" name="Table 9"/>
          <p:cNvGraphicFramePr>
            <a:graphicFrameLocks noGrp="1"/>
          </p:cNvGraphicFramePr>
          <p:nvPr/>
        </p:nvGraphicFramePr>
        <p:xfrm>
          <a:off x="549275" y="2068513"/>
          <a:ext cx="7181850" cy="3413125"/>
        </p:xfrm>
        <a:graphic>
          <a:graphicData uri="http://schemas.openxmlformats.org/drawingml/2006/table">
            <a:tbl>
              <a:tblPr/>
              <a:tblGrid>
                <a:gridCol w="1220971"/>
                <a:gridCol w="2697642"/>
                <a:gridCol w="3263237"/>
              </a:tblGrid>
              <a:tr h="325077">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1" i="0" u="none" strike="noStrike" cap="none" normalizeH="0" baseline="0" dirty="0" smtClean="0">
                        <a:ln>
                          <a:noFill/>
                        </a:ln>
                        <a:solidFill>
                          <a:srgbClr val="FFFFFF"/>
                        </a:solidFill>
                        <a:effectLst/>
                        <a:latin typeface="Calibri Light" panose="020F0302020204030204" pitchFamily="34" charset="0"/>
                        <a:ea typeface="MS PGothic" panose="020B0600070205080204" pitchFamily="34" charset="-128"/>
                      </a:endParaRPr>
                    </a:p>
                  </a:txBody>
                  <a:tcPr marL="91467" marR="91467"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27770"/>
                    </a:solidFill>
                  </a:tcPr>
                </a:tc>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panose="020F0302020204030204" pitchFamily="34" charset="0"/>
                          <a:ea typeface="MS PGothic" panose="020B0600070205080204" pitchFamily="34" charset="-128"/>
                        </a:rPr>
                        <a:t>Confirmed Speakers</a:t>
                      </a:r>
                    </a:p>
                  </a:txBody>
                  <a:tcPr marL="91467" marR="91467"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27770"/>
                    </a:solidFill>
                  </a:tcPr>
                </a:tc>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panose="020F0302020204030204" pitchFamily="34" charset="0"/>
                          <a:ea typeface="MS PGothic" panose="020B0600070205080204" pitchFamily="34" charset="-128"/>
                        </a:rPr>
                        <a:t>Rumored Speakers</a:t>
                      </a:r>
                    </a:p>
                  </a:txBody>
                  <a:tcPr marL="91467" marR="91467"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27770"/>
                    </a:solidFill>
                  </a:tcPr>
                </a:tc>
              </a:tr>
              <a:tr h="17681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Political Leaders</a:t>
                      </a:r>
                    </a:p>
                  </a:txBody>
                  <a:tcPr marL="91467" marR="91467" marT="45731" marB="45731"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Sen. Ted Cruz R-TX</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Sen. Joni Ernst R-IA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Rep. Marsha Blackburn R-TN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Gov. Scott Walker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Ben Carson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endParaRPr>
                    </a:p>
                  </a:txBody>
                  <a:tcPr marL="91467" marR="91467" marT="45731" marB="45731"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Sen. Shelley Moore Capito R-WA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Rep. Cathy McMorris Rodgers R- WV</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Gov. Chris Christie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Newt Gingrich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endParaRPr>
                    </a:p>
                  </a:txBody>
                  <a:tcPr marL="91467" marR="91467" marT="45731" marB="45731"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tr>
              <a:tr h="131988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Celebrities </a:t>
                      </a:r>
                    </a:p>
                  </a:txBody>
                  <a:tcPr marL="91467" marR="91467" marT="45731" marB="45731"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Bob Knight – Fmr. Indiana Basket Ball Coach </a:t>
                      </a:r>
                    </a:p>
                  </a:txBody>
                  <a:tcPr marL="91467" marR="91467" marT="45731" marB="45731"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Trump’s Children: Ivanka, Tiffany, Eric, and Donald Jr.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Trump’s Wife: Melania </a:t>
                      </a:r>
                    </a:p>
                  </a:txBody>
                  <a:tcPr marL="91467" marR="91467" marT="45731" marB="45731"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1109646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5" descr="MTE5NTU2MzE2MjMwMjg4OTA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1096" y="3216505"/>
            <a:ext cx="911225" cy="912812"/>
          </a:xfrm>
          <a:prstGeom prst="ellipse">
            <a:avLst/>
          </a:prstGeom>
          <a:noFill/>
          <a:ln w="38100">
            <a:solidFill>
              <a:srgbClr val="D27770"/>
            </a:solidFill>
            <a:miter lim="800000"/>
            <a:headEnd/>
            <a:tailEnd/>
          </a:ln>
          <a:extLst>
            <a:ext uri="{909E8E84-426E-40DD-AFC4-6F175D3DCCD1}">
              <a14:hiddenFill xmlns:a14="http://schemas.microsoft.com/office/drawing/2010/main">
                <a:solidFill>
                  <a:srgbClr val="FFFFFF"/>
                </a:solidFill>
              </a14:hiddenFill>
            </a:ext>
          </a:extLst>
        </p:spPr>
      </p:pic>
      <p:pic>
        <p:nvPicPr>
          <p:cNvPr id="6146" name="Picture 4" descr="Joni_Ernst_Official_photo_portrait_114th_Congress.jpg"/>
          <p:cNvPicPr>
            <a:picLocks noChangeAspect="1"/>
          </p:cNvPicPr>
          <p:nvPr/>
        </p:nvPicPr>
        <p:blipFill>
          <a:blip r:embed="rId4" cstate="print">
            <a:extLst>
              <a:ext uri="{28A0092B-C50C-407E-A947-70E740481C1C}">
                <a14:useLocalDpi xmlns:a14="http://schemas.microsoft.com/office/drawing/2010/main" val="0"/>
              </a:ext>
            </a:extLst>
          </a:blip>
          <a:srcRect l="24825" t="4530" r="17789" b="50172"/>
          <a:stretch>
            <a:fillRect/>
          </a:stretch>
        </p:blipFill>
        <p:spPr bwMode="auto">
          <a:xfrm>
            <a:off x="4789034" y="1709515"/>
            <a:ext cx="912812" cy="914400"/>
          </a:xfrm>
          <a:prstGeom prst="ellipse">
            <a:avLst/>
          </a:prstGeom>
          <a:noFill/>
          <a:ln w="38100">
            <a:solidFill>
              <a:srgbClr val="D27770"/>
            </a:solidFill>
            <a:miter lim="800000"/>
            <a:headEnd/>
            <a:tailEnd/>
          </a:ln>
          <a:extLst>
            <a:ext uri="{909E8E84-426E-40DD-AFC4-6F175D3DCCD1}">
              <a14:hiddenFill xmlns:a14="http://schemas.microsoft.com/office/drawing/2010/main">
                <a:solidFill>
                  <a:srgbClr val="FFFFFF"/>
                </a:solidFill>
              </a14:hiddenFill>
            </a:ext>
          </a:extLst>
        </p:spPr>
      </p:pic>
      <p:pic>
        <p:nvPicPr>
          <p:cNvPr id="6148" name="Picture 1" descr="P000587.jpg.2600x3467.tall.jpg"/>
          <p:cNvPicPr>
            <a:picLocks noChangeAspect="1"/>
          </p:cNvPicPr>
          <p:nvPr/>
        </p:nvPicPr>
        <p:blipFill>
          <a:blip r:embed="rId5" cstate="print">
            <a:extLst>
              <a:ext uri="{28A0092B-C50C-407E-A947-70E740481C1C}">
                <a14:useLocalDpi xmlns:a14="http://schemas.microsoft.com/office/drawing/2010/main" val="0"/>
              </a:ext>
            </a:extLst>
          </a:blip>
          <a:srcRect t="5278" b="19322"/>
          <a:stretch>
            <a:fillRect/>
          </a:stretch>
        </p:blipFill>
        <p:spPr bwMode="auto">
          <a:xfrm>
            <a:off x="452438" y="1709515"/>
            <a:ext cx="909637" cy="914400"/>
          </a:xfrm>
          <a:prstGeom prst="ellipse">
            <a:avLst/>
          </a:prstGeom>
          <a:noFill/>
          <a:ln w="38100">
            <a:solidFill>
              <a:srgbClr val="D27770"/>
            </a:solidFill>
            <a:miter lim="800000"/>
            <a:headEnd/>
            <a:tailEnd/>
          </a:ln>
          <a:extLst>
            <a:ext uri="{909E8E84-426E-40DD-AFC4-6F175D3DCCD1}">
              <a14:hiddenFill xmlns:a14="http://schemas.microsoft.com/office/drawing/2010/main">
                <a:solidFill>
                  <a:srgbClr val="FFFFFF"/>
                </a:solidFill>
              </a14:hiddenFill>
            </a:ext>
          </a:extLst>
        </p:spPr>
      </p:pic>
      <p:sp>
        <p:nvSpPr>
          <p:cNvPr id="31749" name="Title 1"/>
          <p:cNvSpPr>
            <a:spLocks noGrp="1"/>
          </p:cNvSpPr>
          <p:nvPr>
            <p:ph type="title"/>
          </p:nvPr>
        </p:nvSpPr>
        <p:spPr/>
        <p:txBody>
          <a:bodyPr>
            <a:normAutofit/>
          </a:bodyPr>
          <a:lstStyle/>
          <a:p>
            <a:r>
              <a:rPr lang="en-US" altLang="en-US" dirty="0" smtClean="0"/>
              <a:t>Trump VP Nominee Rumors </a:t>
            </a:r>
          </a:p>
        </p:txBody>
      </p:sp>
      <p:sp>
        <p:nvSpPr>
          <p:cNvPr id="10" name="TextBox 12"/>
          <p:cNvSpPr txBox="1">
            <a:spLocks noChangeArrowheads="1"/>
          </p:cNvSpPr>
          <p:nvPr/>
        </p:nvSpPr>
        <p:spPr bwMode="auto">
          <a:xfrm>
            <a:off x="7124700" y="233363"/>
            <a:ext cx="2001838" cy="230187"/>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a:lnSpc>
                <a:spcPct val="100000"/>
              </a:lnSpc>
              <a:spcBef>
                <a:spcPct val="0"/>
              </a:spcBef>
              <a:buFontTx/>
              <a:buNone/>
              <a:defRPr/>
            </a:pPr>
            <a:r>
              <a:rPr lang="en-US" altLang="en-US" sz="900" dirty="0" smtClean="0">
                <a:solidFill>
                  <a:schemeClr val="bg2">
                    <a:lumMod val="25000"/>
                  </a:schemeClr>
                </a:solidFill>
                <a:cs typeface="Arial" pitchFamily="34" charset="0"/>
              </a:rPr>
              <a:t>DONALD TRUMP VP SHORT LIST</a:t>
            </a:r>
          </a:p>
        </p:txBody>
      </p:sp>
      <p:sp>
        <p:nvSpPr>
          <p:cNvPr id="12" name="Rectangle 11"/>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b="1" dirty="0">
              <a:solidFill>
                <a:schemeClr val="bg1"/>
              </a:solidFill>
              <a:latin typeface="FreightSans Pro Book" pitchFamily="50" charset="0"/>
            </a:endParaRPr>
          </a:p>
        </p:txBody>
      </p:sp>
      <p:sp>
        <p:nvSpPr>
          <p:cNvPr id="31753" name="TextBox 8"/>
          <p:cNvSpPr txBox="1">
            <a:spLocks noChangeArrowheads="1"/>
          </p:cNvSpPr>
          <p:nvPr/>
        </p:nvSpPr>
        <p:spPr bwMode="auto">
          <a:xfrm>
            <a:off x="1422400" y="1612900"/>
            <a:ext cx="31496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1100" b="1">
                <a:cs typeface="Arial" pitchFamily="34" charset="0"/>
              </a:rPr>
              <a:t>Mike Pence</a:t>
            </a:r>
          </a:p>
          <a:p>
            <a:pPr>
              <a:lnSpc>
                <a:spcPct val="100000"/>
              </a:lnSpc>
              <a:spcBef>
                <a:spcPct val="0"/>
              </a:spcBef>
              <a:buFontTx/>
              <a:buNone/>
            </a:pPr>
            <a:r>
              <a:rPr lang="en-US" altLang="en-US" sz="1100" i="1">
                <a:latin typeface="Calibri Light" pitchFamily="34" charset="0"/>
                <a:cs typeface="Arial" pitchFamily="34" charset="0"/>
              </a:rPr>
              <a:t>Governor from Indiana</a:t>
            </a:r>
          </a:p>
          <a:p>
            <a:pPr>
              <a:lnSpc>
                <a:spcPct val="100000"/>
              </a:lnSpc>
              <a:spcBef>
                <a:spcPct val="0"/>
              </a:spcBef>
            </a:pPr>
            <a:r>
              <a:rPr lang="en-US" altLang="en-US" sz="1100">
                <a:latin typeface="Calibri Light" pitchFamily="34" charset="0"/>
                <a:cs typeface="Arial" pitchFamily="34" charset="0"/>
              </a:rPr>
              <a:t>Pence and Trump met over the July 4</a:t>
            </a:r>
            <a:r>
              <a:rPr lang="en-US" altLang="en-US" sz="1100" baseline="30000">
                <a:latin typeface="Calibri Light" pitchFamily="34" charset="0"/>
                <a:cs typeface="Arial" pitchFamily="34" charset="0"/>
              </a:rPr>
              <a:t>th</a:t>
            </a:r>
            <a:r>
              <a:rPr lang="en-US" altLang="en-US" sz="1100">
                <a:latin typeface="Calibri Light" pitchFamily="34" charset="0"/>
                <a:cs typeface="Arial" pitchFamily="34" charset="0"/>
              </a:rPr>
              <a:t> weekend at an undisclosed location.</a:t>
            </a:r>
          </a:p>
          <a:p>
            <a:pPr>
              <a:lnSpc>
                <a:spcPct val="100000"/>
              </a:lnSpc>
              <a:spcBef>
                <a:spcPct val="0"/>
              </a:spcBef>
            </a:pPr>
            <a:r>
              <a:rPr lang="en-US" altLang="en-US" sz="1100">
                <a:latin typeface="Calibri Light" pitchFamily="34" charset="0"/>
                <a:cs typeface="Arial" pitchFamily="34" charset="0"/>
              </a:rPr>
              <a:t>A spokesperson for Pence said nothing was offered at the meeting but they had a productive meeting.</a:t>
            </a:r>
          </a:p>
          <a:p>
            <a:pPr>
              <a:lnSpc>
                <a:spcPct val="100000"/>
              </a:lnSpc>
              <a:spcBef>
                <a:spcPct val="0"/>
              </a:spcBef>
            </a:pPr>
            <a:endParaRPr lang="en-US" altLang="en-US" sz="1100">
              <a:latin typeface="Calibri Light" pitchFamily="34" charset="0"/>
              <a:cs typeface="Arial" pitchFamily="34" charset="0"/>
            </a:endParaRPr>
          </a:p>
          <a:p>
            <a:pPr>
              <a:lnSpc>
                <a:spcPct val="100000"/>
              </a:lnSpc>
              <a:spcBef>
                <a:spcPct val="0"/>
              </a:spcBef>
              <a:buFontTx/>
              <a:buNone/>
            </a:pPr>
            <a:r>
              <a:rPr lang="en-US" altLang="en-US" sz="1100" b="1">
                <a:cs typeface="Arial" pitchFamily="34" charset="0"/>
              </a:rPr>
              <a:t>Chris Christie</a:t>
            </a:r>
          </a:p>
          <a:p>
            <a:pPr>
              <a:lnSpc>
                <a:spcPct val="100000"/>
              </a:lnSpc>
              <a:spcBef>
                <a:spcPct val="0"/>
              </a:spcBef>
              <a:buFontTx/>
              <a:buNone/>
            </a:pPr>
            <a:r>
              <a:rPr lang="en-US" altLang="en-US" sz="1100" i="1">
                <a:latin typeface="Calibri Light" pitchFamily="34" charset="0"/>
                <a:cs typeface="Arial" pitchFamily="34" charset="0"/>
              </a:rPr>
              <a:t>Governor from New Jersey</a:t>
            </a:r>
          </a:p>
          <a:p>
            <a:pPr>
              <a:lnSpc>
                <a:spcPct val="100000"/>
              </a:lnSpc>
              <a:spcBef>
                <a:spcPct val="0"/>
              </a:spcBef>
            </a:pPr>
            <a:r>
              <a:rPr lang="en-US" altLang="en-US" sz="1100">
                <a:latin typeface="Calibri Light" pitchFamily="34" charset="0"/>
                <a:cs typeface="Arial" pitchFamily="34" charset="0"/>
              </a:rPr>
              <a:t>Christie endorsed Trump, and is a powerful attacker on the campaign trail, and has a close relationship with Trump.</a:t>
            </a:r>
          </a:p>
          <a:p>
            <a:pPr>
              <a:lnSpc>
                <a:spcPct val="100000"/>
              </a:lnSpc>
              <a:spcBef>
                <a:spcPct val="0"/>
              </a:spcBef>
            </a:pPr>
            <a:r>
              <a:rPr lang="en-US" altLang="en-US" sz="1100">
                <a:latin typeface="Calibri Light" pitchFamily="34" charset="0"/>
                <a:cs typeface="Arial" pitchFamily="34" charset="0"/>
              </a:rPr>
              <a:t>Christie, like Trump, is highly controversial and outspoken. He may not help him make inroads in any key demographics.</a:t>
            </a:r>
          </a:p>
          <a:p>
            <a:pPr>
              <a:lnSpc>
                <a:spcPct val="100000"/>
              </a:lnSpc>
              <a:spcBef>
                <a:spcPct val="0"/>
              </a:spcBef>
              <a:buFontTx/>
              <a:buNone/>
            </a:pPr>
            <a:endParaRPr lang="en-US" altLang="en-US" sz="1100">
              <a:latin typeface="Calibri Light" pitchFamily="34" charset="0"/>
              <a:cs typeface="Arial" pitchFamily="34" charset="0"/>
            </a:endParaRPr>
          </a:p>
          <a:p>
            <a:pPr>
              <a:lnSpc>
                <a:spcPct val="100000"/>
              </a:lnSpc>
              <a:spcBef>
                <a:spcPct val="0"/>
              </a:spcBef>
              <a:buFontTx/>
              <a:buNone/>
            </a:pPr>
            <a:r>
              <a:rPr lang="en-US" altLang="en-US" sz="1100" b="1">
                <a:cs typeface="Arial" pitchFamily="34" charset="0"/>
              </a:rPr>
              <a:t>Mary Fallin</a:t>
            </a:r>
          </a:p>
          <a:p>
            <a:pPr>
              <a:lnSpc>
                <a:spcPct val="100000"/>
              </a:lnSpc>
              <a:spcBef>
                <a:spcPct val="0"/>
              </a:spcBef>
              <a:buFontTx/>
              <a:buNone/>
            </a:pPr>
            <a:r>
              <a:rPr lang="en-US" altLang="en-US" sz="1100" i="1">
                <a:latin typeface="Calibri Light" pitchFamily="34" charset="0"/>
                <a:cs typeface="Arial" pitchFamily="34" charset="0"/>
              </a:rPr>
              <a:t>Governor from Oklahoma</a:t>
            </a:r>
          </a:p>
          <a:p>
            <a:pPr>
              <a:lnSpc>
                <a:spcPct val="100000"/>
              </a:lnSpc>
              <a:spcBef>
                <a:spcPct val="0"/>
              </a:spcBef>
            </a:pPr>
            <a:r>
              <a:rPr lang="en-US" altLang="en-US" sz="1100">
                <a:latin typeface="Calibri Light" pitchFamily="34" charset="0"/>
                <a:cs typeface="Arial" pitchFamily="34" charset="0"/>
              </a:rPr>
              <a:t>Fallin would help with female voters and has long experience in government, with a focus on national security.</a:t>
            </a:r>
          </a:p>
          <a:p>
            <a:pPr>
              <a:lnSpc>
                <a:spcPct val="100000"/>
              </a:lnSpc>
              <a:spcBef>
                <a:spcPct val="0"/>
              </a:spcBef>
            </a:pPr>
            <a:r>
              <a:rPr lang="en-US" altLang="en-US" sz="1100">
                <a:latin typeface="Calibri Light" pitchFamily="34" charset="0"/>
                <a:cs typeface="Arial" pitchFamily="34" charset="0"/>
              </a:rPr>
              <a:t>When a reporter suggested Ms. Fallin as a running mate, Mr. Trump tweeted that it was “great” advice. Allies say Fallin is open to being vetted.</a:t>
            </a:r>
          </a:p>
          <a:p>
            <a:pPr>
              <a:lnSpc>
                <a:spcPct val="100000"/>
              </a:lnSpc>
              <a:spcBef>
                <a:spcPct val="0"/>
              </a:spcBef>
              <a:buFontTx/>
              <a:buNone/>
            </a:pPr>
            <a:endParaRPr lang="en-US" altLang="en-US" sz="1100">
              <a:latin typeface="Calibri Light" pitchFamily="34" charset="0"/>
              <a:cs typeface="Arial" pitchFamily="34" charset="0"/>
            </a:endParaRPr>
          </a:p>
          <a:p>
            <a:pPr>
              <a:lnSpc>
                <a:spcPct val="100000"/>
              </a:lnSpc>
              <a:spcBef>
                <a:spcPct val="0"/>
              </a:spcBef>
            </a:pPr>
            <a:endParaRPr lang="en-US" altLang="en-US" sz="1100">
              <a:latin typeface="Calibri Light" pitchFamily="34" charset="0"/>
              <a:cs typeface="Arial" pitchFamily="34" charset="0"/>
            </a:endParaRPr>
          </a:p>
        </p:txBody>
      </p:sp>
      <p:sp>
        <p:nvSpPr>
          <p:cNvPr id="31754" name="TextBox 25"/>
          <p:cNvSpPr txBox="1">
            <a:spLocks noChangeArrowheads="1"/>
          </p:cNvSpPr>
          <p:nvPr/>
        </p:nvSpPr>
        <p:spPr bwMode="auto">
          <a:xfrm>
            <a:off x="5741988" y="1612900"/>
            <a:ext cx="3170237"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1100" b="1">
                <a:cs typeface="Arial" pitchFamily="34" charset="0"/>
              </a:rPr>
              <a:t>Joni Ernst</a:t>
            </a:r>
          </a:p>
          <a:p>
            <a:pPr>
              <a:lnSpc>
                <a:spcPct val="100000"/>
              </a:lnSpc>
              <a:spcBef>
                <a:spcPct val="0"/>
              </a:spcBef>
              <a:buFontTx/>
              <a:buNone/>
            </a:pPr>
            <a:r>
              <a:rPr lang="en-US" altLang="en-US" sz="1100" i="1">
                <a:latin typeface="Calibri Light" pitchFamily="34" charset="0"/>
                <a:cs typeface="Arial" pitchFamily="34" charset="0"/>
              </a:rPr>
              <a:t>Senator from Iowa</a:t>
            </a:r>
          </a:p>
          <a:p>
            <a:pPr>
              <a:lnSpc>
                <a:spcPct val="100000"/>
              </a:lnSpc>
              <a:spcBef>
                <a:spcPct val="0"/>
              </a:spcBef>
            </a:pPr>
            <a:r>
              <a:rPr lang="en-US" altLang="en-US" sz="1100">
                <a:latin typeface="Calibri Light" pitchFamily="34" charset="0"/>
                <a:cs typeface="Arial" pitchFamily="34" charset="0"/>
              </a:rPr>
              <a:t>Trump met with Ernst on July 4</a:t>
            </a:r>
            <a:r>
              <a:rPr lang="en-US" altLang="en-US" sz="1100" baseline="30000">
                <a:latin typeface="Calibri Light" pitchFamily="34" charset="0"/>
                <a:cs typeface="Arial" pitchFamily="34" charset="0"/>
              </a:rPr>
              <a:t>th</a:t>
            </a:r>
            <a:r>
              <a:rPr lang="en-US" altLang="en-US" sz="1100">
                <a:latin typeface="Calibri Light" pitchFamily="34" charset="0"/>
                <a:cs typeface="Arial" pitchFamily="34" charset="0"/>
              </a:rPr>
              <a:t> in New Jersey fueling speculation about her possibility as the VP nominee.</a:t>
            </a:r>
            <a:endParaRPr lang="en-US" altLang="en-US" sz="1100" b="1">
              <a:latin typeface="Calibri Light" pitchFamily="34" charset="0"/>
              <a:cs typeface="Arial" pitchFamily="34" charset="0"/>
            </a:endParaRPr>
          </a:p>
          <a:p>
            <a:pPr>
              <a:lnSpc>
                <a:spcPct val="100000"/>
              </a:lnSpc>
              <a:spcBef>
                <a:spcPct val="0"/>
              </a:spcBef>
            </a:pPr>
            <a:r>
              <a:rPr lang="en-US" altLang="en-US" sz="1100">
                <a:latin typeface="Calibri Light" pitchFamily="34" charset="0"/>
                <a:cs typeface="Arial" pitchFamily="34" charset="0"/>
              </a:rPr>
              <a:t>After their conversation Ernst told Fox News that they had a “good conversation.” </a:t>
            </a:r>
          </a:p>
          <a:p>
            <a:pPr>
              <a:lnSpc>
                <a:spcPct val="100000"/>
              </a:lnSpc>
              <a:spcBef>
                <a:spcPct val="0"/>
              </a:spcBef>
            </a:pPr>
            <a:endParaRPr lang="en-US" altLang="en-US" sz="1100" b="1">
              <a:latin typeface="Calibri Light" pitchFamily="34" charset="0"/>
              <a:cs typeface="Arial" pitchFamily="34" charset="0"/>
            </a:endParaRPr>
          </a:p>
          <a:p>
            <a:pPr>
              <a:lnSpc>
                <a:spcPct val="100000"/>
              </a:lnSpc>
              <a:spcBef>
                <a:spcPct val="0"/>
              </a:spcBef>
              <a:buFontTx/>
              <a:buNone/>
            </a:pPr>
            <a:r>
              <a:rPr lang="en-US" altLang="en-US" sz="1100" b="1">
                <a:cs typeface="Arial" pitchFamily="34" charset="0"/>
              </a:rPr>
              <a:t>Newt Gingrich</a:t>
            </a:r>
          </a:p>
          <a:p>
            <a:pPr>
              <a:lnSpc>
                <a:spcPct val="100000"/>
              </a:lnSpc>
              <a:spcBef>
                <a:spcPct val="0"/>
              </a:spcBef>
              <a:buFontTx/>
              <a:buNone/>
            </a:pPr>
            <a:r>
              <a:rPr lang="en-US" altLang="en-US" sz="1100" i="1">
                <a:latin typeface="Calibri Light" pitchFamily="34" charset="0"/>
                <a:cs typeface="Arial" pitchFamily="34" charset="0"/>
              </a:rPr>
              <a:t>Former Speaker of the House</a:t>
            </a:r>
          </a:p>
          <a:p>
            <a:pPr>
              <a:lnSpc>
                <a:spcPct val="100000"/>
              </a:lnSpc>
              <a:spcBef>
                <a:spcPct val="0"/>
              </a:spcBef>
            </a:pPr>
            <a:r>
              <a:rPr lang="en-US" altLang="en-US" sz="1100">
                <a:latin typeface="Calibri Light" pitchFamily="34" charset="0"/>
                <a:cs typeface="Arial" pitchFamily="34" charset="0"/>
              </a:rPr>
              <a:t>Gingrich is rumored to be one of the leading candidates for Trump’s VP position and he has been asked to submit documents for the position.</a:t>
            </a:r>
          </a:p>
          <a:p>
            <a:pPr>
              <a:lnSpc>
                <a:spcPct val="100000"/>
              </a:lnSpc>
              <a:spcBef>
                <a:spcPct val="0"/>
              </a:spcBef>
            </a:pPr>
            <a:r>
              <a:rPr lang="en-US" altLang="en-US" sz="1100">
                <a:latin typeface="Calibri Light" pitchFamily="34" charset="0"/>
                <a:cs typeface="Arial" pitchFamily="34" charset="0"/>
              </a:rPr>
              <a:t>Gingrich has been an active supporter of Trump, and Gingrich has received the support of former presidential candidate Ben Carson.</a:t>
            </a:r>
          </a:p>
        </p:txBody>
      </p:sp>
      <p:sp>
        <p:nvSpPr>
          <p:cNvPr id="31755" name="Text Placeholder 18"/>
          <p:cNvSpPr txBox="1">
            <a:spLocks/>
          </p:cNvSpPr>
          <p:nvPr/>
        </p:nvSpPr>
        <p:spPr bwMode="auto">
          <a:xfrm>
            <a:off x="0" y="6207125"/>
            <a:ext cx="9144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 typeface="Arial" pitchFamily="34" charset="0"/>
              <a:buNone/>
            </a:pPr>
            <a:r>
              <a:rPr lang="en-US" altLang="en-US" sz="800" i="1">
                <a:solidFill>
                  <a:srgbClr val="595959"/>
                </a:solidFill>
                <a:latin typeface="Calibri Light" pitchFamily="34" charset="0"/>
                <a:cs typeface="Arial" pitchFamily="34" charset="0"/>
              </a:rPr>
              <a:t>Sources: Eric Bradner and Jim Acosta, “Trump VP Search Enters Home Stretch as Pick Likely Next Week,” CNN, July 5, 2016; David Wright, “Trump Tweets Fuel VP Speculation, Cites Joni Ernst, Mike Pence, Tom Cotton,” CNN, July 5, 2016; Robert Costa and Karen Tumulty, “Gingrich, Christie are the Leading Candidates to be Trump’s Running Mate,” Washington Post, June 30, 2016; Mark Hensch, “Gingrich, Christie Top Trump’s VP List: Report,” The Hill, June 30, 2016.</a:t>
            </a:r>
          </a:p>
        </p:txBody>
      </p:sp>
      <p:pic>
        <p:nvPicPr>
          <p:cNvPr id="31756" name="Picture 1" descr="NationalJournal_LC (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9" descr="https://www.nationaljournal.com/media/almanac/photos/Christie_NJ_.jpg.2600x3467.tall.jpg"/>
          <p:cNvPicPr>
            <a:picLocks noChangeAspect="1" noChangeArrowheads="1"/>
          </p:cNvPicPr>
          <p:nvPr/>
        </p:nvPicPr>
        <p:blipFill>
          <a:blip r:embed="rId7">
            <a:extLst>
              <a:ext uri="{28A0092B-C50C-407E-A947-70E740481C1C}">
                <a14:useLocalDpi xmlns:a14="http://schemas.microsoft.com/office/drawing/2010/main" val="0"/>
              </a:ext>
            </a:extLst>
          </a:blip>
          <a:srcRect l="793" t="13692" r="3967" b="14880"/>
          <a:stretch>
            <a:fillRect/>
          </a:stretch>
        </p:blipFill>
        <p:spPr bwMode="auto">
          <a:xfrm>
            <a:off x="452438" y="3221267"/>
            <a:ext cx="914400" cy="914400"/>
          </a:xfrm>
          <a:prstGeom prst="ellipse">
            <a:avLst/>
          </a:prstGeom>
          <a:noFill/>
          <a:ln w="38100">
            <a:solidFill>
              <a:srgbClr val="D2777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25" descr="https://www.nationaljournal.com/media/almanac/photos/F000453.jpg.2600x3467.tall.jpg"/>
          <p:cNvPicPr>
            <a:picLocks noChangeAspect="1" noChangeArrowheads="1"/>
          </p:cNvPicPr>
          <p:nvPr/>
        </p:nvPicPr>
        <p:blipFill>
          <a:blip r:embed="rId8">
            <a:extLst>
              <a:ext uri="{28A0092B-C50C-407E-A947-70E740481C1C}">
                <a14:useLocalDpi xmlns:a14="http://schemas.microsoft.com/office/drawing/2010/main" val="0"/>
              </a:ext>
            </a:extLst>
          </a:blip>
          <a:srcRect t="12500" b="12500"/>
          <a:stretch>
            <a:fillRect/>
          </a:stretch>
        </p:blipFill>
        <p:spPr bwMode="auto">
          <a:xfrm>
            <a:off x="452438" y="4733019"/>
            <a:ext cx="914400" cy="914400"/>
          </a:xfrm>
          <a:prstGeom prst="ellipse">
            <a:avLst/>
          </a:prstGeom>
          <a:noFill/>
          <a:ln w="38100">
            <a:solidFill>
              <a:srgbClr val="D2777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6017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normAutofit fontScale="90000"/>
          </a:bodyPr>
          <a:lstStyle/>
          <a:p>
            <a:r>
              <a:rPr lang="en-US" altLang="en-US" dirty="0"/>
              <a:t/>
            </a:r>
            <a:br>
              <a:rPr lang="en-US" altLang="en-US" dirty="0"/>
            </a:br>
            <a:r>
              <a:rPr lang="en-US" altLang="en-US" dirty="0" smtClean="0"/>
              <a:t>Trump VP Rumors Cont. </a:t>
            </a:r>
            <a:br>
              <a:rPr lang="en-US" altLang="en-US" dirty="0" smtClean="0"/>
            </a:br>
            <a:endParaRPr lang="en-US" altLang="en-US" dirty="0" smtClean="0"/>
          </a:p>
        </p:txBody>
      </p:sp>
      <p:sp>
        <p:nvSpPr>
          <p:cNvPr id="32771" name="Text Placeholder 18"/>
          <p:cNvSpPr>
            <a:spLocks noGrp="1"/>
          </p:cNvSpPr>
          <p:nvPr>
            <p:ph type="body" sz="quarter" idx="4294967295"/>
          </p:nvPr>
        </p:nvSpPr>
        <p:spPr>
          <a:xfrm>
            <a:off x="0" y="6207125"/>
            <a:ext cx="9144000" cy="374650"/>
          </a:xfrm>
        </p:spPr>
        <p:txBody>
          <a:bodyPr anchor="b"/>
          <a:lstStyle/>
          <a:p>
            <a:pPr marL="0" indent="0">
              <a:lnSpc>
                <a:spcPct val="100000"/>
              </a:lnSpc>
              <a:spcBef>
                <a:spcPct val="0"/>
              </a:spcBef>
              <a:buFont typeface="Arial" pitchFamily="34" charset="0"/>
              <a:buNone/>
            </a:pPr>
            <a:r>
              <a:rPr lang="en-US" altLang="en-US" sz="800" i="1" smtClean="0">
                <a:solidFill>
                  <a:srgbClr val="595959"/>
                </a:solidFill>
                <a:latin typeface="Calibri Light" pitchFamily="34" charset="0"/>
              </a:rPr>
              <a:t>Sources: Patrick Healy and Ashley Parker, </a:t>
            </a:r>
            <a:r>
              <a:rPr lang="ja-JP" altLang="en-US" sz="800" i="1" smtClean="0">
                <a:solidFill>
                  <a:srgbClr val="595959"/>
                </a:solidFill>
                <a:latin typeface="Calibri Light" pitchFamily="34" charset="0"/>
              </a:rPr>
              <a:t>“</a:t>
            </a:r>
            <a:r>
              <a:rPr lang="en-US" altLang="ja-JP" sz="800" i="1" smtClean="0">
                <a:solidFill>
                  <a:srgbClr val="595959"/>
                </a:solidFill>
                <a:latin typeface="Calibri Light" pitchFamily="34" charset="0"/>
              </a:rPr>
              <a:t>Run on a Ticket With Donald Trump? No, Thanks, Many Republicans Say,</a:t>
            </a:r>
            <a:r>
              <a:rPr lang="ja-JP" altLang="en-US" sz="800" i="1" smtClean="0">
                <a:solidFill>
                  <a:srgbClr val="595959"/>
                </a:solidFill>
                <a:latin typeface="Calibri Light" pitchFamily="34" charset="0"/>
              </a:rPr>
              <a:t>”</a:t>
            </a:r>
            <a:r>
              <a:rPr lang="en-US" altLang="ja-JP" sz="800" i="1" smtClean="0">
                <a:solidFill>
                  <a:srgbClr val="595959"/>
                </a:solidFill>
                <a:latin typeface="Calibri Light" pitchFamily="34" charset="0"/>
              </a:rPr>
              <a:t> New York Times, April 30, 2016; Ashley Parker and Patrick Healy, </a:t>
            </a:r>
            <a:r>
              <a:rPr lang="ja-JP" altLang="en-US" sz="800" i="1" smtClean="0">
                <a:solidFill>
                  <a:srgbClr val="595959"/>
                </a:solidFill>
                <a:latin typeface="Calibri Light" pitchFamily="34" charset="0"/>
              </a:rPr>
              <a:t>“</a:t>
            </a:r>
            <a:r>
              <a:rPr lang="en-US" altLang="ja-JP" sz="800" i="1" smtClean="0">
                <a:solidFill>
                  <a:srgbClr val="595959"/>
                </a:solidFill>
                <a:latin typeface="Calibri Light" pitchFamily="34" charset="0"/>
              </a:rPr>
              <a:t>Who Might (or Might Not) Be Donald Trump</a:t>
            </a:r>
            <a:r>
              <a:rPr lang="ja-JP" altLang="en-US" sz="800" i="1" smtClean="0">
                <a:solidFill>
                  <a:srgbClr val="595959"/>
                </a:solidFill>
                <a:latin typeface="Calibri Light" pitchFamily="34" charset="0"/>
              </a:rPr>
              <a:t>’</a:t>
            </a:r>
            <a:r>
              <a:rPr lang="en-US" altLang="ja-JP" sz="800" i="1" smtClean="0">
                <a:solidFill>
                  <a:srgbClr val="595959"/>
                </a:solidFill>
                <a:latin typeface="Calibri Light" pitchFamily="34" charset="0"/>
              </a:rPr>
              <a:t>s Running Mate if He</a:t>
            </a:r>
            <a:r>
              <a:rPr lang="ja-JP" altLang="en-US" sz="800" i="1" smtClean="0">
                <a:solidFill>
                  <a:srgbClr val="595959"/>
                </a:solidFill>
                <a:latin typeface="Calibri Light" pitchFamily="34" charset="0"/>
              </a:rPr>
              <a:t>’</a:t>
            </a:r>
            <a:r>
              <a:rPr lang="en-US" altLang="ja-JP" sz="800" i="1" smtClean="0">
                <a:solidFill>
                  <a:srgbClr val="595959"/>
                </a:solidFill>
                <a:latin typeface="Calibri Light" pitchFamily="34" charset="0"/>
              </a:rPr>
              <a:t>s the Nominee?</a:t>
            </a:r>
            <a:r>
              <a:rPr lang="ja-JP" altLang="en-US" sz="800" i="1" smtClean="0">
                <a:solidFill>
                  <a:srgbClr val="595959"/>
                </a:solidFill>
                <a:latin typeface="Calibri Light" pitchFamily="34" charset="0"/>
              </a:rPr>
              <a:t>”</a:t>
            </a:r>
            <a:r>
              <a:rPr lang="en-US" altLang="ja-JP" sz="800" i="1" smtClean="0">
                <a:solidFill>
                  <a:srgbClr val="595959"/>
                </a:solidFill>
                <a:latin typeface="Calibri Light" pitchFamily="34" charset="0"/>
              </a:rPr>
              <a:t> New York Times, April 30, 2016; National Journal Research. Images from National Journal Almanac.</a:t>
            </a:r>
            <a:endParaRPr lang="en-US" altLang="en-US" sz="800" i="1" smtClean="0">
              <a:solidFill>
                <a:srgbClr val="595959"/>
              </a:solidFill>
              <a:latin typeface="Calibri Light" pitchFamily="34" charset="0"/>
            </a:endParaRPr>
          </a:p>
        </p:txBody>
      </p:sp>
      <p:sp>
        <p:nvSpPr>
          <p:cNvPr id="12" name="Rectangle 11"/>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b="1" dirty="0">
              <a:solidFill>
                <a:schemeClr val="bg1"/>
              </a:solidFill>
              <a:latin typeface="FreightSans Pro Book" pitchFamily="50" charset="0"/>
            </a:endParaRPr>
          </a:p>
        </p:txBody>
      </p:sp>
      <p:sp>
        <p:nvSpPr>
          <p:cNvPr id="32774" name="TextBox 8"/>
          <p:cNvSpPr txBox="1">
            <a:spLocks noChangeArrowheads="1"/>
          </p:cNvSpPr>
          <p:nvPr/>
        </p:nvSpPr>
        <p:spPr bwMode="auto">
          <a:xfrm>
            <a:off x="1347788" y="1792288"/>
            <a:ext cx="3352800" cy="364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1100" b="1">
                <a:cs typeface="Arial" pitchFamily="34" charset="0"/>
              </a:rPr>
              <a:t>Tom Cotton</a:t>
            </a:r>
          </a:p>
          <a:p>
            <a:pPr>
              <a:lnSpc>
                <a:spcPct val="100000"/>
              </a:lnSpc>
              <a:spcBef>
                <a:spcPct val="0"/>
              </a:spcBef>
              <a:buFontTx/>
              <a:buNone/>
            </a:pPr>
            <a:r>
              <a:rPr lang="en-US" altLang="en-US" sz="1100" i="1">
                <a:latin typeface="Calibri Light" pitchFamily="34" charset="0"/>
                <a:cs typeface="Arial" pitchFamily="34" charset="0"/>
              </a:rPr>
              <a:t>Senator from Arkansas</a:t>
            </a:r>
          </a:p>
          <a:p>
            <a:pPr>
              <a:lnSpc>
                <a:spcPct val="100000"/>
              </a:lnSpc>
              <a:spcBef>
                <a:spcPct val="0"/>
              </a:spcBef>
            </a:pPr>
            <a:r>
              <a:rPr lang="en-US" altLang="en-US" sz="1100">
                <a:latin typeface="Calibri Light" pitchFamily="34" charset="0"/>
                <a:cs typeface="Arial" pitchFamily="34" charset="0"/>
              </a:rPr>
              <a:t>Trump tweeted his approval of Tom Cotton on July 4</a:t>
            </a:r>
            <a:r>
              <a:rPr lang="en-US" altLang="en-US" sz="1100" baseline="30000">
                <a:latin typeface="Calibri Light" pitchFamily="34" charset="0"/>
                <a:cs typeface="Arial" pitchFamily="34" charset="0"/>
              </a:rPr>
              <a:t>th</a:t>
            </a:r>
            <a:r>
              <a:rPr lang="en-US" altLang="en-US" sz="1100">
                <a:latin typeface="Calibri Light" pitchFamily="34" charset="0"/>
                <a:cs typeface="Arial" pitchFamily="34" charset="0"/>
              </a:rPr>
              <a:t> following Cotton’s interview on Meet the Press.</a:t>
            </a:r>
          </a:p>
          <a:p>
            <a:pPr>
              <a:lnSpc>
                <a:spcPct val="100000"/>
              </a:lnSpc>
              <a:spcBef>
                <a:spcPct val="0"/>
              </a:spcBef>
            </a:pPr>
            <a:r>
              <a:rPr lang="en-US" altLang="en-US" sz="1100">
                <a:latin typeface="Calibri Light" pitchFamily="34" charset="0"/>
                <a:cs typeface="Arial" pitchFamily="34" charset="0"/>
              </a:rPr>
              <a:t>When asked to explain his support for Trump, Cotton responded that “Donald Trump can ultimately make the case for himself” which has some questioning his enthusiasm for the candidate.</a:t>
            </a:r>
            <a:endParaRPr lang="en-US" altLang="en-US" sz="1100" b="1">
              <a:latin typeface="Calibri Light" pitchFamily="34" charset="0"/>
              <a:cs typeface="Arial" pitchFamily="34" charset="0"/>
            </a:endParaRPr>
          </a:p>
          <a:p>
            <a:pPr>
              <a:lnSpc>
                <a:spcPct val="100000"/>
              </a:lnSpc>
              <a:spcBef>
                <a:spcPct val="0"/>
              </a:spcBef>
              <a:buFontTx/>
              <a:buNone/>
            </a:pPr>
            <a:endParaRPr lang="en-US" altLang="en-US" sz="1100">
              <a:latin typeface="Calibri Light" pitchFamily="34" charset="0"/>
              <a:cs typeface="Arial" pitchFamily="34" charset="0"/>
            </a:endParaRPr>
          </a:p>
          <a:p>
            <a:pPr>
              <a:lnSpc>
                <a:spcPct val="100000"/>
              </a:lnSpc>
              <a:spcBef>
                <a:spcPct val="0"/>
              </a:spcBef>
              <a:buFontTx/>
              <a:buNone/>
            </a:pPr>
            <a:endParaRPr lang="en-US" altLang="en-US" sz="1100" b="1">
              <a:latin typeface="Calibri Light" pitchFamily="34" charset="0"/>
              <a:cs typeface="Arial" pitchFamily="34" charset="0"/>
            </a:endParaRPr>
          </a:p>
          <a:p>
            <a:pPr>
              <a:lnSpc>
                <a:spcPct val="100000"/>
              </a:lnSpc>
              <a:spcBef>
                <a:spcPct val="0"/>
              </a:spcBef>
              <a:buFontTx/>
              <a:buNone/>
            </a:pPr>
            <a:endParaRPr lang="en-US" altLang="en-US" sz="1100" b="1">
              <a:latin typeface="Calibri Light" pitchFamily="34" charset="0"/>
              <a:cs typeface="Arial" pitchFamily="34" charset="0"/>
            </a:endParaRPr>
          </a:p>
          <a:p>
            <a:pPr>
              <a:lnSpc>
                <a:spcPct val="100000"/>
              </a:lnSpc>
              <a:spcBef>
                <a:spcPct val="0"/>
              </a:spcBef>
              <a:buFontTx/>
              <a:buNone/>
            </a:pPr>
            <a:r>
              <a:rPr lang="en-US" altLang="en-US" sz="1100" b="1">
                <a:cs typeface="Arial" pitchFamily="34" charset="0"/>
              </a:rPr>
              <a:t>Rick Scott</a:t>
            </a:r>
          </a:p>
          <a:p>
            <a:pPr>
              <a:lnSpc>
                <a:spcPct val="100000"/>
              </a:lnSpc>
              <a:spcBef>
                <a:spcPct val="0"/>
              </a:spcBef>
              <a:buFontTx/>
              <a:buNone/>
            </a:pPr>
            <a:r>
              <a:rPr lang="en-US" altLang="en-US" sz="1100" i="1">
                <a:latin typeface="Calibri Light" pitchFamily="34" charset="0"/>
                <a:cs typeface="Arial" pitchFamily="34" charset="0"/>
              </a:rPr>
              <a:t>Governor of Florida</a:t>
            </a:r>
          </a:p>
          <a:p>
            <a:pPr>
              <a:lnSpc>
                <a:spcPct val="100000"/>
              </a:lnSpc>
              <a:spcBef>
                <a:spcPct val="0"/>
              </a:spcBef>
            </a:pPr>
            <a:r>
              <a:rPr lang="en-US" altLang="en-US" sz="1100">
                <a:latin typeface="Calibri Light" pitchFamily="34" charset="0"/>
                <a:cs typeface="Arial" pitchFamily="34" charset="0"/>
              </a:rPr>
              <a:t>Trump has praised Scott, who is from Florida, perhaps the most important swing state, as a possible contender.</a:t>
            </a:r>
          </a:p>
          <a:p>
            <a:pPr>
              <a:lnSpc>
                <a:spcPct val="100000"/>
              </a:lnSpc>
              <a:spcBef>
                <a:spcPct val="0"/>
              </a:spcBef>
            </a:pPr>
            <a:r>
              <a:rPr lang="en-US" altLang="en-US" sz="1100">
                <a:latin typeface="Calibri Light" pitchFamily="34" charset="0"/>
                <a:cs typeface="Arial" pitchFamily="34" charset="0"/>
              </a:rPr>
              <a:t>However, Scott is one of the least popular sitting governors (48% unfavorable to 38% favorable.)</a:t>
            </a:r>
            <a:endParaRPr lang="en-US" altLang="en-US" sz="1100" b="1">
              <a:latin typeface="Calibri Light" pitchFamily="34" charset="0"/>
              <a:cs typeface="Arial" pitchFamily="34" charset="0"/>
            </a:endParaRPr>
          </a:p>
          <a:p>
            <a:pPr>
              <a:lnSpc>
                <a:spcPct val="100000"/>
              </a:lnSpc>
              <a:spcBef>
                <a:spcPct val="0"/>
              </a:spcBef>
              <a:buFontTx/>
              <a:buNone/>
            </a:pPr>
            <a:endParaRPr lang="en-US" altLang="en-US" sz="1100" b="1">
              <a:latin typeface="Calibri Light" pitchFamily="34" charset="0"/>
              <a:cs typeface="Arial" pitchFamily="34" charset="0"/>
            </a:endParaRPr>
          </a:p>
          <a:p>
            <a:pPr>
              <a:lnSpc>
                <a:spcPct val="100000"/>
              </a:lnSpc>
              <a:spcBef>
                <a:spcPct val="0"/>
              </a:spcBef>
              <a:buFontTx/>
              <a:buNone/>
            </a:pPr>
            <a:endParaRPr lang="en-US" altLang="en-US" sz="1100">
              <a:latin typeface="Calibri Light" pitchFamily="34" charset="0"/>
              <a:cs typeface="Arial" pitchFamily="34" charset="0"/>
            </a:endParaRPr>
          </a:p>
          <a:p>
            <a:pPr>
              <a:lnSpc>
                <a:spcPct val="100000"/>
              </a:lnSpc>
              <a:spcBef>
                <a:spcPct val="0"/>
              </a:spcBef>
            </a:pPr>
            <a:endParaRPr lang="en-US" altLang="en-US" sz="1100">
              <a:latin typeface="Calibri Light" pitchFamily="34" charset="0"/>
              <a:cs typeface="Arial" pitchFamily="34" charset="0"/>
            </a:endParaRPr>
          </a:p>
        </p:txBody>
      </p:sp>
      <p:sp>
        <p:nvSpPr>
          <p:cNvPr id="32775" name="TextBox 25"/>
          <p:cNvSpPr txBox="1">
            <a:spLocks noChangeArrowheads="1"/>
          </p:cNvSpPr>
          <p:nvPr/>
        </p:nvSpPr>
        <p:spPr bwMode="auto">
          <a:xfrm>
            <a:off x="5684838" y="1792288"/>
            <a:ext cx="3348037"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1100" b="1">
                <a:cs typeface="Arial" pitchFamily="34" charset="0"/>
              </a:rPr>
              <a:t>Ben Carson</a:t>
            </a:r>
          </a:p>
          <a:p>
            <a:pPr>
              <a:lnSpc>
                <a:spcPct val="100000"/>
              </a:lnSpc>
              <a:spcBef>
                <a:spcPct val="0"/>
              </a:spcBef>
              <a:buFontTx/>
              <a:buNone/>
            </a:pPr>
            <a:r>
              <a:rPr lang="en-US" altLang="en-US" sz="1100" i="1">
                <a:latin typeface="Calibri Light" pitchFamily="34" charset="0"/>
                <a:cs typeface="Arial" pitchFamily="34" charset="0"/>
              </a:rPr>
              <a:t>Former Presidential Candidate,</a:t>
            </a:r>
          </a:p>
          <a:p>
            <a:pPr>
              <a:lnSpc>
                <a:spcPct val="100000"/>
              </a:lnSpc>
              <a:spcBef>
                <a:spcPct val="0"/>
              </a:spcBef>
              <a:buFontTx/>
              <a:buNone/>
            </a:pPr>
            <a:r>
              <a:rPr lang="en-US" altLang="en-US" sz="1100" i="1">
                <a:latin typeface="Calibri Light" pitchFamily="34" charset="0"/>
                <a:cs typeface="Arial" pitchFamily="34" charset="0"/>
              </a:rPr>
              <a:t>Retired Neurosurgeon</a:t>
            </a:r>
          </a:p>
          <a:p>
            <a:pPr>
              <a:lnSpc>
                <a:spcPct val="100000"/>
              </a:lnSpc>
              <a:spcBef>
                <a:spcPct val="0"/>
              </a:spcBef>
            </a:pPr>
            <a:r>
              <a:rPr lang="en-US" altLang="en-US" sz="1100">
                <a:latin typeface="Calibri Light" pitchFamily="34" charset="0"/>
                <a:cs typeface="Arial" pitchFamily="34" charset="0"/>
              </a:rPr>
              <a:t>He endorsed Trump and seems to enjoy the national spotlight, so he might be willing to join the ticket. He is popular with social conservatives and would add diversity to the ticket.</a:t>
            </a:r>
            <a:endParaRPr lang="en-US" altLang="en-US" sz="1100" b="1">
              <a:latin typeface="Calibri Light" pitchFamily="34" charset="0"/>
              <a:cs typeface="Arial" pitchFamily="34" charset="0"/>
            </a:endParaRPr>
          </a:p>
          <a:p>
            <a:pPr>
              <a:lnSpc>
                <a:spcPct val="100000"/>
              </a:lnSpc>
              <a:spcBef>
                <a:spcPct val="0"/>
              </a:spcBef>
            </a:pPr>
            <a:r>
              <a:rPr lang="en-US" altLang="en-US" sz="1100">
                <a:latin typeface="Calibri Light" pitchFamily="34" charset="0"/>
                <a:cs typeface="Arial" pitchFamily="34" charset="0"/>
              </a:rPr>
              <a:t>Like Trump, he has no governing experience and would not help to mitigate voters’ fears about Trump’s inexperience.</a:t>
            </a:r>
          </a:p>
          <a:p>
            <a:pPr>
              <a:lnSpc>
                <a:spcPct val="100000"/>
              </a:lnSpc>
              <a:spcBef>
                <a:spcPct val="0"/>
              </a:spcBef>
              <a:buFontTx/>
              <a:buNone/>
            </a:pPr>
            <a:endParaRPr lang="en-US" altLang="en-US" sz="1100" b="1">
              <a:latin typeface="Calibri Light" pitchFamily="34" charset="0"/>
              <a:cs typeface="Arial" pitchFamily="34" charset="0"/>
            </a:endParaRPr>
          </a:p>
          <a:p>
            <a:pPr>
              <a:lnSpc>
                <a:spcPct val="100000"/>
              </a:lnSpc>
              <a:spcBef>
                <a:spcPct val="0"/>
              </a:spcBef>
              <a:buFontTx/>
              <a:buNone/>
            </a:pPr>
            <a:r>
              <a:rPr lang="en-US" altLang="en-US" sz="1100" b="1">
                <a:cs typeface="Arial" pitchFamily="34" charset="0"/>
              </a:rPr>
              <a:t>Jeff Sessions</a:t>
            </a:r>
          </a:p>
          <a:p>
            <a:pPr>
              <a:lnSpc>
                <a:spcPct val="100000"/>
              </a:lnSpc>
              <a:spcBef>
                <a:spcPct val="0"/>
              </a:spcBef>
              <a:buFontTx/>
              <a:buNone/>
            </a:pPr>
            <a:r>
              <a:rPr lang="en-US" altLang="en-US" sz="1100" i="1">
                <a:latin typeface="Calibri Light" pitchFamily="34" charset="0"/>
                <a:cs typeface="Arial" pitchFamily="34" charset="0"/>
              </a:rPr>
              <a:t>Senator From Alabama</a:t>
            </a:r>
          </a:p>
          <a:p>
            <a:pPr>
              <a:lnSpc>
                <a:spcPct val="100000"/>
              </a:lnSpc>
              <a:spcBef>
                <a:spcPct val="0"/>
              </a:spcBef>
            </a:pPr>
            <a:r>
              <a:rPr lang="en-US" altLang="en-US" sz="1100">
                <a:latin typeface="Calibri Light" pitchFamily="34" charset="0"/>
                <a:cs typeface="Arial" pitchFamily="34" charset="0"/>
              </a:rPr>
              <a:t>Sessions, who sometimes appears as an opening act to Trump on the campaign trail, was the first sitting Senator to endorse Trump and is an advisor on the campaign.</a:t>
            </a:r>
          </a:p>
          <a:p>
            <a:pPr>
              <a:lnSpc>
                <a:spcPct val="100000"/>
              </a:lnSpc>
              <a:spcBef>
                <a:spcPct val="0"/>
              </a:spcBef>
            </a:pPr>
            <a:r>
              <a:rPr lang="en-US" altLang="en-US" sz="1100">
                <a:latin typeface="Calibri Light" pitchFamily="34" charset="0"/>
                <a:cs typeface="Arial" pitchFamily="34" charset="0"/>
              </a:rPr>
              <a:t>Sessions has policy expertise, sitting on several key Senate committees, and has said he would undergo the vetting process if asked.</a:t>
            </a:r>
          </a:p>
        </p:txBody>
      </p:sp>
      <p:pic>
        <p:nvPicPr>
          <p:cNvPr id="7179" name="Picture 21" descr="https://www.nationaljournal.com/media/almanac/photos/Scott_FL_.jpg.2600x3467.tall.jpg"/>
          <p:cNvPicPr>
            <a:picLocks noChangeAspect="1" noChangeArrowheads="1"/>
          </p:cNvPicPr>
          <p:nvPr/>
        </p:nvPicPr>
        <p:blipFill>
          <a:blip r:embed="rId3" cstate="print">
            <a:extLst>
              <a:ext uri="{28A0092B-C50C-407E-A947-70E740481C1C}">
                <a14:useLocalDpi xmlns:a14="http://schemas.microsoft.com/office/drawing/2010/main" val="0"/>
              </a:ext>
            </a:extLst>
          </a:blip>
          <a:srcRect l="15024" t="6596" r="13844" b="40054"/>
          <a:stretch>
            <a:fillRect/>
          </a:stretch>
        </p:blipFill>
        <p:spPr bwMode="auto">
          <a:xfrm>
            <a:off x="398463" y="3759762"/>
            <a:ext cx="914400" cy="914400"/>
          </a:xfrm>
          <a:prstGeom prst="ellipse">
            <a:avLst/>
          </a:prstGeom>
          <a:noFill/>
          <a:ln w="38100">
            <a:solidFill>
              <a:srgbClr val="D27770"/>
            </a:solidFill>
            <a:miter lim="800000"/>
            <a:headEnd/>
            <a:tailEnd/>
          </a:ln>
          <a:extLst>
            <a:ext uri="{909E8E84-426E-40DD-AFC4-6F175D3DCCD1}">
              <a14:hiddenFill xmlns:a14="http://schemas.microsoft.com/office/drawing/2010/main">
                <a:solidFill>
                  <a:srgbClr val="FFFFFF"/>
                </a:solidFill>
              </a14:hiddenFill>
            </a:ext>
          </a:extLst>
        </p:spPr>
      </p:pic>
      <p:pic>
        <p:nvPicPr>
          <p:cNvPr id="7181" name="Picture 29" descr="https://www.nationaljournal.com/media/almanac/photos/S001141.jpg.2600x3467.tall.jpg"/>
          <p:cNvPicPr>
            <a:picLocks noChangeAspect="1" noChangeArrowheads="1"/>
          </p:cNvPicPr>
          <p:nvPr/>
        </p:nvPicPr>
        <p:blipFill>
          <a:blip r:embed="rId4">
            <a:extLst>
              <a:ext uri="{28A0092B-C50C-407E-A947-70E740481C1C}">
                <a14:useLocalDpi xmlns:a14="http://schemas.microsoft.com/office/drawing/2010/main" val="0"/>
              </a:ext>
            </a:extLst>
          </a:blip>
          <a:srcRect t="12500" b="12500"/>
          <a:stretch>
            <a:fillRect/>
          </a:stretch>
        </p:blipFill>
        <p:spPr bwMode="auto">
          <a:xfrm>
            <a:off x="4770438" y="3756360"/>
            <a:ext cx="914400" cy="914400"/>
          </a:xfrm>
          <a:prstGeom prst="ellipse">
            <a:avLst/>
          </a:prstGeom>
          <a:noFill/>
          <a:ln w="38100">
            <a:solidFill>
              <a:srgbClr val="D27770"/>
            </a:solidFill>
            <a:miter lim="800000"/>
            <a:headEnd/>
            <a:tailEnd/>
          </a:ln>
          <a:extLst>
            <a:ext uri="{909E8E84-426E-40DD-AFC4-6F175D3DCCD1}">
              <a14:hiddenFill xmlns:a14="http://schemas.microsoft.com/office/drawing/2010/main">
                <a:solidFill>
                  <a:srgbClr val="FFFFFF"/>
                </a:solidFill>
              </a14:hiddenFill>
            </a:ext>
          </a:extLst>
        </p:spPr>
      </p:pic>
      <p:pic>
        <p:nvPicPr>
          <p:cNvPr id="7182" name="Picture 21" descr="Can the famed neurosurgeon and conservative political pundit lead Republicans back to the White House? Read what he had to say..."/>
          <p:cNvPicPr>
            <a:picLocks noChangeAspect="1" noChangeArrowheads="1"/>
          </p:cNvPicPr>
          <p:nvPr/>
        </p:nvPicPr>
        <p:blipFill>
          <a:blip r:embed="rId5">
            <a:extLst>
              <a:ext uri="{28A0092B-C50C-407E-A947-70E740481C1C}">
                <a14:useLocalDpi xmlns:a14="http://schemas.microsoft.com/office/drawing/2010/main" val="0"/>
              </a:ext>
            </a:extLst>
          </a:blip>
          <a:srcRect l="8401" r="8401"/>
          <a:stretch>
            <a:fillRect/>
          </a:stretch>
        </p:blipFill>
        <p:spPr bwMode="auto">
          <a:xfrm>
            <a:off x="4733925" y="1893430"/>
            <a:ext cx="914400" cy="914400"/>
          </a:xfrm>
          <a:prstGeom prst="ellipse">
            <a:avLst/>
          </a:prstGeom>
          <a:noFill/>
          <a:ln w="38100">
            <a:solidFill>
              <a:srgbClr val="D2777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2" descr="C001095.jpg.2600x3467.tall.jpg"/>
          <p:cNvPicPr>
            <a:picLocks noChangeAspect="1"/>
          </p:cNvPicPr>
          <p:nvPr/>
        </p:nvPicPr>
        <p:blipFill>
          <a:blip r:embed="rId6" cstate="print">
            <a:extLst>
              <a:ext uri="{28A0092B-C50C-407E-A947-70E740481C1C}">
                <a14:useLocalDpi xmlns:a14="http://schemas.microsoft.com/office/drawing/2010/main" val="0"/>
              </a:ext>
            </a:extLst>
          </a:blip>
          <a:srcRect t="6767" b="18045"/>
          <a:stretch>
            <a:fillRect/>
          </a:stretch>
        </p:blipFill>
        <p:spPr bwMode="auto">
          <a:xfrm>
            <a:off x="401638" y="1893430"/>
            <a:ext cx="911225" cy="914400"/>
          </a:xfrm>
          <a:prstGeom prst="ellipse">
            <a:avLst/>
          </a:prstGeom>
          <a:noFill/>
          <a:ln w="38100">
            <a:solidFill>
              <a:srgbClr val="D2777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2582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25"/>
          <p:cNvGraphicFramePr>
            <a:graphicFrameLocks noGrp="1"/>
          </p:cNvGraphicFramePr>
          <p:nvPr/>
        </p:nvGraphicFramePr>
        <p:xfrm>
          <a:off x="522288" y="2105025"/>
          <a:ext cx="4938712" cy="3121024"/>
        </p:xfrm>
        <a:graphic>
          <a:graphicData uri="http://schemas.openxmlformats.org/drawingml/2006/table">
            <a:tbl>
              <a:tblPr/>
              <a:tblGrid>
                <a:gridCol w="2142670"/>
                <a:gridCol w="2796042"/>
              </a:tblGrid>
              <a:tr h="780256">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President</a:t>
                      </a:r>
                      <a:r>
                        <a:rPr lang="en-US" sz="1100" baseline="0" dirty="0" smtClean="0">
                          <a:latin typeface="+mn-lt"/>
                        </a:rPr>
                        <a:t> Barack Obama</a:t>
                      </a:r>
                      <a:endParaRPr lang="en-US" sz="1100" dirty="0" smtClean="0">
                        <a:latin typeface="+mn-lt"/>
                      </a:endParaRPr>
                    </a:p>
                  </a:txBody>
                  <a:tcPr marL="91441" marR="91441" marT="45710" marB="45710" anchor="b"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Bill Clinton  </a:t>
                      </a:r>
                    </a:p>
                  </a:txBody>
                  <a:tcPr marL="91441" marR="91441" marT="45710" marB="45710" anchor="b"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tr>
              <a:tr h="780256">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Michelle</a:t>
                      </a:r>
                      <a:r>
                        <a:rPr lang="en-US" sz="1100" baseline="0" dirty="0" smtClean="0">
                          <a:latin typeface="+mn-lt"/>
                        </a:rPr>
                        <a:t> Obama </a:t>
                      </a:r>
                      <a:endParaRPr lang="en-US" sz="1100" dirty="0" smtClean="0">
                        <a:latin typeface="+mn-lt"/>
                      </a:endParaRPr>
                    </a:p>
                  </a:txBody>
                  <a:tcPr marL="91441" marR="91441" marT="45710" marB="45710" anchor="b"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Sen. Bernie Sanders (D-VT)</a:t>
                      </a:r>
                    </a:p>
                  </a:txBody>
                  <a:tcPr marL="91441" marR="91441" marT="45710" marB="45710" anchor="b"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r>
              <a:tr h="780256">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VP</a:t>
                      </a:r>
                      <a:r>
                        <a:rPr lang="en-US" sz="1100" baseline="0" dirty="0" smtClean="0">
                          <a:latin typeface="+mn-lt"/>
                        </a:rPr>
                        <a:t> Joe Biden</a:t>
                      </a:r>
                      <a:endParaRPr lang="en-US" sz="1100" dirty="0" smtClean="0">
                        <a:latin typeface="+mn-lt"/>
                      </a:endParaRPr>
                    </a:p>
                  </a:txBody>
                  <a:tcPr marL="91441" marR="91441" marT="45710" marB="45710" anchor="b"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Sen. Kirsten Gillibrand (D-NY)</a:t>
                      </a:r>
                    </a:p>
                  </a:txBody>
                  <a:tcPr marL="91441" marR="91441" marT="45710" marB="45710" anchor="b"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r>
              <a:tr h="780256">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Jill</a:t>
                      </a:r>
                      <a:r>
                        <a:rPr lang="en-US" sz="1100" baseline="0" dirty="0" smtClean="0">
                          <a:latin typeface="+mn-lt"/>
                        </a:rPr>
                        <a:t> Biden </a:t>
                      </a:r>
                      <a:endParaRPr lang="en-US" sz="1100" dirty="0" smtClean="0">
                        <a:latin typeface="+mn-lt"/>
                      </a:endParaRPr>
                    </a:p>
                  </a:txBody>
                  <a:tcPr marL="91441" marR="91441" marT="45710" marB="45710" anchor="b"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Sen. Cory Booker (D-NJ)</a:t>
                      </a:r>
                    </a:p>
                  </a:txBody>
                  <a:tcPr marL="91441" marR="91441" marT="45710" marB="45710" anchor="b"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r>
            </a:tbl>
          </a:graphicData>
        </a:graphic>
      </p:graphicFrame>
      <p:sp>
        <p:nvSpPr>
          <p:cNvPr id="19471" name="Title 1"/>
          <p:cNvSpPr>
            <a:spLocks noGrp="1"/>
          </p:cNvSpPr>
          <p:nvPr>
            <p:ph type="title"/>
          </p:nvPr>
        </p:nvSpPr>
        <p:spPr/>
        <p:txBody>
          <a:bodyPr>
            <a:normAutofit fontScale="90000"/>
          </a:bodyPr>
          <a:lstStyle/>
          <a:p>
            <a:r>
              <a:rPr lang="en-US" altLang="en-US" dirty="0" smtClean="0"/>
              <a:t>Democratic Convention Speakers?</a:t>
            </a:r>
          </a:p>
        </p:txBody>
      </p:sp>
      <p:sp>
        <p:nvSpPr>
          <p:cNvPr id="19472" name="Text Placeholder 18"/>
          <p:cNvSpPr>
            <a:spLocks noGrp="1"/>
          </p:cNvSpPr>
          <p:nvPr>
            <p:ph type="body" sz="quarter" idx="4294967295"/>
          </p:nvPr>
        </p:nvSpPr>
        <p:spPr>
          <a:xfrm>
            <a:off x="0" y="6207125"/>
            <a:ext cx="9144000" cy="374650"/>
          </a:xfrm>
          <a:solidFill>
            <a:schemeClr val="bg1"/>
          </a:solidFill>
        </p:spPr>
        <p:txBody>
          <a:bodyPr/>
          <a:lstStyle/>
          <a:p>
            <a:pPr marL="0" indent="0">
              <a:lnSpc>
                <a:spcPct val="100000"/>
              </a:lnSpc>
              <a:spcBef>
                <a:spcPct val="0"/>
              </a:spcBef>
              <a:buFont typeface="Arial" pitchFamily="34" charset="0"/>
              <a:buNone/>
            </a:pPr>
            <a:r>
              <a:rPr lang="en-US" altLang="en-US" sz="900" i="1" smtClean="0">
                <a:solidFill>
                  <a:srgbClr val="595959"/>
                </a:solidFill>
                <a:latin typeface="Calibri Light" pitchFamily="34" charset="0"/>
              </a:rPr>
              <a:t>Sources: Dylan Matthews, “Why Obama is Banning Cabinet Members from Speaking at the Democratic Convention,” Vox.com, July 8, 2016; “White House Prohibits Cabinet From Addressing Democratic Convention,” NYTimes, July 3, 2016. </a:t>
            </a:r>
          </a:p>
        </p:txBody>
      </p:sp>
      <p:sp>
        <p:nvSpPr>
          <p:cNvPr id="12" name="Rectangle 11"/>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sz="2400" b="1" dirty="0">
              <a:solidFill>
                <a:schemeClr val="bg1"/>
              </a:solidFill>
              <a:latin typeface="FreightSans Pro Book" pitchFamily="50" charset="0"/>
            </a:endParaRPr>
          </a:p>
        </p:txBody>
      </p:sp>
      <p:sp>
        <p:nvSpPr>
          <p:cNvPr id="19474"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defTabSz="811213"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defTabSz="811213"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defTabSz="811213"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defTabSz="811213"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1600" b="1">
                <a:solidFill>
                  <a:srgbClr val="7F7F7F"/>
                </a:solidFill>
                <a:cs typeface="Arial" pitchFamily="34" charset="0"/>
              </a:rPr>
              <a:t>Likely Democratic National Convention Speakers</a:t>
            </a:r>
          </a:p>
        </p:txBody>
      </p:sp>
      <p:sp>
        <p:nvSpPr>
          <p:cNvPr id="14" name="Rectangle 14"/>
          <p:cNvSpPr>
            <a:spLocks noChangeArrowheads="1"/>
          </p:cNvSpPr>
          <p:nvPr/>
        </p:nvSpPr>
        <p:spPr bwMode="auto">
          <a:xfrm>
            <a:off x="419100" y="1801813"/>
            <a:ext cx="8229600" cy="30797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endParaRPr lang="en-US" altLang="en-US" sz="1400" i="1" dirty="0">
              <a:solidFill>
                <a:srgbClr val="7F7F7F"/>
              </a:solidFill>
              <a:latin typeface="+mn-lt"/>
              <a:cs typeface="Arial" pitchFamily="34" charset="0"/>
            </a:endParaRPr>
          </a:p>
        </p:txBody>
      </p:sp>
      <p:grpSp>
        <p:nvGrpSpPr>
          <p:cNvPr id="19476" name="Group 7"/>
          <p:cNvGrpSpPr>
            <a:grpSpLocks/>
          </p:cNvGrpSpPr>
          <p:nvPr/>
        </p:nvGrpSpPr>
        <p:grpSpPr bwMode="auto">
          <a:xfrm>
            <a:off x="565150" y="2151063"/>
            <a:ext cx="517525" cy="3016250"/>
            <a:chOff x="9518808" y="3064577"/>
            <a:chExt cx="517195" cy="3016907"/>
          </a:xfrm>
        </p:grpSpPr>
        <p:pic>
          <p:nvPicPr>
            <p:cNvPr id="1948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1982" y="3064577"/>
              <a:ext cx="496208" cy="6792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8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18808" y="3890871"/>
              <a:ext cx="499382" cy="6309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8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495" y="4640284"/>
              <a:ext cx="502920" cy="6702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8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33083" y="5429021"/>
              <a:ext cx="502920" cy="652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19477"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21025" y="2163763"/>
            <a:ext cx="476250" cy="652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78" name="Picture 46" descr="fb-share.png (1200×6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4675" y="2954338"/>
            <a:ext cx="482600"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79" name="Picture 48" descr="Kirsten_Gillibrand_Official.jpg (2368×30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6263" y="3738563"/>
            <a:ext cx="493712" cy="6588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80"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117850" y="4524375"/>
            <a:ext cx="487363" cy="655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 name="Rectangle 34"/>
          <p:cNvSpPr/>
          <p:nvPr/>
        </p:nvSpPr>
        <p:spPr>
          <a:xfrm>
            <a:off x="527050" y="5545138"/>
            <a:ext cx="7912100" cy="449262"/>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171450" indent="-171450">
              <a:buFont typeface="Arial" panose="020B0604020202020204" pitchFamily="34" charset="0"/>
              <a:buChar char="•"/>
              <a:defRPr/>
            </a:pPr>
            <a:r>
              <a:rPr lang="en-US" sz="1100" dirty="0">
                <a:solidFill>
                  <a:schemeClr val="tx1"/>
                </a:solidFill>
              </a:rPr>
              <a:t>The White House recently stated cabinet members will not be allowed to address the Convention, excluding two potential VP picks from speaking: Julián Castro of the Department of Housing and Urban Development and Thomas E. Perez of the Labor Department </a:t>
            </a:r>
          </a:p>
        </p:txBody>
      </p:sp>
    </p:spTree>
    <p:extLst>
      <p:ext uri="{BB962C8B-B14F-4D97-AF65-F5344CB8AC3E}">
        <p14:creationId xmlns:p14="http://schemas.microsoft.com/office/powerpoint/2010/main" val="26028441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fontScale="90000"/>
          </a:bodyPr>
          <a:lstStyle/>
          <a:p>
            <a:r>
              <a:rPr lang="en-US" altLang="en-US" dirty="0"/>
              <a:t/>
            </a:r>
            <a:br>
              <a:rPr lang="en-US" altLang="en-US" dirty="0"/>
            </a:br>
            <a:r>
              <a:rPr lang="en-US" altLang="en-US" dirty="0" smtClean="0"/>
              <a:t>Clinton Running Mate?</a:t>
            </a:r>
            <a:br>
              <a:rPr lang="en-US" altLang="en-US" dirty="0" smtClean="0"/>
            </a:br>
            <a:endParaRPr lang="en-US" altLang="en-US" dirty="0" smtClean="0"/>
          </a:p>
        </p:txBody>
      </p:sp>
      <p:sp>
        <p:nvSpPr>
          <p:cNvPr id="29699" name="Text Placeholder 18"/>
          <p:cNvSpPr>
            <a:spLocks noGrp="1"/>
          </p:cNvSpPr>
          <p:nvPr>
            <p:ph type="body" sz="quarter" idx="4294967295"/>
          </p:nvPr>
        </p:nvSpPr>
        <p:spPr>
          <a:xfrm>
            <a:off x="0" y="6207125"/>
            <a:ext cx="9144000" cy="374650"/>
          </a:xfrm>
        </p:spPr>
        <p:txBody>
          <a:bodyPr anchor="b">
            <a:normAutofit fontScale="92500" lnSpcReduction="20000"/>
          </a:bodyPr>
          <a:lstStyle/>
          <a:p>
            <a:pPr marL="0" indent="0">
              <a:lnSpc>
                <a:spcPct val="100000"/>
              </a:lnSpc>
              <a:spcBef>
                <a:spcPct val="0"/>
              </a:spcBef>
              <a:buFont typeface="Arial" pitchFamily="34" charset="0"/>
              <a:buNone/>
            </a:pPr>
            <a:r>
              <a:rPr lang="en-US" altLang="en-US" sz="800" i="1" smtClean="0">
                <a:solidFill>
                  <a:srgbClr val="595959"/>
                </a:solidFill>
                <a:latin typeface="Calibri Light" pitchFamily="34" charset="0"/>
              </a:rPr>
              <a:t>Sources: Alan Rappeport and Patrick Healy, </a:t>
            </a:r>
            <a:r>
              <a:rPr lang="ja-JP" altLang="en-US" sz="800" i="1" smtClean="0">
                <a:solidFill>
                  <a:srgbClr val="595959"/>
                </a:solidFill>
                <a:latin typeface="Calibri Light" pitchFamily="34" charset="0"/>
              </a:rPr>
              <a:t>“</a:t>
            </a:r>
            <a:r>
              <a:rPr lang="en-US" altLang="ja-JP" sz="800" i="1" smtClean="0">
                <a:solidFill>
                  <a:srgbClr val="595959"/>
                </a:solidFill>
                <a:latin typeface="Calibri Light" pitchFamily="34" charset="0"/>
              </a:rPr>
              <a:t>Who Might Hillary Clinton's Running Mate Be if She's the Nominee?</a:t>
            </a:r>
            <a:r>
              <a:rPr lang="ja-JP" altLang="en-US" sz="800" i="1" smtClean="0">
                <a:solidFill>
                  <a:srgbClr val="595959"/>
                </a:solidFill>
                <a:latin typeface="Calibri Light" pitchFamily="34" charset="0"/>
              </a:rPr>
              <a:t>”</a:t>
            </a:r>
            <a:r>
              <a:rPr lang="en-US" altLang="ja-JP" sz="800" i="1" smtClean="0">
                <a:solidFill>
                  <a:srgbClr val="595959"/>
                </a:solidFill>
                <a:latin typeface="Calibri Light" pitchFamily="34" charset="0"/>
              </a:rPr>
              <a:t> The New York Times, April 23, 2016; Chris Cillizza, </a:t>
            </a:r>
            <a:r>
              <a:rPr lang="ja-JP" altLang="en-US" sz="800" i="1" smtClean="0">
                <a:solidFill>
                  <a:srgbClr val="595959"/>
                </a:solidFill>
                <a:latin typeface="Calibri Light" pitchFamily="34" charset="0"/>
              </a:rPr>
              <a:t>“</a:t>
            </a:r>
            <a:r>
              <a:rPr lang="en-US" altLang="ja-JP" sz="800" i="1" smtClean="0">
                <a:solidFill>
                  <a:srgbClr val="595959"/>
                </a:solidFill>
                <a:latin typeface="Calibri Light" pitchFamily="34" charset="0"/>
              </a:rPr>
              <a:t>5 People That Hillary Clinton Might Pick as Her Vice President,</a:t>
            </a:r>
            <a:r>
              <a:rPr lang="ja-JP" altLang="en-US" sz="800" i="1" smtClean="0">
                <a:solidFill>
                  <a:srgbClr val="595959"/>
                </a:solidFill>
                <a:latin typeface="Calibri Light" pitchFamily="34" charset="0"/>
              </a:rPr>
              <a:t>”</a:t>
            </a:r>
            <a:r>
              <a:rPr lang="en-US" altLang="ja-JP" sz="800" i="1" smtClean="0">
                <a:solidFill>
                  <a:srgbClr val="595959"/>
                </a:solidFill>
                <a:latin typeface="Calibri Light" pitchFamily="34" charset="0"/>
              </a:rPr>
              <a:t> The Washington Post, April 22, 2016; Tessa Stuart, </a:t>
            </a:r>
            <a:r>
              <a:rPr lang="ja-JP" altLang="en-US" sz="800" i="1" smtClean="0">
                <a:solidFill>
                  <a:srgbClr val="595959"/>
                </a:solidFill>
                <a:latin typeface="Calibri Light" pitchFamily="34" charset="0"/>
              </a:rPr>
              <a:t>“</a:t>
            </a:r>
            <a:r>
              <a:rPr lang="en-US" altLang="ja-JP" sz="800" i="1" smtClean="0">
                <a:solidFill>
                  <a:srgbClr val="595959"/>
                </a:solidFill>
                <a:latin typeface="Calibri Light" pitchFamily="34" charset="0"/>
              </a:rPr>
              <a:t>Who Would Hillary Clinton</a:t>
            </a:r>
            <a:r>
              <a:rPr lang="ja-JP" altLang="en-US" sz="800" i="1" smtClean="0">
                <a:solidFill>
                  <a:srgbClr val="595959"/>
                </a:solidFill>
                <a:latin typeface="Calibri Light" pitchFamily="34" charset="0"/>
              </a:rPr>
              <a:t>’</a:t>
            </a:r>
            <a:r>
              <a:rPr lang="en-US" altLang="ja-JP" sz="800" i="1" smtClean="0">
                <a:solidFill>
                  <a:srgbClr val="595959"/>
                </a:solidFill>
                <a:latin typeface="Calibri Light" pitchFamily="34" charset="0"/>
              </a:rPr>
              <a:t>s Vice President Be?</a:t>
            </a:r>
            <a:r>
              <a:rPr lang="ja-JP" altLang="en-US" sz="800" i="1" smtClean="0">
                <a:solidFill>
                  <a:srgbClr val="595959"/>
                </a:solidFill>
                <a:latin typeface="Calibri Light" pitchFamily="34" charset="0"/>
              </a:rPr>
              <a:t>”</a:t>
            </a:r>
            <a:r>
              <a:rPr lang="en-US" altLang="ja-JP" sz="800" i="1" smtClean="0">
                <a:solidFill>
                  <a:srgbClr val="595959"/>
                </a:solidFill>
                <a:latin typeface="Calibri Light" pitchFamily="34" charset="0"/>
              </a:rPr>
              <a:t> Rolling Stone, March 3, 2016; National Journal Almanac, 2016; National Journal Research, 2016; Michael Wyke, Tulsa World; Dylan Matthews, </a:t>
            </a:r>
            <a:r>
              <a:rPr lang="ja-JP" altLang="en-US" sz="800" i="1" smtClean="0">
                <a:solidFill>
                  <a:srgbClr val="595959"/>
                </a:solidFill>
                <a:latin typeface="Calibri Light" pitchFamily="34" charset="0"/>
              </a:rPr>
              <a:t>“</a:t>
            </a:r>
            <a:r>
              <a:rPr lang="en-US" altLang="ja-JP" sz="800" i="1" smtClean="0">
                <a:solidFill>
                  <a:srgbClr val="595959"/>
                </a:solidFill>
                <a:latin typeface="Calibri Light" pitchFamily="34" charset="0"/>
              </a:rPr>
              <a:t>Hillary Clinton</a:t>
            </a:r>
            <a:r>
              <a:rPr lang="ja-JP" altLang="en-US" sz="800" i="1" smtClean="0">
                <a:solidFill>
                  <a:srgbClr val="595959"/>
                </a:solidFill>
                <a:latin typeface="Calibri Light" pitchFamily="34" charset="0"/>
              </a:rPr>
              <a:t>’</a:t>
            </a:r>
            <a:r>
              <a:rPr lang="en-US" altLang="ja-JP" sz="800" i="1" smtClean="0">
                <a:solidFill>
                  <a:srgbClr val="595959"/>
                </a:solidFill>
                <a:latin typeface="Calibri Light" pitchFamily="34" charset="0"/>
              </a:rPr>
              <a:t>s VP Shortlist Has Leaked. Here Are the Pros and Cons of Each,</a:t>
            </a:r>
            <a:r>
              <a:rPr lang="ja-JP" altLang="en-US" sz="800" i="1" smtClean="0">
                <a:solidFill>
                  <a:srgbClr val="595959"/>
                </a:solidFill>
                <a:latin typeface="Calibri Light" pitchFamily="34" charset="0"/>
              </a:rPr>
              <a:t>”</a:t>
            </a:r>
            <a:r>
              <a:rPr lang="en-US" altLang="ja-JP" sz="800" i="1" smtClean="0">
                <a:solidFill>
                  <a:srgbClr val="595959"/>
                </a:solidFill>
                <a:latin typeface="Calibri Light" pitchFamily="34" charset="0"/>
              </a:rPr>
              <a:t> Vox, June 16, 2016.</a:t>
            </a:r>
            <a:endParaRPr lang="en-US" altLang="en-US" sz="800" i="1" smtClean="0">
              <a:solidFill>
                <a:srgbClr val="595959"/>
              </a:solidFill>
              <a:latin typeface="Calibri Light" pitchFamily="34" charset="0"/>
            </a:endParaRPr>
          </a:p>
        </p:txBody>
      </p:sp>
      <p:sp>
        <p:nvSpPr>
          <p:cNvPr id="12" name="Rectangle 11"/>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b="1" dirty="0">
              <a:solidFill>
                <a:schemeClr val="bg1"/>
              </a:solidFill>
              <a:latin typeface="FreightSans Pro Book" pitchFamily="50" charset="0"/>
            </a:endParaRPr>
          </a:p>
        </p:txBody>
      </p:sp>
      <p:sp>
        <p:nvSpPr>
          <p:cNvPr id="29701" name="Rectangle 14"/>
          <p:cNvSpPr>
            <a:spLocks noChangeArrowheads="1"/>
          </p:cNvSpPr>
          <p:nvPr/>
        </p:nvSpPr>
        <p:spPr bwMode="auto">
          <a:xfrm>
            <a:off x="455613" y="118903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defTabSz="811213"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defTabSz="811213"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defTabSz="811213"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defTabSz="811213"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1600" b="1">
                <a:solidFill>
                  <a:srgbClr val="7F7F7F"/>
                </a:solidFill>
                <a:cs typeface="Arial" pitchFamily="34" charset="0"/>
              </a:rPr>
              <a:t>Clinton’s Potential Vice Presidential Nominees (1)</a:t>
            </a:r>
          </a:p>
        </p:txBody>
      </p:sp>
      <p:sp>
        <p:nvSpPr>
          <p:cNvPr id="29702" name="TextBox 8"/>
          <p:cNvSpPr txBox="1">
            <a:spLocks noChangeArrowheads="1"/>
          </p:cNvSpPr>
          <p:nvPr/>
        </p:nvSpPr>
        <p:spPr bwMode="auto">
          <a:xfrm>
            <a:off x="1347788" y="1516063"/>
            <a:ext cx="33528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1100" b="1">
                <a:latin typeface="Calibri Light" pitchFamily="34" charset="0"/>
                <a:cs typeface="Arial" pitchFamily="34" charset="0"/>
              </a:rPr>
              <a:t>Sherrod Brown</a:t>
            </a:r>
          </a:p>
          <a:p>
            <a:pPr>
              <a:lnSpc>
                <a:spcPct val="100000"/>
              </a:lnSpc>
              <a:spcBef>
                <a:spcPct val="0"/>
              </a:spcBef>
              <a:buFontTx/>
              <a:buNone/>
            </a:pPr>
            <a:r>
              <a:rPr lang="en-US" altLang="en-US" sz="1100" i="1">
                <a:latin typeface="Calibri Light" pitchFamily="34" charset="0"/>
                <a:cs typeface="Arial" pitchFamily="34" charset="0"/>
              </a:rPr>
              <a:t>Senator From Ohio</a:t>
            </a:r>
          </a:p>
          <a:p>
            <a:pPr>
              <a:lnSpc>
                <a:spcPct val="100000"/>
              </a:lnSpc>
              <a:spcBef>
                <a:spcPct val="0"/>
              </a:spcBef>
            </a:pPr>
            <a:r>
              <a:rPr lang="en-US" altLang="en-US" sz="1100">
                <a:solidFill>
                  <a:srgbClr val="63914A"/>
                </a:solidFill>
                <a:latin typeface="Calibri Light" pitchFamily="34" charset="0"/>
                <a:cs typeface="Arial" pitchFamily="34" charset="0"/>
              </a:rPr>
              <a:t>Pros</a:t>
            </a:r>
            <a:r>
              <a:rPr lang="en-US" altLang="en-US" sz="1100">
                <a:latin typeface="Calibri Light" pitchFamily="34" charset="0"/>
                <a:cs typeface="Arial" pitchFamily="34" charset="0"/>
              </a:rPr>
              <a:t>:</a:t>
            </a:r>
            <a:r>
              <a:rPr lang="en-US" altLang="en-US" sz="1100">
                <a:solidFill>
                  <a:srgbClr val="63914A"/>
                </a:solidFill>
                <a:latin typeface="Calibri Light" pitchFamily="34" charset="0"/>
                <a:cs typeface="Arial" pitchFamily="34" charset="0"/>
              </a:rPr>
              <a:t> </a:t>
            </a:r>
            <a:r>
              <a:rPr lang="en-US" altLang="en-US" sz="1100">
                <a:latin typeface="Calibri Light" pitchFamily="34" charset="0"/>
                <a:cs typeface="Arial" pitchFamily="34" charset="0"/>
              </a:rPr>
              <a:t>Brown could help Clinton win Ohio in the general election, a key swing state. He also has strong populist appeal which might appease Sanders supporters and drum up liberal enthusiasm.</a:t>
            </a:r>
            <a:endParaRPr lang="en-US" altLang="en-US" sz="1100">
              <a:solidFill>
                <a:srgbClr val="63914A"/>
              </a:solidFill>
              <a:latin typeface="Calibri Light" pitchFamily="34" charset="0"/>
              <a:cs typeface="Arial" pitchFamily="34" charset="0"/>
            </a:endParaRPr>
          </a:p>
          <a:p>
            <a:pPr>
              <a:lnSpc>
                <a:spcPct val="100000"/>
              </a:lnSpc>
              <a:spcBef>
                <a:spcPct val="0"/>
              </a:spcBef>
            </a:pPr>
            <a:r>
              <a:rPr lang="en-US" altLang="en-US" sz="1100">
                <a:solidFill>
                  <a:srgbClr val="E21E1E"/>
                </a:solidFill>
                <a:latin typeface="Calibri Light" pitchFamily="34" charset="0"/>
                <a:cs typeface="Arial" pitchFamily="34" charset="0"/>
              </a:rPr>
              <a:t>Cons</a:t>
            </a:r>
            <a:r>
              <a:rPr lang="en-US" altLang="en-US" sz="1100">
                <a:latin typeface="Calibri Light" pitchFamily="34" charset="0"/>
                <a:cs typeface="Arial" pitchFamily="34" charset="0"/>
              </a:rPr>
              <a:t>: If Brown becomes Vice President, a GOP governor would fill his Senate seat, badly hurting the Democrats chances of capturing the Senate.</a:t>
            </a:r>
          </a:p>
          <a:p>
            <a:pPr>
              <a:lnSpc>
                <a:spcPct val="100000"/>
              </a:lnSpc>
              <a:spcBef>
                <a:spcPct val="0"/>
              </a:spcBef>
            </a:pPr>
            <a:endParaRPr lang="en-US" altLang="en-US" sz="1100">
              <a:latin typeface="Calibri Light" pitchFamily="34" charset="0"/>
              <a:cs typeface="Arial" pitchFamily="34" charset="0"/>
            </a:endParaRPr>
          </a:p>
          <a:p>
            <a:pPr>
              <a:lnSpc>
                <a:spcPct val="100000"/>
              </a:lnSpc>
              <a:spcBef>
                <a:spcPct val="0"/>
              </a:spcBef>
              <a:buFontTx/>
              <a:buNone/>
            </a:pPr>
            <a:r>
              <a:rPr lang="en-US" altLang="en-US" sz="1100" b="1">
                <a:latin typeface="Calibri Light" pitchFamily="34" charset="0"/>
                <a:cs typeface="Arial" pitchFamily="34" charset="0"/>
              </a:rPr>
              <a:t>Julián Castro</a:t>
            </a:r>
          </a:p>
          <a:p>
            <a:pPr>
              <a:lnSpc>
                <a:spcPct val="100000"/>
              </a:lnSpc>
              <a:spcBef>
                <a:spcPct val="0"/>
              </a:spcBef>
              <a:buFontTx/>
              <a:buNone/>
            </a:pPr>
            <a:r>
              <a:rPr lang="en-US" altLang="en-US" sz="1100" i="1">
                <a:latin typeface="Calibri Light" pitchFamily="34" charset="0"/>
                <a:cs typeface="Arial" pitchFamily="34" charset="0"/>
              </a:rPr>
              <a:t>Federal Housing Secretary</a:t>
            </a:r>
          </a:p>
          <a:p>
            <a:pPr>
              <a:lnSpc>
                <a:spcPct val="100000"/>
              </a:lnSpc>
              <a:spcBef>
                <a:spcPct val="0"/>
              </a:spcBef>
              <a:buFontTx/>
              <a:buNone/>
            </a:pPr>
            <a:r>
              <a:rPr lang="en-US" altLang="en-US" sz="1100" i="1">
                <a:latin typeface="Calibri Light" pitchFamily="34" charset="0"/>
                <a:cs typeface="Arial" pitchFamily="34" charset="0"/>
              </a:rPr>
              <a:t>Former Mayor of San Antonio</a:t>
            </a:r>
          </a:p>
          <a:p>
            <a:pPr>
              <a:lnSpc>
                <a:spcPct val="100000"/>
              </a:lnSpc>
              <a:spcBef>
                <a:spcPct val="0"/>
              </a:spcBef>
            </a:pPr>
            <a:r>
              <a:rPr lang="en-US" altLang="en-US" sz="1100">
                <a:solidFill>
                  <a:srgbClr val="63914A"/>
                </a:solidFill>
                <a:latin typeface="Calibri Light" pitchFamily="34" charset="0"/>
                <a:cs typeface="Arial" pitchFamily="34" charset="0"/>
              </a:rPr>
              <a:t>Pros</a:t>
            </a:r>
            <a:r>
              <a:rPr lang="en-US" altLang="en-US" sz="1100">
                <a:latin typeface="Calibri Light" pitchFamily="34" charset="0"/>
                <a:cs typeface="Arial" pitchFamily="34" charset="0"/>
              </a:rPr>
              <a:t>:</a:t>
            </a:r>
            <a:r>
              <a:rPr lang="en-US" altLang="en-US" sz="1100">
                <a:solidFill>
                  <a:srgbClr val="63914A"/>
                </a:solidFill>
                <a:latin typeface="Calibri Light" pitchFamily="34" charset="0"/>
                <a:cs typeface="Arial" pitchFamily="34" charset="0"/>
              </a:rPr>
              <a:t> </a:t>
            </a:r>
            <a:r>
              <a:rPr lang="en-US" altLang="en-US" sz="1100">
                <a:latin typeface="Calibri Light" pitchFamily="34" charset="0"/>
                <a:cs typeface="Arial" pitchFamily="34" charset="0"/>
              </a:rPr>
              <a:t>He is one of the most high profile Democrats, and Hispanics will be a key electorate in the fall.</a:t>
            </a:r>
          </a:p>
          <a:p>
            <a:pPr>
              <a:lnSpc>
                <a:spcPct val="100000"/>
              </a:lnSpc>
              <a:spcBef>
                <a:spcPct val="0"/>
              </a:spcBef>
            </a:pPr>
            <a:r>
              <a:rPr lang="en-US" altLang="en-US" sz="1100">
                <a:solidFill>
                  <a:srgbClr val="E21E1E"/>
                </a:solidFill>
                <a:latin typeface="Calibri Light" pitchFamily="34" charset="0"/>
                <a:cs typeface="Arial" pitchFamily="34" charset="0"/>
              </a:rPr>
              <a:t>Cons</a:t>
            </a:r>
            <a:r>
              <a:rPr lang="en-US" altLang="en-US" sz="1100">
                <a:latin typeface="Calibri Light" pitchFamily="34" charset="0"/>
                <a:cs typeface="Arial" pitchFamily="34" charset="0"/>
              </a:rPr>
              <a:t>: Castro is young and has relatively little experience.</a:t>
            </a:r>
          </a:p>
          <a:p>
            <a:pPr>
              <a:lnSpc>
                <a:spcPct val="100000"/>
              </a:lnSpc>
              <a:spcBef>
                <a:spcPct val="0"/>
              </a:spcBef>
            </a:pPr>
            <a:endParaRPr lang="en-US" altLang="en-US" sz="1100">
              <a:latin typeface="Calibri Light" pitchFamily="34" charset="0"/>
              <a:cs typeface="Arial" pitchFamily="34" charset="0"/>
            </a:endParaRPr>
          </a:p>
          <a:p>
            <a:pPr>
              <a:lnSpc>
                <a:spcPct val="100000"/>
              </a:lnSpc>
              <a:spcBef>
                <a:spcPct val="0"/>
              </a:spcBef>
              <a:buFontTx/>
              <a:buNone/>
            </a:pPr>
            <a:r>
              <a:rPr lang="en-US" altLang="en-US" sz="1100" b="1">
                <a:latin typeface="Calibri Light" pitchFamily="34" charset="0"/>
                <a:cs typeface="Arial" pitchFamily="34" charset="0"/>
              </a:rPr>
              <a:t>Elizabeth Warren</a:t>
            </a:r>
          </a:p>
          <a:p>
            <a:pPr>
              <a:lnSpc>
                <a:spcPct val="100000"/>
              </a:lnSpc>
              <a:spcBef>
                <a:spcPct val="0"/>
              </a:spcBef>
              <a:buFontTx/>
              <a:buNone/>
            </a:pPr>
            <a:r>
              <a:rPr lang="en-US" altLang="en-US" sz="1100" i="1">
                <a:latin typeface="Calibri Light" pitchFamily="34" charset="0"/>
                <a:cs typeface="Arial" pitchFamily="34" charset="0"/>
              </a:rPr>
              <a:t>Senator From Massachusetts</a:t>
            </a:r>
          </a:p>
          <a:p>
            <a:pPr>
              <a:lnSpc>
                <a:spcPct val="100000"/>
              </a:lnSpc>
              <a:spcBef>
                <a:spcPct val="0"/>
              </a:spcBef>
            </a:pPr>
            <a:r>
              <a:rPr lang="en-US" altLang="en-US" sz="1100">
                <a:solidFill>
                  <a:srgbClr val="63914A"/>
                </a:solidFill>
                <a:latin typeface="Calibri Light" pitchFamily="34" charset="0"/>
                <a:cs typeface="Arial" pitchFamily="34" charset="0"/>
              </a:rPr>
              <a:t>Pros</a:t>
            </a:r>
            <a:r>
              <a:rPr lang="en-US" altLang="en-US" sz="1100">
                <a:latin typeface="Calibri Light" pitchFamily="34" charset="0"/>
                <a:cs typeface="Arial" pitchFamily="34" charset="0"/>
              </a:rPr>
              <a:t>:</a:t>
            </a:r>
            <a:r>
              <a:rPr lang="en-US" altLang="en-US" sz="1100">
                <a:solidFill>
                  <a:srgbClr val="63914A"/>
                </a:solidFill>
                <a:latin typeface="Calibri Light" pitchFamily="34" charset="0"/>
                <a:cs typeface="Arial" pitchFamily="34" charset="0"/>
              </a:rPr>
              <a:t> </a:t>
            </a:r>
            <a:r>
              <a:rPr lang="en-US" altLang="en-US" sz="1100">
                <a:latin typeface="Calibri Light" pitchFamily="34" charset="0"/>
                <a:cs typeface="Arial" pitchFamily="34" charset="0"/>
              </a:rPr>
              <a:t>Warren is a superstar among progressives and could channel the enthusiasm for Sanders into Clinton</a:t>
            </a:r>
            <a:r>
              <a:rPr lang="ja-JP" altLang="en-US" sz="1100">
                <a:latin typeface="Calibri Light" pitchFamily="34" charset="0"/>
                <a:cs typeface="Arial" pitchFamily="34" charset="0"/>
              </a:rPr>
              <a:t>’</a:t>
            </a:r>
            <a:r>
              <a:rPr lang="en-US" altLang="ja-JP" sz="1100">
                <a:latin typeface="Calibri Light" pitchFamily="34" charset="0"/>
                <a:cs typeface="Arial" pitchFamily="34" charset="0"/>
              </a:rPr>
              <a:t>s campaign. A second woman on the ticket could supercharge female support.</a:t>
            </a:r>
          </a:p>
          <a:p>
            <a:pPr>
              <a:lnSpc>
                <a:spcPct val="100000"/>
              </a:lnSpc>
              <a:spcBef>
                <a:spcPct val="0"/>
              </a:spcBef>
            </a:pPr>
            <a:r>
              <a:rPr lang="en-US" altLang="en-US" sz="1100">
                <a:solidFill>
                  <a:srgbClr val="E21E1E"/>
                </a:solidFill>
                <a:latin typeface="Calibri Light" pitchFamily="34" charset="0"/>
                <a:cs typeface="Arial" pitchFamily="34" charset="0"/>
              </a:rPr>
              <a:t>Cons</a:t>
            </a:r>
            <a:r>
              <a:rPr lang="en-US" altLang="en-US" sz="1100">
                <a:latin typeface="Calibri Light" pitchFamily="34" charset="0"/>
                <a:cs typeface="Arial" pitchFamily="34" charset="0"/>
              </a:rPr>
              <a:t>: Warren could bring the ticket too far to the lefts, and she may not be interested in the post. She also could overshadow Clinton. </a:t>
            </a:r>
          </a:p>
        </p:txBody>
      </p:sp>
      <p:sp>
        <p:nvSpPr>
          <p:cNvPr id="29703" name="TextBox 25"/>
          <p:cNvSpPr txBox="1">
            <a:spLocks noChangeArrowheads="1"/>
          </p:cNvSpPr>
          <p:nvPr/>
        </p:nvSpPr>
        <p:spPr bwMode="auto">
          <a:xfrm>
            <a:off x="5684838" y="1516063"/>
            <a:ext cx="3348037" cy="364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1100" b="1">
                <a:latin typeface="Calibri Light" pitchFamily="34" charset="0"/>
                <a:cs typeface="Arial" pitchFamily="34" charset="0"/>
              </a:rPr>
              <a:t>Tim Kaine</a:t>
            </a:r>
          </a:p>
          <a:p>
            <a:pPr>
              <a:lnSpc>
                <a:spcPct val="100000"/>
              </a:lnSpc>
              <a:spcBef>
                <a:spcPct val="0"/>
              </a:spcBef>
              <a:buFontTx/>
              <a:buNone/>
            </a:pPr>
            <a:r>
              <a:rPr lang="en-US" altLang="en-US" sz="1100" i="1">
                <a:latin typeface="Calibri Light" pitchFamily="34" charset="0"/>
                <a:cs typeface="Arial" pitchFamily="34" charset="0"/>
              </a:rPr>
              <a:t>Senator From Virginia</a:t>
            </a:r>
          </a:p>
          <a:p>
            <a:pPr>
              <a:lnSpc>
                <a:spcPct val="100000"/>
              </a:lnSpc>
              <a:spcBef>
                <a:spcPct val="0"/>
              </a:spcBef>
            </a:pPr>
            <a:r>
              <a:rPr lang="en-US" altLang="en-US" sz="1100">
                <a:solidFill>
                  <a:srgbClr val="63914A"/>
                </a:solidFill>
                <a:latin typeface="Calibri Light" pitchFamily="34" charset="0"/>
                <a:cs typeface="Arial" pitchFamily="34" charset="0"/>
              </a:rPr>
              <a:t>Pros</a:t>
            </a:r>
            <a:r>
              <a:rPr lang="en-US" altLang="en-US" sz="1100">
                <a:latin typeface="Calibri Light" pitchFamily="34" charset="0"/>
                <a:cs typeface="Arial" pitchFamily="34" charset="0"/>
              </a:rPr>
              <a:t>:</a:t>
            </a:r>
            <a:r>
              <a:rPr lang="en-US" altLang="en-US" sz="1100">
                <a:solidFill>
                  <a:srgbClr val="63914A"/>
                </a:solidFill>
                <a:latin typeface="Calibri Light" pitchFamily="34" charset="0"/>
                <a:cs typeface="Arial" pitchFamily="34" charset="0"/>
              </a:rPr>
              <a:t> </a:t>
            </a:r>
            <a:r>
              <a:rPr lang="en-US" altLang="en-US" sz="1100">
                <a:latin typeface="Calibri Light" pitchFamily="34" charset="0"/>
                <a:cs typeface="Arial" pitchFamily="34" charset="0"/>
              </a:rPr>
              <a:t>Kaine is from a swing state and speaks fluent Spanish. He also pushes for constrained presidential authority to use military force, which could temper Clinton</a:t>
            </a:r>
            <a:r>
              <a:rPr lang="ja-JP" altLang="en-US" sz="1100">
                <a:latin typeface="Calibri Light" pitchFamily="34" charset="0"/>
                <a:cs typeface="Arial" pitchFamily="34" charset="0"/>
              </a:rPr>
              <a:t>’</a:t>
            </a:r>
            <a:r>
              <a:rPr lang="en-US" altLang="ja-JP" sz="1100">
                <a:latin typeface="Calibri Light" pitchFamily="34" charset="0"/>
                <a:cs typeface="Arial" pitchFamily="34" charset="0"/>
              </a:rPr>
              <a:t>s reputation as a hawk.</a:t>
            </a:r>
          </a:p>
          <a:p>
            <a:pPr>
              <a:lnSpc>
                <a:spcPct val="100000"/>
              </a:lnSpc>
              <a:spcBef>
                <a:spcPct val="0"/>
              </a:spcBef>
            </a:pPr>
            <a:r>
              <a:rPr lang="en-US" altLang="en-US" sz="1100">
                <a:solidFill>
                  <a:srgbClr val="E21E1E"/>
                </a:solidFill>
                <a:latin typeface="Calibri Light" pitchFamily="34" charset="0"/>
                <a:cs typeface="Arial" pitchFamily="34" charset="0"/>
              </a:rPr>
              <a:t>Cons</a:t>
            </a:r>
            <a:r>
              <a:rPr lang="en-US" altLang="en-US" sz="1100">
                <a:latin typeface="Calibri Light" pitchFamily="34" charset="0"/>
                <a:cs typeface="Arial" pitchFamily="34" charset="0"/>
              </a:rPr>
              <a:t>: Kaine might be too moderate for the base, might be too obvious to make a splash, and his support for trade deals could hurt the ticket.</a:t>
            </a:r>
          </a:p>
          <a:p>
            <a:pPr>
              <a:lnSpc>
                <a:spcPct val="100000"/>
              </a:lnSpc>
              <a:spcBef>
                <a:spcPct val="0"/>
              </a:spcBef>
              <a:buFontTx/>
              <a:buNone/>
            </a:pPr>
            <a:endParaRPr lang="en-US" altLang="en-US" sz="1100" b="1">
              <a:latin typeface="Calibri Light" pitchFamily="34" charset="0"/>
              <a:cs typeface="Arial" pitchFamily="34" charset="0"/>
            </a:endParaRPr>
          </a:p>
          <a:p>
            <a:pPr>
              <a:lnSpc>
                <a:spcPct val="100000"/>
              </a:lnSpc>
              <a:spcBef>
                <a:spcPct val="0"/>
              </a:spcBef>
              <a:buFontTx/>
              <a:buNone/>
            </a:pPr>
            <a:r>
              <a:rPr lang="en-US" altLang="en-US" sz="1100" b="1">
                <a:latin typeface="Calibri Light" pitchFamily="34" charset="0"/>
                <a:cs typeface="Arial" pitchFamily="34" charset="0"/>
              </a:rPr>
              <a:t>Cory Booker</a:t>
            </a:r>
          </a:p>
          <a:p>
            <a:pPr>
              <a:lnSpc>
                <a:spcPct val="100000"/>
              </a:lnSpc>
              <a:spcBef>
                <a:spcPct val="0"/>
              </a:spcBef>
              <a:buFontTx/>
              <a:buNone/>
            </a:pPr>
            <a:r>
              <a:rPr lang="en-US" altLang="en-US" sz="1100" i="1">
                <a:latin typeface="Calibri Light" pitchFamily="34" charset="0"/>
                <a:cs typeface="Arial" pitchFamily="34" charset="0"/>
              </a:rPr>
              <a:t>Senator From New Jersey</a:t>
            </a:r>
          </a:p>
          <a:p>
            <a:pPr>
              <a:lnSpc>
                <a:spcPct val="100000"/>
              </a:lnSpc>
              <a:spcBef>
                <a:spcPct val="0"/>
              </a:spcBef>
            </a:pPr>
            <a:r>
              <a:rPr lang="en-US" altLang="en-US" sz="1100">
                <a:solidFill>
                  <a:srgbClr val="63914A"/>
                </a:solidFill>
                <a:latin typeface="Calibri Light" pitchFamily="34" charset="0"/>
                <a:cs typeface="Arial" pitchFamily="34" charset="0"/>
              </a:rPr>
              <a:t>Pros</a:t>
            </a:r>
            <a:r>
              <a:rPr lang="en-US" altLang="en-US" sz="1100">
                <a:latin typeface="Calibri Light" pitchFamily="34" charset="0"/>
                <a:cs typeface="Arial" pitchFamily="34" charset="0"/>
              </a:rPr>
              <a:t>:</a:t>
            </a:r>
            <a:r>
              <a:rPr lang="en-US" altLang="en-US" sz="1100">
                <a:solidFill>
                  <a:srgbClr val="63914A"/>
                </a:solidFill>
                <a:latin typeface="Calibri Light" pitchFamily="34" charset="0"/>
                <a:cs typeface="Arial" pitchFamily="34" charset="0"/>
              </a:rPr>
              <a:t> </a:t>
            </a:r>
            <a:r>
              <a:rPr lang="en-US" altLang="en-US" sz="1100">
                <a:latin typeface="Calibri Light" pitchFamily="34" charset="0"/>
                <a:cs typeface="Arial" pitchFamily="34" charset="0"/>
              </a:rPr>
              <a:t>Booker is a rising star in the party who has actively campaigned on Clinton</a:t>
            </a:r>
            <a:r>
              <a:rPr lang="ja-JP" altLang="en-US" sz="1100">
                <a:latin typeface="Calibri Light" pitchFamily="34" charset="0"/>
                <a:cs typeface="Arial" pitchFamily="34" charset="0"/>
              </a:rPr>
              <a:t>’</a:t>
            </a:r>
            <a:r>
              <a:rPr lang="en-US" altLang="ja-JP" sz="1100">
                <a:latin typeface="Calibri Light" pitchFamily="34" charset="0"/>
                <a:cs typeface="Arial" pitchFamily="34" charset="0"/>
              </a:rPr>
              <a:t>s behalf. He is young, an inspiring campaigner and would add diversity to the ticket.</a:t>
            </a:r>
          </a:p>
          <a:p>
            <a:pPr>
              <a:lnSpc>
                <a:spcPct val="100000"/>
              </a:lnSpc>
              <a:spcBef>
                <a:spcPct val="0"/>
              </a:spcBef>
            </a:pPr>
            <a:r>
              <a:rPr lang="en-US" altLang="en-US" sz="1100">
                <a:solidFill>
                  <a:srgbClr val="E21E1E"/>
                </a:solidFill>
                <a:latin typeface="Calibri Light" pitchFamily="34" charset="0"/>
                <a:cs typeface="Arial" pitchFamily="34" charset="0"/>
              </a:rPr>
              <a:t>Cons</a:t>
            </a:r>
            <a:r>
              <a:rPr lang="en-US" altLang="en-US" sz="1100">
                <a:latin typeface="Calibri Light" pitchFamily="34" charset="0"/>
                <a:cs typeface="Arial" pitchFamily="34" charset="0"/>
              </a:rPr>
              <a:t>: Booker is inexperienced, assuming office in 2013, and he doesn</a:t>
            </a:r>
            <a:r>
              <a:rPr lang="ja-JP" altLang="en-US" sz="1100">
                <a:latin typeface="Calibri Light" pitchFamily="34" charset="0"/>
                <a:cs typeface="Arial" pitchFamily="34" charset="0"/>
              </a:rPr>
              <a:t>’</a:t>
            </a:r>
            <a:r>
              <a:rPr lang="en-US" altLang="ja-JP" sz="1100">
                <a:latin typeface="Calibri Light" pitchFamily="34" charset="0"/>
                <a:cs typeface="Arial" pitchFamily="34" charset="0"/>
              </a:rPr>
              <a:t>t come from a swing state.</a:t>
            </a:r>
          </a:p>
          <a:p>
            <a:pPr>
              <a:lnSpc>
                <a:spcPct val="100000"/>
              </a:lnSpc>
              <a:spcBef>
                <a:spcPct val="0"/>
              </a:spcBef>
              <a:buFontTx/>
              <a:buNone/>
            </a:pPr>
            <a:endParaRPr lang="en-US" altLang="en-US" sz="1100" b="1">
              <a:latin typeface="Calibri Light" pitchFamily="34" charset="0"/>
              <a:cs typeface="Arial" pitchFamily="34" charset="0"/>
            </a:endParaRPr>
          </a:p>
          <a:p>
            <a:pPr>
              <a:lnSpc>
                <a:spcPct val="100000"/>
              </a:lnSpc>
              <a:spcBef>
                <a:spcPct val="0"/>
              </a:spcBef>
              <a:buFontTx/>
              <a:buNone/>
            </a:pPr>
            <a:endParaRPr lang="en-US" altLang="en-US" sz="1100">
              <a:latin typeface="Calibri Light" pitchFamily="34" charset="0"/>
              <a:cs typeface="Arial" pitchFamily="34" charset="0"/>
            </a:endParaRPr>
          </a:p>
          <a:p>
            <a:pPr>
              <a:lnSpc>
                <a:spcPct val="100000"/>
              </a:lnSpc>
              <a:spcBef>
                <a:spcPct val="0"/>
              </a:spcBef>
              <a:buFontTx/>
              <a:buNone/>
            </a:pPr>
            <a:endParaRPr lang="en-US" altLang="en-US" sz="1100">
              <a:latin typeface="Calibri Light" pitchFamily="34" charset="0"/>
              <a:cs typeface="Arial" pitchFamily="34" charset="0"/>
            </a:endParaRPr>
          </a:p>
        </p:txBody>
      </p:sp>
      <p:pic>
        <p:nvPicPr>
          <p:cNvPr id="29704" name="Picture 20" descr="https://www.nationaljournal.com/media/almanac/photos/B000944.jpg.2600x3467.tall.jpg"/>
          <p:cNvPicPr>
            <a:picLocks noChangeAspect="1" noChangeArrowheads="1"/>
          </p:cNvPicPr>
          <p:nvPr/>
        </p:nvPicPr>
        <p:blipFill>
          <a:blip r:embed="rId2">
            <a:extLst>
              <a:ext uri="{28A0092B-C50C-407E-A947-70E740481C1C}">
                <a14:useLocalDpi xmlns:a14="http://schemas.microsoft.com/office/drawing/2010/main" val="0"/>
              </a:ext>
            </a:extLst>
          </a:blip>
          <a:srcRect l="2669" t="8029" r="1617" b="20187"/>
          <a:stretch>
            <a:fillRect/>
          </a:stretch>
        </p:blipFill>
        <p:spPr bwMode="auto">
          <a:xfrm>
            <a:off x="387350" y="1643063"/>
            <a:ext cx="914400" cy="914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705" name="Picture 26" descr="https://www.nationaljournal.com/media/almanac/photos/B001288.jpg.2600x3467.tall.jpg"/>
          <p:cNvPicPr>
            <a:picLocks noChangeAspect="1" noChangeArrowheads="1"/>
          </p:cNvPicPr>
          <p:nvPr/>
        </p:nvPicPr>
        <p:blipFill>
          <a:blip r:embed="rId3">
            <a:extLst>
              <a:ext uri="{28A0092B-C50C-407E-A947-70E740481C1C}">
                <a14:useLocalDpi xmlns:a14="http://schemas.microsoft.com/office/drawing/2010/main" val="0"/>
              </a:ext>
            </a:extLst>
          </a:blip>
          <a:srcRect l="194" t="1170" r="2786" b="26064"/>
          <a:stretch>
            <a:fillRect/>
          </a:stretch>
        </p:blipFill>
        <p:spPr bwMode="auto">
          <a:xfrm>
            <a:off x="4729163" y="3235325"/>
            <a:ext cx="914400" cy="914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706" name="Picture 28" descr="https://www.nationaljournal.com/media/almanac/photos/K000384.jpg.2600x3467.tall.jpg"/>
          <p:cNvPicPr>
            <a:picLocks noChangeAspect="1" noChangeArrowheads="1"/>
          </p:cNvPicPr>
          <p:nvPr/>
        </p:nvPicPr>
        <p:blipFill>
          <a:blip r:embed="rId4">
            <a:extLst>
              <a:ext uri="{28A0092B-C50C-407E-A947-70E740481C1C}">
                <a14:useLocalDpi xmlns:a14="http://schemas.microsoft.com/office/drawing/2010/main" val="0"/>
              </a:ext>
            </a:extLst>
          </a:blip>
          <a:srcRect t="12500" b="12500"/>
          <a:stretch>
            <a:fillRect/>
          </a:stretch>
        </p:blipFill>
        <p:spPr bwMode="auto">
          <a:xfrm>
            <a:off x="4729163" y="1643063"/>
            <a:ext cx="914400" cy="914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707" name="Picture 54"/>
          <p:cNvPicPr>
            <a:picLocks noChangeAspect="1"/>
          </p:cNvPicPr>
          <p:nvPr/>
        </p:nvPicPr>
        <p:blipFill>
          <a:blip r:embed="rId5">
            <a:extLst>
              <a:ext uri="{28A0092B-C50C-407E-A947-70E740481C1C}">
                <a14:useLocalDpi xmlns:a14="http://schemas.microsoft.com/office/drawing/2010/main" val="0"/>
              </a:ext>
            </a:extLst>
          </a:blip>
          <a:srcRect t="5217" b="23492"/>
          <a:stretch>
            <a:fillRect/>
          </a:stretch>
        </p:blipFill>
        <p:spPr bwMode="auto">
          <a:xfrm>
            <a:off x="387350" y="3235325"/>
            <a:ext cx="914400" cy="914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708" name="Picture 2" descr="https://www.nationaljournal.com/media/almanac/photos/W000817.jpg.2600x3467.tall.jpg"/>
          <p:cNvPicPr>
            <a:picLocks noChangeAspect="1" noChangeArrowheads="1"/>
          </p:cNvPicPr>
          <p:nvPr/>
        </p:nvPicPr>
        <p:blipFill>
          <a:blip r:embed="rId6">
            <a:extLst>
              <a:ext uri="{28A0092B-C50C-407E-A947-70E740481C1C}">
                <a14:useLocalDpi xmlns:a14="http://schemas.microsoft.com/office/drawing/2010/main" val="0"/>
              </a:ext>
            </a:extLst>
          </a:blip>
          <a:srcRect t="12500" b="12500"/>
          <a:stretch>
            <a:fillRect/>
          </a:stretch>
        </p:blipFill>
        <p:spPr bwMode="auto">
          <a:xfrm>
            <a:off x="387350" y="4827588"/>
            <a:ext cx="914400" cy="914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1929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normAutofit fontScale="90000"/>
          </a:bodyPr>
          <a:lstStyle/>
          <a:p>
            <a:r>
              <a:rPr lang="en-US" altLang="en-US" dirty="0"/>
              <a:t/>
            </a:r>
            <a:br>
              <a:rPr lang="en-US" altLang="en-US" dirty="0"/>
            </a:br>
            <a:r>
              <a:rPr lang="en-US" altLang="en-US" dirty="0" smtClean="0"/>
              <a:t>Clinton Select as Running Mate?</a:t>
            </a:r>
            <a:br>
              <a:rPr lang="en-US" altLang="en-US" dirty="0" smtClean="0"/>
            </a:br>
            <a:endParaRPr lang="en-US" altLang="en-US" dirty="0" smtClean="0"/>
          </a:p>
        </p:txBody>
      </p:sp>
      <p:sp>
        <p:nvSpPr>
          <p:cNvPr id="12" name="Rectangle 11"/>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b="1" dirty="0">
              <a:solidFill>
                <a:schemeClr val="bg1"/>
              </a:solidFill>
              <a:latin typeface="FreightSans Pro Book" pitchFamily="50" charset="0"/>
            </a:endParaRPr>
          </a:p>
        </p:txBody>
      </p:sp>
      <p:sp>
        <p:nvSpPr>
          <p:cNvPr id="30724" name="Rectangle 14"/>
          <p:cNvSpPr>
            <a:spLocks noChangeArrowheads="1"/>
          </p:cNvSpPr>
          <p:nvPr/>
        </p:nvSpPr>
        <p:spPr bwMode="auto">
          <a:xfrm>
            <a:off x="455613" y="118903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defTabSz="811213"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defTabSz="811213"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defTabSz="811213"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defTabSz="811213"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1600" b="1">
                <a:solidFill>
                  <a:srgbClr val="7F7F7F"/>
                </a:solidFill>
                <a:cs typeface="Arial" pitchFamily="34" charset="0"/>
              </a:rPr>
              <a:t>Clinton’s Potential Vice Presidential Nominees (2)</a:t>
            </a:r>
          </a:p>
        </p:txBody>
      </p:sp>
      <p:sp>
        <p:nvSpPr>
          <p:cNvPr id="30725" name="TextBox 8"/>
          <p:cNvSpPr txBox="1">
            <a:spLocks noChangeArrowheads="1"/>
          </p:cNvSpPr>
          <p:nvPr/>
        </p:nvSpPr>
        <p:spPr bwMode="auto">
          <a:xfrm>
            <a:off x="1258888" y="1700213"/>
            <a:ext cx="33528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1100" b="1">
                <a:latin typeface="Calibri Light" pitchFamily="34" charset="0"/>
                <a:cs typeface="Arial" pitchFamily="34" charset="0"/>
              </a:rPr>
              <a:t>Eric Garcetti</a:t>
            </a:r>
          </a:p>
          <a:p>
            <a:pPr>
              <a:lnSpc>
                <a:spcPct val="100000"/>
              </a:lnSpc>
              <a:spcBef>
                <a:spcPct val="0"/>
              </a:spcBef>
              <a:buFontTx/>
              <a:buNone/>
            </a:pPr>
            <a:r>
              <a:rPr lang="en-US" altLang="en-US" sz="1100" i="1">
                <a:latin typeface="Calibri Light" pitchFamily="34" charset="0"/>
                <a:cs typeface="Arial" pitchFamily="34" charset="0"/>
              </a:rPr>
              <a:t>Mayor of Los Angeles</a:t>
            </a:r>
          </a:p>
          <a:p>
            <a:pPr>
              <a:lnSpc>
                <a:spcPct val="100000"/>
              </a:lnSpc>
              <a:spcBef>
                <a:spcPct val="0"/>
              </a:spcBef>
            </a:pPr>
            <a:r>
              <a:rPr lang="en-US" altLang="en-US" sz="1100">
                <a:solidFill>
                  <a:srgbClr val="63914A"/>
                </a:solidFill>
                <a:latin typeface="Calibri Light" pitchFamily="34" charset="0"/>
                <a:cs typeface="Arial" pitchFamily="34" charset="0"/>
              </a:rPr>
              <a:t>Pros: </a:t>
            </a:r>
            <a:r>
              <a:rPr lang="en-US" altLang="en-US" sz="1100">
                <a:latin typeface="Calibri Light" pitchFamily="34" charset="0"/>
                <a:cs typeface="Arial" pitchFamily="34" charset="0"/>
              </a:rPr>
              <a:t>Garcetti is part-Mexican American and Jewish. He has credential as a progressive, signing a $15 minimum wage into law.</a:t>
            </a:r>
          </a:p>
          <a:p>
            <a:pPr>
              <a:lnSpc>
                <a:spcPct val="100000"/>
              </a:lnSpc>
              <a:spcBef>
                <a:spcPct val="0"/>
              </a:spcBef>
            </a:pPr>
            <a:r>
              <a:rPr lang="en-US" altLang="en-US" sz="1100">
                <a:solidFill>
                  <a:srgbClr val="E21E1E"/>
                </a:solidFill>
                <a:latin typeface="Calibri Light" pitchFamily="34" charset="0"/>
                <a:cs typeface="Arial" pitchFamily="34" charset="0"/>
              </a:rPr>
              <a:t>Cons:</a:t>
            </a:r>
            <a:r>
              <a:rPr lang="en-US" altLang="en-US" sz="1100">
                <a:latin typeface="Calibri Light" pitchFamily="34" charset="0"/>
                <a:cs typeface="Arial" pitchFamily="34" charset="0"/>
              </a:rPr>
              <a:t> Garcetti is anonymous nationally, and it is pretty much unprecedented to elevate a mayor to a national ticket. </a:t>
            </a:r>
          </a:p>
          <a:p>
            <a:pPr>
              <a:lnSpc>
                <a:spcPct val="100000"/>
              </a:lnSpc>
              <a:spcBef>
                <a:spcPct val="0"/>
              </a:spcBef>
              <a:buFontTx/>
              <a:buNone/>
            </a:pPr>
            <a:endParaRPr lang="en-US" altLang="en-US" sz="1100">
              <a:latin typeface="Calibri Light" pitchFamily="34" charset="0"/>
              <a:cs typeface="Arial" pitchFamily="34" charset="0"/>
            </a:endParaRPr>
          </a:p>
          <a:p>
            <a:pPr>
              <a:lnSpc>
                <a:spcPct val="100000"/>
              </a:lnSpc>
              <a:spcBef>
                <a:spcPct val="0"/>
              </a:spcBef>
              <a:buFontTx/>
              <a:buNone/>
            </a:pPr>
            <a:r>
              <a:rPr lang="en-US" altLang="en-US" sz="1100" b="1">
                <a:latin typeface="Calibri Light" pitchFamily="34" charset="0"/>
                <a:cs typeface="Arial" pitchFamily="34" charset="0"/>
              </a:rPr>
              <a:t>Xavier Becerra</a:t>
            </a:r>
          </a:p>
          <a:p>
            <a:pPr>
              <a:lnSpc>
                <a:spcPct val="100000"/>
              </a:lnSpc>
              <a:spcBef>
                <a:spcPct val="0"/>
              </a:spcBef>
              <a:buFontTx/>
              <a:buNone/>
            </a:pPr>
            <a:r>
              <a:rPr lang="en-US" altLang="en-US" sz="1100" i="1">
                <a:latin typeface="Calibri Light" pitchFamily="34" charset="0"/>
                <a:cs typeface="Arial" pitchFamily="34" charset="0"/>
              </a:rPr>
              <a:t>Representative from California</a:t>
            </a:r>
          </a:p>
          <a:p>
            <a:pPr>
              <a:lnSpc>
                <a:spcPct val="100000"/>
              </a:lnSpc>
              <a:spcBef>
                <a:spcPct val="0"/>
              </a:spcBef>
            </a:pPr>
            <a:r>
              <a:rPr lang="en-US" altLang="en-US" sz="1100">
                <a:solidFill>
                  <a:srgbClr val="63914A"/>
                </a:solidFill>
                <a:latin typeface="Calibri Light" pitchFamily="34" charset="0"/>
                <a:cs typeface="Arial" pitchFamily="34" charset="0"/>
              </a:rPr>
              <a:t>Pros</a:t>
            </a:r>
            <a:r>
              <a:rPr lang="en-US" altLang="en-US" sz="1100">
                <a:latin typeface="Calibri Light" pitchFamily="34" charset="0"/>
                <a:cs typeface="Arial" pitchFamily="34" charset="0"/>
              </a:rPr>
              <a:t>: Becerra has spent 24 years in the US House and is chair of the House Democratic Conference. He has a compelling backstory as the first in his family to go to college and is a Sanders-like progressive loyal to Clinton.</a:t>
            </a:r>
          </a:p>
          <a:p>
            <a:pPr>
              <a:lnSpc>
                <a:spcPct val="100000"/>
              </a:lnSpc>
              <a:spcBef>
                <a:spcPct val="0"/>
              </a:spcBef>
            </a:pPr>
            <a:r>
              <a:rPr lang="en-US" altLang="en-US" sz="1100">
                <a:solidFill>
                  <a:srgbClr val="E21E1E"/>
                </a:solidFill>
                <a:latin typeface="Calibri Light" pitchFamily="34" charset="0"/>
                <a:cs typeface="Arial" pitchFamily="34" charset="0"/>
              </a:rPr>
              <a:t>Cons</a:t>
            </a:r>
            <a:r>
              <a:rPr lang="en-US" altLang="en-US" sz="1100">
                <a:latin typeface="Calibri Light" pitchFamily="34" charset="0"/>
                <a:cs typeface="Arial" pitchFamily="34" charset="0"/>
              </a:rPr>
              <a:t>: Becerra successfully pushed Bill Clinton to commute the sentence of a cocaine trafficker after the criminal</a:t>
            </a:r>
            <a:r>
              <a:rPr lang="ja-JP" altLang="en-US" sz="1100">
                <a:latin typeface="Calibri Light" pitchFamily="34" charset="0"/>
                <a:cs typeface="Arial" pitchFamily="34" charset="0"/>
              </a:rPr>
              <a:t>’</a:t>
            </a:r>
            <a:r>
              <a:rPr lang="en-US" altLang="ja-JP" sz="1100">
                <a:latin typeface="Calibri Light" pitchFamily="34" charset="0"/>
                <a:cs typeface="Arial" pitchFamily="34" charset="0"/>
              </a:rPr>
              <a:t>s father donated to Becerra. He also had a disastrous campaign for mayor of LA, where he ended up with 6% of the vote.</a:t>
            </a:r>
          </a:p>
          <a:p>
            <a:pPr>
              <a:lnSpc>
                <a:spcPct val="100000"/>
              </a:lnSpc>
              <a:spcBef>
                <a:spcPct val="0"/>
              </a:spcBef>
              <a:buFontTx/>
              <a:buNone/>
            </a:pPr>
            <a:endParaRPr lang="en-US" altLang="en-US" sz="1100">
              <a:latin typeface="Calibri Light" pitchFamily="34" charset="0"/>
              <a:cs typeface="Arial" pitchFamily="34" charset="0"/>
            </a:endParaRPr>
          </a:p>
        </p:txBody>
      </p:sp>
      <p:sp>
        <p:nvSpPr>
          <p:cNvPr id="30726" name="TextBox 25"/>
          <p:cNvSpPr txBox="1">
            <a:spLocks noChangeArrowheads="1"/>
          </p:cNvSpPr>
          <p:nvPr/>
        </p:nvSpPr>
        <p:spPr bwMode="auto">
          <a:xfrm>
            <a:off x="5608638" y="1700213"/>
            <a:ext cx="3348037"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1100" b="1">
                <a:latin typeface="Calibri Light" pitchFamily="34" charset="0"/>
                <a:cs typeface="Arial" pitchFamily="34" charset="0"/>
              </a:rPr>
              <a:t>Tom Perez</a:t>
            </a:r>
          </a:p>
          <a:p>
            <a:pPr>
              <a:lnSpc>
                <a:spcPct val="100000"/>
              </a:lnSpc>
              <a:spcBef>
                <a:spcPct val="0"/>
              </a:spcBef>
              <a:buFontTx/>
              <a:buNone/>
            </a:pPr>
            <a:r>
              <a:rPr lang="en-US" altLang="en-US" sz="1100" i="1">
                <a:latin typeface="Calibri Light" pitchFamily="34" charset="0"/>
                <a:cs typeface="Arial" pitchFamily="34" charset="0"/>
              </a:rPr>
              <a:t>Secretary of Labor </a:t>
            </a:r>
          </a:p>
          <a:p>
            <a:pPr>
              <a:lnSpc>
                <a:spcPct val="100000"/>
              </a:lnSpc>
              <a:spcBef>
                <a:spcPct val="0"/>
              </a:spcBef>
            </a:pPr>
            <a:r>
              <a:rPr lang="en-US" altLang="en-US" sz="1100">
                <a:solidFill>
                  <a:srgbClr val="63914A"/>
                </a:solidFill>
                <a:latin typeface="Calibri Light" pitchFamily="34" charset="0"/>
                <a:cs typeface="Arial" pitchFamily="34" charset="0"/>
              </a:rPr>
              <a:t>Pros</a:t>
            </a:r>
            <a:r>
              <a:rPr lang="en-US" altLang="en-US" sz="1100">
                <a:latin typeface="Calibri Light" pitchFamily="34" charset="0"/>
                <a:cs typeface="Arial" pitchFamily="34" charset="0"/>
              </a:rPr>
              <a:t>:</a:t>
            </a:r>
            <a:r>
              <a:rPr lang="en-US" altLang="en-US" sz="1100">
                <a:solidFill>
                  <a:srgbClr val="63914A"/>
                </a:solidFill>
                <a:latin typeface="Calibri Light" pitchFamily="34" charset="0"/>
                <a:cs typeface="Arial" pitchFamily="34" charset="0"/>
              </a:rPr>
              <a:t> </a:t>
            </a:r>
            <a:r>
              <a:rPr lang="en-US" altLang="en-US" sz="1100">
                <a:latin typeface="Calibri Light" pitchFamily="34" charset="0"/>
                <a:cs typeface="Arial" pitchFamily="34" charset="0"/>
              </a:rPr>
              <a:t>Like Castro, Perez could help with Hispanic voters and immigrants, and he is well-regarded by liberals.</a:t>
            </a:r>
          </a:p>
          <a:p>
            <a:pPr>
              <a:lnSpc>
                <a:spcPct val="100000"/>
              </a:lnSpc>
              <a:spcBef>
                <a:spcPct val="0"/>
              </a:spcBef>
            </a:pPr>
            <a:r>
              <a:rPr lang="en-US" altLang="en-US" sz="1100">
                <a:solidFill>
                  <a:srgbClr val="E21E1E"/>
                </a:solidFill>
                <a:latin typeface="Calibri Light" pitchFamily="34" charset="0"/>
                <a:cs typeface="Arial" pitchFamily="34" charset="0"/>
              </a:rPr>
              <a:t>Cons</a:t>
            </a:r>
            <a:r>
              <a:rPr lang="en-US" altLang="en-US" sz="1100">
                <a:latin typeface="Calibri Light" pitchFamily="34" charset="0"/>
                <a:cs typeface="Arial" pitchFamily="34" charset="0"/>
              </a:rPr>
              <a:t>: Perez is not a high-profile cabinet member, he lacks experience, and he won</a:t>
            </a:r>
            <a:r>
              <a:rPr lang="ja-JP" altLang="en-US" sz="1100">
                <a:latin typeface="Calibri Light" pitchFamily="34" charset="0"/>
                <a:cs typeface="Arial" pitchFamily="34" charset="0"/>
              </a:rPr>
              <a:t>’</a:t>
            </a:r>
            <a:r>
              <a:rPr lang="en-US" altLang="ja-JP" sz="1100">
                <a:latin typeface="Calibri Light" pitchFamily="34" charset="0"/>
                <a:cs typeface="Arial" pitchFamily="34" charset="0"/>
              </a:rPr>
              <a:t>t help carry a swing state.</a:t>
            </a:r>
          </a:p>
          <a:p>
            <a:pPr>
              <a:lnSpc>
                <a:spcPct val="100000"/>
              </a:lnSpc>
              <a:spcBef>
                <a:spcPct val="0"/>
              </a:spcBef>
            </a:pPr>
            <a:endParaRPr lang="en-US" altLang="en-US" sz="1100">
              <a:latin typeface="Calibri Light" pitchFamily="34" charset="0"/>
              <a:cs typeface="Arial" pitchFamily="34" charset="0"/>
            </a:endParaRPr>
          </a:p>
          <a:p>
            <a:pPr>
              <a:lnSpc>
                <a:spcPct val="100000"/>
              </a:lnSpc>
              <a:spcBef>
                <a:spcPct val="0"/>
              </a:spcBef>
              <a:buFontTx/>
              <a:buNone/>
            </a:pPr>
            <a:r>
              <a:rPr lang="en-US" altLang="en-US" sz="1100" b="1">
                <a:latin typeface="Calibri Light" pitchFamily="34" charset="0"/>
                <a:cs typeface="Arial" pitchFamily="34" charset="0"/>
              </a:rPr>
              <a:t>Tim Ryan</a:t>
            </a:r>
          </a:p>
          <a:p>
            <a:pPr>
              <a:lnSpc>
                <a:spcPct val="100000"/>
              </a:lnSpc>
              <a:spcBef>
                <a:spcPct val="0"/>
              </a:spcBef>
              <a:buFontTx/>
              <a:buNone/>
            </a:pPr>
            <a:r>
              <a:rPr lang="en-US" altLang="en-US" sz="1100" i="1">
                <a:latin typeface="Calibri Light" pitchFamily="34" charset="0"/>
                <a:cs typeface="Arial" pitchFamily="34" charset="0"/>
              </a:rPr>
              <a:t>Representative from Ohio</a:t>
            </a:r>
          </a:p>
          <a:p>
            <a:pPr>
              <a:lnSpc>
                <a:spcPct val="100000"/>
              </a:lnSpc>
              <a:spcBef>
                <a:spcPct val="0"/>
              </a:spcBef>
            </a:pPr>
            <a:r>
              <a:rPr lang="en-US" altLang="en-US" sz="1100">
                <a:solidFill>
                  <a:srgbClr val="63914A"/>
                </a:solidFill>
                <a:latin typeface="Calibri Light" pitchFamily="34" charset="0"/>
                <a:cs typeface="Arial" pitchFamily="34" charset="0"/>
              </a:rPr>
              <a:t>Pros</a:t>
            </a:r>
            <a:r>
              <a:rPr lang="en-US" altLang="en-US" sz="1100">
                <a:latin typeface="Calibri Light" pitchFamily="34" charset="0"/>
                <a:cs typeface="Arial" pitchFamily="34" charset="0"/>
              </a:rPr>
              <a:t>:</a:t>
            </a:r>
            <a:r>
              <a:rPr lang="en-US" altLang="en-US" sz="1100">
                <a:solidFill>
                  <a:srgbClr val="63914A"/>
                </a:solidFill>
                <a:latin typeface="Calibri Light" pitchFamily="34" charset="0"/>
                <a:cs typeface="Arial" pitchFamily="34" charset="0"/>
              </a:rPr>
              <a:t> </a:t>
            </a:r>
            <a:r>
              <a:rPr lang="en-US" altLang="en-US" sz="1100">
                <a:latin typeface="Calibri Light" pitchFamily="34" charset="0"/>
                <a:cs typeface="Arial" pitchFamily="34" charset="0"/>
              </a:rPr>
              <a:t>Ryan is young and well qualified, with 14 years in the House from a swing state. He is an economic populist like Sanders, and he is very charismatic.</a:t>
            </a:r>
            <a:endParaRPr lang="en-US" altLang="en-US" sz="1100">
              <a:solidFill>
                <a:srgbClr val="63914A"/>
              </a:solidFill>
              <a:latin typeface="Calibri Light" pitchFamily="34" charset="0"/>
              <a:cs typeface="Arial" pitchFamily="34" charset="0"/>
            </a:endParaRPr>
          </a:p>
          <a:p>
            <a:pPr>
              <a:lnSpc>
                <a:spcPct val="100000"/>
              </a:lnSpc>
              <a:spcBef>
                <a:spcPct val="0"/>
              </a:spcBef>
            </a:pPr>
            <a:r>
              <a:rPr lang="en-US" altLang="en-US" sz="1100">
                <a:solidFill>
                  <a:srgbClr val="E21E1E"/>
                </a:solidFill>
                <a:latin typeface="Calibri Light" pitchFamily="34" charset="0"/>
                <a:cs typeface="Arial" pitchFamily="34" charset="0"/>
              </a:rPr>
              <a:t>Cons</a:t>
            </a:r>
            <a:r>
              <a:rPr lang="en-US" altLang="en-US" sz="1100">
                <a:latin typeface="Calibri Light" pitchFamily="34" charset="0"/>
                <a:cs typeface="Arial" pitchFamily="34" charset="0"/>
              </a:rPr>
              <a:t>: Ryan used to be opposed to abortion. He also was a protégé of Rep. Jim Traficant (D-OH), a corrupt politician with ties to the mafia. Ryan has fallen out with Traficant since the corruption charges.</a:t>
            </a:r>
          </a:p>
          <a:p>
            <a:pPr>
              <a:lnSpc>
                <a:spcPct val="100000"/>
              </a:lnSpc>
              <a:spcBef>
                <a:spcPct val="0"/>
              </a:spcBef>
              <a:buFontTx/>
              <a:buNone/>
            </a:pPr>
            <a:endParaRPr lang="en-US" altLang="en-US" sz="1100">
              <a:latin typeface="Calibri Light" pitchFamily="34" charset="0"/>
              <a:cs typeface="Arial" pitchFamily="34" charset="0"/>
            </a:endParaRPr>
          </a:p>
        </p:txBody>
      </p:sp>
      <p:sp>
        <p:nvSpPr>
          <p:cNvPr id="30727" name="Text Placeholder 18"/>
          <p:cNvSpPr txBox="1">
            <a:spLocks/>
          </p:cNvSpPr>
          <p:nvPr/>
        </p:nvSpPr>
        <p:spPr bwMode="auto">
          <a:xfrm>
            <a:off x="0" y="6207125"/>
            <a:ext cx="9144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 typeface="Arial" pitchFamily="34" charset="0"/>
              <a:buNone/>
            </a:pPr>
            <a:r>
              <a:rPr lang="en-US" altLang="en-US" sz="800" i="1">
                <a:solidFill>
                  <a:srgbClr val="595959"/>
                </a:solidFill>
                <a:latin typeface="Calibri Light" pitchFamily="34" charset="0"/>
                <a:cs typeface="Arial" pitchFamily="34" charset="0"/>
              </a:rPr>
              <a:t>Sources: Alan Rappeport and Patrick Healy, </a:t>
            </a:r>
            <a:r>
              <a:rPr lang="ja-JP" altLang="en-US" sz="800" i="1">
                <a:solidFill>
                  <a:srgbClr val="595959"/>
                </a:solidFill>
                <a:latin typeface="Calibri Light" pitchFamily="34" charset="0"/>
                <a:cs typeface="Arial" pitchFamily="34" charset="0"/>
              </a:rPr>
              <a:t>“</a:t>
            </a:r>
            <a:r>
              <a:rPr lang="en-US" altLang="ja-JP" sz="800" i="1">
                <a:solidFill>
                  <a:srgbClr val="595959"/>
                </a:solidFill>
                <a:latin typeface="Calibri Light" pitchFamily="34" charset="0"/>
                <a:cs typeface="Arial" pitchFamily="34" charset="0"/>
              </a:rPr>
              <a:t>Who Might Hillary Clinton's Running Mate Be if She's the Nominee?</a:t>
            </a:r>
            <a:r>
              <a:rPr lang="ja-JP" altLang="en-US" sz="800" i="1">
                <a:solidFill>
                  <a:srgbClr val="595959"/>
                </a:solidFill>
                <a:latin typeface="Calibri Light" pitchFamily="34" charset="0"/>
                <a:cs typeface="Arial" pitchFamily="34" charset="0"/>
              </a:rPr>
              <a:t>”</a:t>
            </a:r>
            <a:r>
              <a:rPr lang="en-US" altLang="ja-JP" sz="800" i="1">
                <a:solidFill>
                  <a:srgbClr val="595959"/>
                </a:solidFill>
                <a:latin typeface="Calibri Light" pitchFamily="34" charset="0"/>
                <a:cs typeface="Arial" pitchFamily="34" charset="0"/>
              </a:rPr>
              <a:t> The New York Times, April 23, 2016; Chris Cillizza, </a:t>
            </a:r>
            <a:r>
              <a:rPr lang="ja-JP" altLang="en-US" sz="800" i="1">
                <a:solidFill>
                  <a:srgbClr val="595959"/>
                </a:solidFill>
                <a:latin typeface="Calibri Light" pitchFamily="34" charset="0"/>
                <a:cs typeface="Arial" pitchFamily="34" charset="0"/>
              </a:rPr>
              <a:t>“</a:t>
            </a:r>
            <a:r>
              <a:rPr lang="en-US" altLang="ja-JP" sz="800" i="1">
                <a:solidFill>
                  <a:srgbClr val="595959"/>
                </a:solidFill>
                <a:latin typeface="Calibri Light" pitchFamily="34" charset="0"/>
                <a:cs typeface="Arial" pitchFamily="34" charset="0"/>
              </a:rPr>
              <a:t>5 People That Hillary Clinton Might Pick as Her Vice President,</a:t>
            </a:r>
            <a:r>
              <a:rPr lang="ja-JP" altLang="en-US" sz="800" i="1">
                <a:solidFill>
                  <a:srgbClr val="595959"/>
                </a:solidFill>
                <a:latin typeface="Calibri Light" pitchFamily="34" charset="0"/>
                <a:cs typeface="Arial" pitchFamily="34" charset="0"/>
              </a:rPr>
              <a:t>”</a:t>
            </a:r>
            <a:r>
              <a:rPr lang="en-US" altLang="ja-JP" sz="800" i="1">
                <a:solidFill>
                  <a:srgbClr val="595959"/>
                </a:solidFill>
                <a:latin typeface="Calibri Light" pitchFamily="34" charset="0"/>
                <a:cs typeface="Arial" pitchFamily="34" charset="0"/>
              </a:rPr>
              <a:t> The Washington Post, April 22, 2016; Tessa Stuart, </a:t>
            </a:r>
            <a:r>
              <a:rPr lang="ja-JP" altLang="en-US" sz="800" i="1">
                <a:solidFill>
                  <a:srgbClr val="595959"/>
                </a:solidFill>
                <a:latin typeface="Calibri Light" pitchFamily="34" charset="0"/>
                <a:cs typeface="Arial" pitchFamily="34" charset="0"/>
              </a:rPr>
              <a:t>“</a:t>
            </a:r>
            <a:r>
              <a:rPr lang="en-US" altLang="ja-JP" sz="800" i="1">
                <a:solidFill>
                  <a:srgbClr val="595959"/>
                </a:solidFill>
                <a:latin typeface="Calibri Light" pitchFamily="34" charset="0"/>
                <a:cs typeface="Arial" pitchFamily="34" charset="0"/>
              </a:rPr>
              <a:t>Who Would Hillary Clinton</a:t>
            </a:r>
            <a:r>
              <a:rPr lang="ja-JP" altLang="en-US" sz="800" i="1">
                <a:solidFill>
                  <a:srgbClr val="595959"/>
                </a:solidFill>
                <a:latin typeface="Calibri Light" pitchFamily="34" charset="0"/>
                <a:cs typeface="Arial" pitchFamily="34" charset="0"/>
              </a:rPr>
              <a:t>’</a:t>
            </a:r>
            <a:r>
              <a:rPr lang="en-US" altLang="ja-JP" sz="800" i="1">
                <a:solidFill>
                  <a:srgbClr val="595959"/>
                </a:solidFill>
                <a:latin typeface="Calibri Light" pitchFamily="34" charset="0"/>
                <a:cs typeface="Arial" pitchFamily="34" charset="0"/>
              </a:rPr>
              <a:t>s Vice President Be?</a:t>
            </a:r>
            <a:r>
              <a:rPr lang="ja-JP" altLang="en-US" sz="800" i="1">
                <a:solidFill>
                  <a:srgbClr val="595959"/>
                </a:solidFill>
                <a:latin typeface="Calibri Light" pitchFamily="34" charset="0"/>
                <a:cs typeface="Arial" pitchFamily="34" charset="0"/>
              </a:rPr>
              <a:t>”</a:t>
            </a:r>
            <a:r>
              <a:rPr lang="en-US" altLang="ja-JP" sz="800" i="1">
                <a:solidFill>
                  <a:srgbClr val="595959"/>
                </a:solidFill>
                <a:latin typeface="Calibri Light" pitchFamily="34" charset="0"/>
                <a:cs typeface="Arial" pitchFamily="34" charset="0"/>
              </a:rPr>
              <a:t> Rolling Stone, March 3, 2016; National Journal Almanac, 2016; National Journal Research, 2016; Dylan Matthews, </a:t>
            </a:r>
            <a:r>
              <a:rPr lang="ja-JP" altLang="en-US" sz="800" i="1">
                <a:solidFill>
                  <a:srgbClr val="595959"/>
                </a:solidFill>
                <a:latin typeface="Calibri Light" pitchFamily="34" charset="0"/>
                <a:cs typeface="Arial" pitchFamily="34" charset="0"/>
              </a:rPr>
              <a:t>“</a:t>
            </a:r>
            <a:r>
              <a:rPr lang="en-US" altLang="ja-JP" sz="800" i="1">
                <a:solidFill>
                  <a:srgbClr val="595959"/>
                </a:solidFill>
                <a:latin typeface="Calibri Light" pitchFamily="34" charset="0"/>
                <a:cs typeface="Arial" pitchFamily="34" charset="0"/>
              </a:rPr>
              <a:t>Hillary Clinton</a:t>
            </a:r>
            <a:r>
              <a:rPr lang="ja-JP" altLang="en-US" sz="800" i="1">
                <a:solidFill>
                  <a:srgbClr val="595959"/>
                </a:solidFill>
                <a:latin typeface="Calibri Light" pitchFamily="34" charset="0"/>
                <a:cs typeface="Arial" pitchFamily="34" charset="0"/>
              </a:rPr>
              <a:t>’</a:t>
            </a:r>
            <a:r>
              <a:rPr lang="en-US" altLang="ja-JP" sz="800" i="1">
                <a:solidFill>
                  <a:srgbClr val="595959"/>
                </a:solidFill>
                <a:latin typeface="Calibri Light" pitchFamily="34" charset="0"/>
                <a:cs typeface="Arial" pitchFamily="34" charset="0"/>
              </a:rPr>
              <a:t>s VP Shortlist Has Leaked. Here Are the Pros and Cons of Each,</a:t>
            </a:r>
            <a:r>
              <a:rPr lang="ja-JP" altLang="en-US" sz="800" i="1">
                <a:solidFill>
                  <a:srgbClr val="595959"/>
                </a:solidFill>
                <a:latin typeface="Calibri Light" pitchFamily="34" charset="0"/>
                <a:cs typeface="Arial" pitchFamily="34" charset="0"/>
              </a:rPr>
              <a:t>”</a:t>
            </a:r>
            <a:r>
              <a:rPr lang="en-US" altLang="ja-JP" sz="800" i="1">
                <a:solidFill>
                  <a:srgbClr val="595959"/>
                </a:solidFill>
                <a:latin typeface="Calibri Light" pitchFamily="34" charset="0"/>
                <a:cs typeface="Arial" pitchFamily="34" charset="0"/>
              </a:rPr>
              <a:t> Vox, June 16, 2016.</a:t>
            </a:r>
            <a:endParaRPr lang="en-US" altLang="en-US" sz="800" i="1">
              <a:solidFill>
                <a:srgbClr val="595959"/>
              </a:solidFill>
              <a:latin typeface="Calibri Light" pitchFamily="34" charset="0"/>
              <a:cs typeface="Arial" pitchFamily="34" charset="0"/>
            </a:endParaRPr>
          </a:p>
        </p:txBody>
      </p:sp>
      <p:pic>
        <p:nvPicPr>
          <p:cNvPr id="30728" name="Picture 10" descr="https://upload.wikimedia.org/wikipedia/commons/6/6b/Thomas_Perez,_Assistant_Attorney_General_for_Civil_Rights,_official_portrait.jpg"/>
          <p:cNvPicPr>
            <a:picLocks noChangeAspect="1" noChangeArrowheads="1"/>
          </p:cNvPicPr>
          <p:nvPr/>
        </p:nvPicPr>
        <p:blipFill>
          <a:blip r:embed="rId2">
            <a:extLst>
              <a:ext uri="{28A0092B-C50C-407E-A947-70E740481C1C}">
                <a14:useLocalDpi xmlns:a14="http://schemas.microsoft.com/office/drawing/2010/main" val="0"/>
              </a:ext>
            </a:extLst>
          </a:blip>
          <a:srcRect l="11557" t="8427" r="12616" b="30911"/>
          <a:stretch>
            <a:fillRect/>
          </a:stretch>
        </p:blipFill>
        <p:spPr bwMode="auto">
          <a:xfrm>
            <a:off x="4687888" y="1914525"/>
            <a:ext cx="914400" cy="914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29" name="Picture 17" descr="https://www.nationaljournal.com/media/almanac/photos/B000287.jpg.2600x3467.tall.jpg"/>
          <p:cNvPicPr>
            <a:picLocks noChangeAspect="1" noChangeArrowheads="1"/>
          </p:cNvPicPr>
          <p:nvPr/>
        </p:nvPicPr>
        <p:blipFill>
          <a:blip r:embed="rId3">
            <a:extLst>
              <a:ext uri="{28A0092B-C50C-407E-A947-70E740481C1C}">
                <a14:useLocalDpi xmlns:a14="http://schemas.microsoft.com/office/drawing/2010/main" val="0"/>
              </a:ext>
            </a:extLst>
          </a:blip>
          <a:srcRect t="8763" b="16237"/>
          <a:stretch>
            <a:fillRect/>
          </a:stretch>
        </p:blipFill>
        <p:spPr bwMode="auto">
          <a:xfrm>
            <a:off x="338138" y="3509963"/>
            <a:ext cx="9144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30" name="Picture 19" descr="https://www.nationaljournal.com/media/almanac/photos/R000577.jpg.2600x3467.tall.jpg"/>
          <p:cNvPicPr>
            <a:picLocks noChangeAspect="1" noChangeArrowheads="1"/>
          </p:cNvPicPr>
          <p:nvPr/>
        </p:nvPicPr>
        <p:blipFill>
          <a:blip r:embed="rId4">
            <a:extLst>
              <a:ext uri="{28A0092B-C50C-407E-A947-70E740481C1C}">
                <a14:useLocalDpi xmlns:a14="http://schemas.microsoft.com/office/drawing/2010/main" val="0"/>
              </a:ext>
            </a:extLst>
          </a:blip>
          <a:srcRect t="7635" b="17365"/>
          <a:stretch>
            <a:fillRect/>
          </a:stretch>
        </p:blipFill>
        <p:spPr bwMode="auto">
          <a:xfrm>
            <a:off x="4687888" y="3509963"/>
            <a:ext cx="9144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31" name="Picture 21" descr="https://upload.wikimedia.org/wikipedia/commons/2/22/Eric_Garcetti_in_Suit_and_Tie.jpg"/>
          <p:cNvPicPr>
            <a:picLocks noChangeAspect="1" noChangeArrowheads="1"/>
          </p:cNvPicPr>
          <p:nvPr/>
        </p:nvPicPr>
        <p:blipFill>
          <a:blip r:embed="rId5">
            <a:extLst>
              <a:ext uri="{28A0092B-C50C-407E-A947-70E740481C1C}">
                <a14:useLocalDpi xmlns:a14="http://schemas.microsoft.com/office/drawing/2010/main" val="0"/>
              </a:ext>
            </a:extLst>
          </a:blip>
          <a:srcRect l="20454" t="3525" r="22289" b="50520"/>
          <a:stretch>
            <a:fillRect/>
          </a:stretch>
        </p:blipFill>
        <p:spPr bwMode="auto">
          <a:xfrm>
            <a:off x="342900" y="1914525"/>
            <a:ext cx="9144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8504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fontScale="85000" lnSpcReduction="20000"/>
          </a:bodyPr>
          <a:lstStyle/>
          <a:p>
            <a:pPr marL="109728" indent="0">
              <a:buNone/>
            </a:pPr>
            <a:endParaRPr lang="en-US" dirty="0" smtClean="0"/>
          </a:p>
          <a:p>
            <a:r>
              <a:rPr lang="en-US" dirty="0"/>
              <a:t>Introduction to our new </a:t>
            </a:r>
            <a:r>
              <a:rPr lang="en-US" dirty="0" smtClean="0"/>
              <a:t>CEO.</a:t>
            </a:r>
            <a:endParaRPr lang="en-US" dirty="0"/>
          </a:p>
          <a:p>
            <a:endParaRPr lang="en-US" dirty="0" smtClean="0"/>
          </a:p>
          <a:p>
            <a:endParaRPr lang="en-US" dirty="0"/>
          </a:p>
          <a:p>
            <a:r>
              <a:rPr lang="en-US" dirty="0" smtClean="0"/>
              <a:t>Federal Issues Update</a:t>
            </a:r>
          </a:p>
          <a:p>
            <a:pPr marL="109728" indent="0">
              <a:buNone/>
            </a:pPr>
            <a:endParaRPr lang="en-US" dirty="0" smtClean="0"/>
          </a:p>
          <a:p>
            <a:endParaRPr lang="en-US" dirty="0"/>
          </a:p>
          <a:p>
            <a:r>
              <a:rPr lang="en-US" dirty="0" smtClean="0"/>
              <a:t>Political Overview</a:t>
            </a:r>
          </a:p>
          <a:p>
            <a:pPr lvl="1"/>
            <a:r>
              <a:rPr lang="en-US" dirty="0" smtClean="0"/>
              <a:t>Elections</a:t>
            </a:r>
          </a:p>
          <a:p>
            <a:pPr lvl="1"/>
            <a:r>
              <a:rPr lang="en-US" dirty="0" smtClean="0"/>
              <a:t>Drivers</a:t>
            </a:r>
          </a:p>
          <a:p>
            <a:pPr lvl="1"/>
            <a:r>
              <a:rPr lang="en-US" dirty="0" smtClean="0"/>
              <a:t>Mood of electorate</a:t>
            </a:r>
          </a:p>
          <a:p>
            <a:pPr marL="393192" lvl="1" indent="0">
              <a:buNone/>
            </a:pPr>
            <a:r>
              <a:rPr lang="en-US" dirty="0" smtClean="0"/>
              <a:t> </a:t>
            </a:r>
          </a:p>
          <a:p>
            <a:pPr marL="109728" indent="0">
              <a:buNone/>
            </a:pPr>
            <a:endParaRPr lang="en-US" dirty="0" smtClean="0"/>
          </a:p>
          <a:p>
            <a:pPr marL="393192" lvl="1" indent="0">
              <a:buNone/>
            </a:pPr>
            <a:endParaRPr lang="en-US" dirty="0"/>
          </a:p>
        </p:txBody>
      </p:sp>
      <p:sp>
        <p:nvSpPr>
          <p:cNvPr id="4" name="Content Placeholder 3"/>
          <p:cNvSpPr>
            <a:spLocks noGrp="1"/>
          </p:cNvSpPr>
          <p:nvPr>
            <p:ph sz="half" idx="2"/>
          </p:nvPr>
        </p:nvSpPr>
        <p:spPr/>
        <p:txBody>
          <a:bodyPr>
            <a:normAutofit fontScale="85000" lnSpcReduction="20000"/>
          </a:bodyPr>
          <a:lstStyle/>
          <a:p>
            <a:pPr marL="109728" indent="0">
              <a:buNone/>
            </a:pPr>
            <a:endParaRPr lang="en-US" dirty="0"/>
          </a:p>
          <a:p>
            <a:r>
              <a:rPr lang="en-US" dirty="0"/>
              <a:t>Political Mobilization Programs</a:t>
            </a:r>
          </a:p>
          <a:p>
            <a:pPr lvl="1"/>
            <a:endParaRPr lang="en-US" dirty="0"/>
          </a:p>
          <a:p>
            <a:pPr lvl="1"/>
            <a:r>
              <a:rPr lang="en-US" dirty="0"/>
              <a:t>ACRE </a:t>
            </a:r>
          </a:p>
          <a:p>
            <a:pPr lvl="1"/>
            <a:r>
              <a:rPr lang="en-US" dirty="0"/>
              <a:t>Co-ops Vote</a:t>
            </a:r>
          </a:p>
          <a:p>
            <a:pPr lvl="1"/>
            <a:r>
              <a:rPr lang="en-US" dirty="0" smtClean="0"/>
              <a:t>PACE</a:t>
            </a:r>
          </a:p>
          <a:p>
            <a:pPr lvl="1"/>
            <a:r>
              <a:rPr lang="en-US" dirty="0" smtClean="0"/>
              <a:t>National Polling</a:t>
            </a:r>
          </a:p>
          <a:p>
            <a:pPr lvl="1"/>
            <a:r>
              <a:rPr lang="en-US" dirty="0" smtClean="0"/>
              <a:t>Rural Power </a:t>
            </a:r>
            <a:endParaRPr lang="en-US" dirty="0"/>
          </a:p>
          <a:p>
            <a:pPr marL="109728" indent="0">
              <a:buNone/>
            </a:pPr>
            <a:endParaRPr lang="en-US" dirty="0"/>
          </a:p>
          <a:p>
            <a:pPr lvl="1"/>
            <a:endParaRPr lang="en-US" dirty="0"/>
          </a:p>
          <a:p>
            <a:r>
              <a:rPr lang="en-US" dirty="0"/>
              <a:t>Time for your Questions and Feedback</a:t>
            </a:r>
          </a:p>
          <a:p>
            <a:endParaRPr lang="en-US" dirty="0"/>
          </a:p>
        </p:txBody>
      </p:sp>
      <p:sp>
        <p:nvSpPr>
          <p:cNvPr id="3" name="Title 2"/>
          <p:cNvSpPr>
            <a:spLocks noGrp="1"/>
          </p:cNvSpPr>
          <p:nvPr>
            <p:ph type="title"/>
          </p:nvPr>
        </p:nvSpPr>
        <p:spPr/>
        <p:txBody>
          <a:bodyPr/>
          <a:lstStyle/>
          <a:p>
            <a:r>
              <a:rPr lang="en-US" dirty="0" smtClean="0"/>
              <a:t>Today’s Discussion </a:t>
            </a:r>
            <a:endParaRPr lang="en-US" dirty="0"/>
          </a:p>
        </p:txBody>
      </p:sp>
    </p:spTree>
    <p:extLst>
      <p:ext uri="{BB962C8B-B14F-4D97-AF65-F5344CB8AC3E}">
        <p14:creationId xmlns:p14="http://schemas.microsoft.com/office/powerpoint/2010/main" val="4144846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1"/>
          <p:cNvGrpSpPr>
            <a:grpSpLocks/>
          </p:cNvGrpSpPr>
          <p:nvPr/>
        </p:nvGrpSpPr>
        <p:grpSpPr bwMode="auto">
          <a:xfrm>
            <a:off x="457200" y="1995488"/>
            <a:ext cx="7334250" cy="4208462"/>
            <a:chOff x="1782337" y="2367852"/>
            <a:chExt cx="6027132" cy="3497689"/>
          </a:xfrm>
        </p:grpSpPr>
        <p:sp>
          <p:nvSpPr>
            <p:cNvPr id="165" name="TextBox 154"/>
            <p:cNvSpPr txBox="1">
              <a:spLocks noChangeArrowheads="1"/>
            </p:cNvSpPr>
            <p:nvPr/>
          </p:nvSpPr>
          <p:spPr bwMode="auto">
            <a:xfrm>
              <a:off x="2981241" y="5358897"/>
              <a:ext cx="307879" cy="33776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prstClr val="black"/>
                  </a:solidFill>
                  <a:latin typeface="+mj-lt"/>
                </a:rPr>
                <a:t>HI</a:t>
              </a:r>
            </a:p>
            <a:p>
              <a:pPr algn="ctr" eaLnBrk="1" hangingPunct="1">
                <a:defRPr/>
              </a:pPr>
              <a:r>
                <a:rPr lang="en-US" sz="800" dirty="0">
                  <a:solidFill>
                    <a:prstClr val="black"/>
                  </a:solidFill>
                  <a:latin typeface="+mj-lt"/>
                </a:rPr>
                <a:t>4</a:t>
              </a:r>
            </a:p>
          </p:txBody>
        </p:sp>
        <p:sp>
          <p:nvSpPr>
            <p:cNvPr id="158" name="Freeform 819"/>
            <p:cNvSpPr>
              <a:spLocks noChangeAspect="1"/>
            </p:cNvSpPr>
            <p:nvPr/>
          </p:nvSpPr>
          <p:spPr bwMode="auto">
            <a:xfrm rot="17949670">
              <a:off x="1982912" y="4913363"/>
              <a:ext cx="756008" cy="771004"/>
            </a:xfrm>
            <a:custGeom>
              <a:avLst/>
              <a:gdLst>
                <a:gd name="T0" fmla="*/ 2147483647 w 1518"/>
                <a:gd name="T1" fmla="*/ 2147483647 h 1801"/>
                <a:gd name="T2" fmla="*/ 2147483647 w 1518"/>
                <a:gd name="T3" fmla="*/ 2147483647 h 1801"/>
                <a:gd name="T4" fmla="*/ 2147483647 w 1518"/>
                <a:gd name="T5" fmla="*/ 2147483647 h 1801"/>
                <a:gd name="T6" fmla="*/ 2147483647 w 1518"/>
                <a:gd name="T7" fmla="*/ 2147483647 h 1801"/>
                <a:gd name="T8" fmla="*/ 2147483647 w 1518"/>
                <a:gd name="T9" fmla="*/ 2147483647 h 1801"/>
                <a:gd name="T10" fmla="*/ 2147483647 w 1518"/>
                <a:gd name="T11" fmla="*/ 2147483647 h 1801"/>
                <a:gd name="T12" fmla="*/ 2147483647 w 1518"/>
                <a:gd name="T13" fmla="*/ 2147483647 h 1801"/>
                <a:gd name="T14" fmla="*/ 2147483647 w 1518"/>
                <a:gd name="T15" fmla="*/ 2147483647 h 1801"/>
                <a:gd name="T16" fmla="*/ 2147483647 w 1518"/>
                <a:gd name="T17" fmla="*/ 2147483647 h 1801"/>
                <a:gd name="T18" fmla="*/ 2147483647 w 1518"/>
                <a:gd name="T19" fmla="*/ 2147483647 h 1801"/>
                <a:gd name="T20" fmla="*/ 2147483647 w 1518"/>
                <a:gd name="T21" fmla="*/ 2147483647 h 1801"/>
                <a:gd name="T22" fmla="*/ 2147483647 w 1518"/>
                <a:gd name="T23" fmla="*/ 2147483647 h 1801"/>
                <a:gd name="T24" fmla="*/ 2147483647 w 1518"/>
                <a:gd name="T25" fmla="*/ 2147483647 h 1801"/>
                <a:gd name="T26" fmla="*/ 2147483647 w 1518"/>
                <a:gd name="T27" fmla="*/ 2147483647 h 1801"/>
                <a:gd name="T28" fmla="*/ 2147483647 w 1518"/>
                <a:gd name="T29" fmla="*/ 0 h 1801"/>
                <a:gd name="T30" fmla="*/ 2147483647 w 1518"/>
                <a:gd name="T31" fmla="*/ 2147483647 h 1801"/>
                <a:gd name="T32" fmla="*/ 2147483647 w 1518"/>
                <a:gd name="T33" fmla="*/ 2147483647 h 1801"/>
                <a:gd name="T34" fmla="*/ 2147483647 w 1518"/>
                <a:gd name="T35" fmla="*/ 2147483647 h 1801"/>
                <a:gd name="T36" fmla="*/ 2147483647 w 1518"/>
                <a:gd name="T37" fmla="*/ 2147483647 h 1801"/>
                <a:gd name="T38" fmla="*/ 2147483647 w 1518"/>
                <a:gd name="T39" fmla="*/ 2147483647 h 1801"/>
                <a:gd name="T40" fmla="*/ 2147483647 w 1518"/>
                <a:gd name="T41" fmla="*/ 2147483647 h 1801"/>
                <a:gd name="T42" fmla="*/ 2147483647 w 1518"/>
                <a:gd name="T43" fmla="*/ 2147483647 h 1801"/>
                <a:gd name="T44" fmla="*/ 2147483647 w 1518"/>
                <a:gd name="T45" fmla="*/ 2147483647 h 1801"/>
                <a:gd name="T46" fmla="*/ 2147483647 w 1518"/>
                <a:gd name="T47" fmla="*/ 2147483647 h 1801"/>
                <a:gd name="T48" fmla="*/ 2147483647 w 1518"/>
                <a:gd name="T49" fmla="*/ 2147483647 h 1801"/>
                <a:gd name="T50" fmla="*/ 2147483647 w 1518"/>
                <a:gd name="T51" fmla="*/ 2147483647 h 1801"/>
                <a:gd name="T52" fmla="*/ 2147483647 w 1518"/>
                <a:gd name="T53" fmla="*/ 2147483647 h 1801"/>
                <a:gd name="T54" fmla="*/ 2147483647 w 1518"/>
                <a:gd name="T55" fmla="*/ 2147483647 h 1801"/>
                <a:gd name="T56" fmla="*/ 2147483647 w 1518"/>
                <a:gd name="T57" fmla="*/ 2147483647 h 1801"/>
                <a:gd name="T58" fmla="*/ 2147483647 w 1518"/>
                <a:gd name="T59" fmla="*/ 2147483647 h 1801"/>
                <a:gd name="T60" fmla="*/ 2147483647 w 1518"/>
                <a:gd name="T61" fmla="*/ 2147483647 h 1801"/>
                <a:gd name="T62" fmla="*/ 2147483647 w 1518"/>
                <a:gd name="T63" fmla="*/ 2147483647 h 1801"/>
                <a:gd name="T64" fmla="*/ 2147483647 w 1518"/>
                <a:gd name="T65" fmla="*/ 2147483647 h 1801"/>
                <a:gd name="T66" fmla="*/ 2147483647 w 1518"/>
                <a:gd name="T67" fmla="*/ 2147483647 h 1801"/>
                <a:gd name="T68" fmla="*/ 0 w 1518"/>
                <a:gd name="T69" fmla="*/ 2147483647 h 1801"/>
                <a:gd name="T70" fmla="*/ 2147483647 w 1518"/>
                <a:gd name="T71" fmla="*/ 2147483647 h 1801"/>
                <a:gd name="T72" fmla="*/ 2147483647 w 1518"/>
                <a:gd name="T73" fmla="*/ 2147483647 h 1801"/>
                <a:gd name="T74" fmla="*/ 2147483647 w 1518"/>
                <a:gd name="T75" fmla="*/ 2147483647 h 1801"/>
                <a:gd name="T76" fmla="*/ 2147483647 w 1518"/>
                <a:gd name="T77" fmla="*/ 2147483647 h 1801"/>
                <a:gd name="T78" fmla="*/ 2147483647 w 1518"/>
                <a:gd name="T79" fmla="*/ 2147483647 h 1801"/>
                <a:gd name="T80" fmla="*/ 2147483647 w 1518"/>
                <a:gd name="T81" fmla="*/ 2147483647 h 1801"/>
                <a:gd name="T82" fmla="*/ 2147483647 w 1518"/>
                <a:gd name="T83" fmla="*/ 2147483647 h 1801"/>
                <a:gd name="T84" fmla="*/ 2147483647 w 1518"/>
                <a:gd name="T85" fmla="*/ 2147483647 h 1801"/>
                <a:gd name="T86" fmla="*/ 2147483647 w 1518"/>
                <a:gd name="T87" fmla="*/ 2147483647 h 1801"/>
                <a:gd name="T88" fmla="*/ 2147483647 w 1518"/>
                <a:gd name="T89" fmla="*/ 2147483647 h 1801"/>
                <a:gd name="T90" fmla="*/ 2147483647 w 1518"/>
                <a:gd name="T91" fmla="*/ 2147483647 h 1801"/>
                <a:gd name="T92" fmla="*/ 2147483647 w 1518"/>
                <a:gd name="T93" fmla="*/ 2147483647 h 1801"/>
                <a:gd name="T94" fmla="*/ 2147483647 w 1518"/>
                <a:gd name="T95" fmla="*/ 2147483647 h 1801"/>
                <a:gd name="T96" fmla="*/ 2147483647 w 1518"/>
                <a:gd name="T97" fmla="*/ 2147483647 h 1801"/>
                <a:gd name="T98" fmla="*/ 2147483647 w 1518"/>
                <a:gd name="T99" fmla="*/ 2147483647 h 1801"/>
                <a:gd name="T100" fmla="*/ 2147483647 w 1518"/>
                <a:gd name="T101" fmla="*/ 2147483647 h 1801"/>
                <a:gd name="T102" fmla="*/ 2147483647 w 1518"/>
                <a:gd name="T103" fmla="*/ 2147483647 h 1801"/>
                <a:gd name="T104" fmla="*/ 2147483647 w 1518"/>
                <a:gd name="T105" fmla="*/ 2147483647 h 180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18" h="1801">
                  <a:moveTo>
                    <a:pt x="762" y="1801"/>
                  </a:moveTo>
                  <a:lnTo>
                    <a:pt x="907" y="1766"/>
                  </a:lnTo>
                  <a:lnTo>
                    <a:pt x="937" y="1301"/>
                  </a:lnTo>
                  <a:lnTo>
                    <a:pt x="872" y="1254"/>
                  </a:lnTo>
                  <a:lnTo>
                    <a:pt x="855" y="1150"/>
                  </a:lnTo>
                  <a:lnTo>
                    <a:pt x="919" y="1011"/>
                  </a:lnTo>
                  <a:lnTo>
                    <a:pt x="1518" y="604"/>
                  </a:lnTo>
                  <a:lnTo>
                    <a:pt x="1506" y="546"/>
                  </a:lnTo>
                  <a:lnTo>
                    <a:pt x="1436" y="465"/>
                  </a:lnTo>
                  <a:lnTo>
                    <a:pt x="1436" y="407"/>
                  </a:lnTo>
                  <a:lnTo>
                    <a:pt x="1378" y="325"/>
                  </a:lnTo>
                  <a:lnTo>
                    <a:pt x="1395" y="210"/>
                  </a:lnTo>
                  <a:lnTo>
                    <a:pt x="1326" y="122"/>
                  </a:lnTo>
                  <a:lnTo>
                    <a:pt x="1151" y="105"/>
                  </a:lnTo>
                  <a:lnTo>
                    <a:pt x="1047" y="0"/>
                  </a:lnTo>
                  <a:lnTo>
                    <a:pt x="907" y="151"/>
                  </a:lnTo>
                  <a:lnTo>
                    <a:pt x="919" y="180"/>
                  </a:lnTo>
                  <a:lnTo>
                    <a:pt x="867" y="215"/>
                  </a:lnTo>
                  <a:lnTo>
                    <a:pt x="843" y="175"/>
                  </a:lnTo>
                  <a:lnTo>
                    <a:pt x="849" y="110"/>
                  </a:lnTo>
                  <a:lnTo>
                    <a:pt x="803" y="29"/>
                  </a:lnTo>
                  <a:lnTo>
                    <a:pt x="703" y="58"/>
                  </a:lnTo>
                  <a:lnTo>
                    <a:pt x="663" y="180"/>
                  </a:lnTo>
                  <a:lnTo>
                    <a:pt x="698" y="255"/>
                  </a:lnTo>
                  <a:lnTo>
                    <a:pt x="651" y="267"/>
                  </a:lnTo>
                  <a:lnTo>
                    <a:pt x="471" y="163"/>
                  </a:lnTo>
                  <a:lnTo>
                    <a:pt x="267" y="279"/>
                  </a:lnTo>
                  <a:lnTo>
                    <a:pt x="256" y="372"/>
                  </a:lnTo>
                  <a:lnTo>
                    <a:pt x="291" y="384"/>
                  </a:lnTo>
                  <a:lnTo>
                    <a:pt x="198" y="447"/>
                  </a:lnTo>
                  <a:lnTo>
                    <a:pt x="262" y="477"/>
                  </a:lnTo>
                  <a:lnTo>
                    <a:pt x="232" y="541"/>
                  </a:lnTo>
                  <a:lnTo>
                    <a:pt x="297" y="628"/>
                  </a:lnTo>
                  <a:lnTo>
                    <a:pt x="7" y="611"/>
                  </a:lnTo>
                  <a:lnTo>
                    <a:pt x="0" y="639"/>
                  </a:lnTo>
                  <a:lnTo>
                    <a:pt x="344" y="721"/>
                  </a:lnTo>
                  <a:lnTo>
                    <a:pt x="546" y="738"/>
                  </a:lnTo>
                  <a:lnTo>
                    <a:pt x="454" y="802"/>
                  </a:lnTo>
                  <a:lnTo>
                    <a:pt x="511" y="872"/>
                  </a:lnTo>
                  <a:lnTo>
                    <a:pt x="623" y="872"/>
                  </a:lnTo>
                  <a:lnTo>
                    <a:pt x="640" y="808"/>
                  </a:lnTo>
                  <a:lnTo>
                    <a:pt x="686" y="843"/>
                  </a:lnTo>
                  <a:lnTo>
                    <a:pt x="668" y="912"/>
                  </a:lnTo>
                  <a:lnTo>
                    <a:pt x="698" y="924"/>
                  </a:lnTo>
                  <a:lnTo>
                    <a:pt x="698" y="994"/>
                  </a:lnTo>
                  <a:lnTo>
                    <a:pt x="762" y="1075"/>
                  </a:lnTo>
                  <a:lnTo>
                    <a:pt x="780" y="1167"/>
                  </a:lnTo>
                  <a:lnTo>
                    <a:pt x="762" y="1237"/>
                  </a:lnTo>
                  <a:lnTo>
                    <a:pt x="797" y="1336"/>
                  </a:lnTo>
                  <a:lnTo>
                    <a:pt x="843" y="1366"/>
                  </a:lnTo>
                  <a:lnTo>
                    <a:pt x="872" y="1411"/>
                  </a:lnTo>
                  <a:lnTo>
                    <a:pt x="780" y="1603"/>
                  </a:lnTo>
                  <a:lnTo>
                    <a:pt x="762" y="1801"/>
                  </a:lnTo>
                  <a:close/>
                </a:path>
              </a:pathLst>
            </a:custGeom>
            <a:solidFill>
              <a:srgbClr val="F7F3E9"/>
            </a:solidFill>
            <a:ln w="9525">
              <a:noFill/>
              <a:round/>
              <a:headEnd/>
              <a:tailEnd/>
            </a:ln>
          </p:spPr>
          <p:txBody>
            <a:bodyPr/>
            <a:lstStyle/>
            <a:p>
              <a:pPr>
                <a:defRPr/>
              </a:pPr>
              <a:endParaRPr lang="en-US">
                <a:solidFill>
                  <a:prstClr val="black"/>
                </a:solidFill>
                <a:latin typeface="+mj-lt"/>
                <a:ea typeface="ＭＳ Ｐゴシック" charset="0"/>
                <a:cs typeface="ＭＳ Ｐゴシック" charset="0"/>
              </a:endParaRPr>
            </a:p>
          </p:txBody>
        </p:sp>
        <p:grpSp>
          <p:nvGrpSpPr>
            <p:cNvPr id="160" name="Group 1172"/>
            <p:cNvGrpSpPr>
              <a:grpSpLocks noChangeAspect="1"/>
            </p:cNvGrpSpPr>
            <p:nvPr/>
          </p:nvGrpSpPr>
          <p:grpSpPr bwMode="auto">
            <a:xfrm>
              <a:off x="1782337" y="2367852"/>
              <a:ext cx="5824563" cy="3497689"/>
              <a:chOff x="2334" y="544"/>
              <a:chExt cx="2854" cy="1715"/>
            </a:xfrm>
            <a:solidFill>
              <a:schemeClr val="bg1">
                <a:lumMod val="50000"/>
              </a:schemeClr>
            </a:solidFill>
          </p:grpSpPr>
          <p:sp>
            <p:nvSpPr>
              <p:cNvPr id="225" name="Freeform 1114"/>
              <p:cNvSpPr>
                <a:spLocks/>
              </p:cNvSpPr>
              <p:nvPr/>
            </p:nvSpPr>
            <p:spPr bwMode="auto">
              <a:xfrm>
                <a:off x="2472" y="544"/>
                <a:ext cx="364" cy="259"/>
              </a:xfrm>
              <a:custGeom>
                <a:avLst/>
                <a:gdLst>
                  <a:gd name="T0" fmla="*/ 26 w 730"/>
                  <a:gd name="T1" fmla="*/ 112 h 517"/>
                  <a:gd name="T2" fmla="*/ 17 w 730"/>
                  <a:gd name="T3" fmla="*/ 255 h 517"/>
                  <a:gd name="T4" fmla="*/ 34 w 730"/>
                  <a:gd name="T5" fmla="*/ 255 h 517"/>
                  <a:gd name="T6" fmla="*/ 24 w 730"/>
                  <a:gd name="T7" fmla="*/ 285 h 517"/>
                  <a:gd name="T8" fmla="*/ 11 w 730"/>
                  <a:gd name="T9" fmla="*/ 268 h 517"/>
                  <a:gd name="T10" fmla="*/ 0 w 730"/>
                  <a:gd name="T11" fmla="*/ 304 h 517"/>
                  <a:gd name="T12" fmla="*/ 51 w 730"/>
                  <a:gd name="T13" fmla="*/ 333 h 517"/>
                  <a:gd name="T14" fmla="*/ 53 w 730"/>
                  <a:gd name="T15" fmla="*/ 346 h 517"/>
                  <a:gd name="T16" fmla="*/ 66 w 730"/>
                  <a:gd name="T17" fmla="*/ 348 h 517"/>
                  <a:gd name="T18" fmla="*/ 133 w 730"/>
                  <a:gd name="T19" fmla="*/ 452 h 517"/>
                  <a:gd name="T20" fmla="*/ 207 w 730"/>
                  <a:gd name="T21" fmla="*/ 449 h 517"/>
                  <a:gd name="T22" fmla="*/ 262 w 730"/>
                  <a:gd name="T23" fmla="*/ 473 h 517"/>
                  <a:gd name="T24" fmla="*/ 289 w 730"/>
                  <a:gd name="T25" fmla="*/ 469 h 517"/>
                  <a:gd name="T26" fmla="*/ 456 w 730"/>
                  <a:gd name="T27" fmla="*/ 473 h 517"/>
                  <a:gd name="T28" fmla="*/ 646 w 730"/>
                  <a:gd name="T29" fmla="*/ 517 h 517"/>
                  <a:gd name="T30" fmla="*/ 650 w 730"/>
                  <a:gd name="T31" fmla="*/ 460 h 517"/>
                  <a:gd name="T32" fmla="*/ 730 w 730"/>
                  <a:gd name="T33" fmla="*/ 129 h 517"/>
                  <a:gd name="T34" fmla="*/ 224 w 730"/>
                  <a:gd name="T35" fmla="*/ 0 h 517"/>
                  <a:gd name="T36" fmla="*/ 228 w 730"/>
                  <a:gd name="T37" fmla="*/ 97 h 517"/>
                  <a:gd name="T38" fmla="*/ 203 w 730"/>
                  <a:gd name="T39" fmla="*/ 177 h 517"/>
                  <a:gd name="T40" fmla="*/ 199 w 730"/>
                  <a:gd name="T41" fmla="*/ 219 h 517"/>
                  <a:gd name="T42" fmla="*/ 146 w 730"/>
                  <a:gd name="T43" fmla="*/ 234 h 517"/>
                  <a:gd name="T44" fmla="*/ 142 w 730"/>
                  <a:gd name="T45" fmla="*/ 213 h 517"/>
                  <a:gd name="T46" fmla="*/ 186 w 730"/>
                  <a:gd name="T47" fmla="*/ 186 h 517"/>
                  <a:gd name="T48" fmla="*/ 182 w 730"/>
                  <a:gd name="T49" fmla="*/ 165 h 517"/>
                  <a:gd name="T50" fmla="*/ 144 w 730"/>
                  <a:gd name="T51" fmla="*/ 169 h 517"/>
                  <a:gd name="T52" fmla="*/ 173 w 730"/>
                  <a:gd name="T53" fmla="*/ 144 h 517"/>
                  <a:gd name="T54" fmla="*/ 194 w 730"/>
                  <a:gd name="T55" fmla="*/ 127 h 517"/>
                  <a:gd name="T56" fmla="*/ 30 w 730"/>
                  <a:gd name="T57" fmla="*/ 25 h 517"/>
                  <a:gd name="T58" fmla="*/ 17 w 730"/>
                  <a:gd name="T59" fmla="*/ 53 h 517"/>
                  <a:gd name="T60" fmla="*/ 26 w 730"/>
                  <a:gd name="T61" fmla="*/ 112 h 517"/>
                  <a:gd name="T62" fmla="*/ 26 w 730"/>
                  <a:gd name="T63" fmla="*/ 112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0" h="517">
                    <a:moveTo>
                      <a:pt x="26" y="112"/>
                    </a:moveTo>
                    <a:lnTo>
                      <a:pt x="17" y="255"/>
                    </a:lnTo>
                    <a:lnTo>
                      <a:pt x="34" y="255"/>
                    </a:lnTo>
                    <a:lnTo>
                      <a:pt x="24" y="285"/>
                    </a:lnTo>
                    <a:lnTo>
                      <a:pt x="11" y="268"/>
                    </a:lnTo>
                    <a:lnTo>
                      <a:pt x="0" y="304"/>
                    </a:lnTo>
                    <a:lnTo>
                      <a:pt x="51" y="333"/>
                    </a:lnTo>
                    <a:lnTo>
                      <a:pt x="53" y="346"/>
                    </a:lnTo>
                    <a:lnTo>
                      <a:pt x="66" y="348"/>
                    </a:lnTo>
                    <a:lnTo>
                      <a:pt x="133" y="452"/>
                    </a:lnTo>
                    <a:lnTo>
                      <a:pt x="207" y="449"/>
                    </a:lnTo>
                    <a:lnTo>
                      <a:pt x="262" y="473"/>
                    </a:lnTo>
                    <a:lnTo>
                      <a:pt x="289" y="469"/>
                    </a:lnTo>
                    <a:lnTo>
                      <a:pt x="456" y="473"/>
                    </a:lnTo>
                    <a:lnTo>
                      <a:pt x="646" y="517"/>
                    </a:lnTo>
                    <a:lnTo>
                      <a:pt x="650" y="460"/>
                    </a:lnTo>
                    <a:lnTo>
                      <a:pt x="730" y="129"/>
                    </a:lnTo>
                    <a:lnTo>
                      <a:pt x="224" y="0"/>
                    </a:lnTo>
                    <a:lnTo>
                      <a:pt x="228" y="97"/>
                    </a:lnTo>
                    <a:lnTo>
                      <a:pt x="203" y="177"/>
                    </a:lnTo>
                    <a:lnTo>
                      <a:pt x="199" y="219"/>
                    </a:lnTo>
                    <a:lnTo>
                      <a:pt x="146" y="234"/>
                    </a:lnTo>
                    <a:lnTo>
                      <a:pt x="142" y="213"/>
                    </a:lnTo>
                    <a:lnTo>
                      <a:pt x="186" y="186"/>
                    </a:lnTo>
                    <a:lnTo>
                      <a:pt x="182" y="165"/>
                    </a:lnTo>
                    <a:lnTo>
                      <a:pt x="144" y="169"/>
                    </a:lnTo>
                    <a:lnTo>
                      <a:pt x="173" y="144"/>
                    </a:lnTo>
                    <a:lnTo>
                      <a:pt x="194" y="127"/>
                    </a:lnTo>
                    <a:lnTo>
                      <a:pt x="30" y="25"/>
                    </a:lnTo>
                    <a:lnTo>
                      <a:pt x="17" y="53"/>
                    </a:lnTo>
                    <a:lnTo>
                      <a:pt x="26" y="112"/>
                    </a:lnTo>
                    <a:lnTo>
                      <a:pt x="26" y="112"/>
                    </a:lnTo>
                    <a:close/>
                  </a:path>
                </a:pathLst>
              </a:custGeom>
              <a:solidFill>
                <a:srgbClr val="D9C58B"/>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26" name="Freeform 1116"/>
              <p:cNvSpPr>
                <a:spLocks/>
              </p:cNvSpPr>
              <p:nvPr/>
            </p:nvSpPr>
            <p:spPr bwMode="auto">
              <a:xfrm>
                <a:off x="2808" y="1093"/>
                <a:ext cx="309" cy="378"/>
              </a:xfrm>
              <a:custGeom>
                <a:avLst/>
                <a:gdLst>
                  <a:gd name="T0" fmla="*/ 135 w 618"/>
                  <a:gd name="T1" fmla="*/ 0 h 752"/>
                  <a:gd name="T2" fmla="*/ 433 w 618"/>
                  <a:gd name="T3" fmla="*/ 55 h 752"/>
                  <a:gd name="T4" fmla="*/ 410 w 618"/>
                  <a:gd name="T5" fmla="*/ 186 h 752"/>
                  <a:gd name="T6" fmla="*/ 618 w 618"/>
                  <a:gd name="T7" fmla="*/ 218 h 752"/>
                  <a:gd name="T8" fmla="*/ 538 w 618"/>
                  <a:gd name="T9" fmla="*/ 752 h 752"/>
                  <a:gd name="T10" fmla="*/ 0 w 618"/>
                  <a:gd name="T11" fmla="*/ 663 h 752"/>
                  <a:gd name="T12" fmla="*/ 135 w 618"/>
                  <a:gd name="T13" fmla="*/ 0 h 752"/>
                  <a:gd name="T14" fmla="*/ 135 w 618"/>
                  <a:gd name="T15" fmla="*/ 0 h 7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8" h="752">
                    <a:moveTo>
                      <a:pt x="135" y="0"/>
                    </a:moveTo>
                    <a:lnTo>
                      <a:pt x="433" y="55"/>
                    </a:lnTo>
                    <a:lnTo>
                      <a:pt x="410" y="186"/>
                    </a:lnTo>
                    <a:lnTo>
                      <a:pt x="618" y="218"/>
                    </a:lnTo>
                    <a:lnTo>
                      <a:pt x="538" y="752"/>
                    </a:lnTo>
                    <a:lnTo>
                      <a:pt x="0" y="663"/>
                    </a:lnTo>
                    <a:lnTo>
                      <a:pt x="135" y="0"/>
                    </a:lnTo>
                    <a:lnTo>
                      <a:pt x="135" y="0"/>
                    </a:lnTo>
                    <a:close/>
                  </a:path>
                </a:pathLst>
              </a:custGeom>
              <a:solidFill>
                <a:srgbClr val="E8DCBC"/>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27" name="Freeform 1117"/>
              <p:cNvSpPr>
                <a:spLocks/>
              </p:cNvSpPr>
              <p:nvPr/>
            </p:nvSpPr>
            <p:spPr bwMode="auto">
              <a:xfrm>
                <a:off x="2375" y="702"/>
                <a:ext cx="435" cy="359"/>
              </a:xfrm>
              <a:custGeom>
                <a:avLst/>
                <a:gdLst>
                  <a:gd name="T0" fmla="*/ 0 w 871"/>
                  <a:gd name="T1" fmla="*/ 537 h 720"/>
                  <a:gd name="T2" fmla="*/ 38 w 871"/>
                  <a:gd name="T3" fmla="*/ 355 h 720"/>
                  <a:gd name="T4" fmla="*/ 82 w 871"/>
                  <a:gd name="T5" fmla="*/ 302 h 720"/>
                  <a:gd name="T6" fmla="*/ 188 w 871"/>
                  <a:gd name="T7" fmla="*/ 0 h 720"/>
                  <a:gd name="T8" fmla="*/ 243 w 871"/>
                  <a:gd name="T9" fmla="*/ 15 h 720"/>
                  <a:gd name="T10" fmla="*/ 245 w 871"/>
                  <a:gd name="T11" fmla="*/ 28 h 720"/>
                  <a:gd name="T12" fmla="*/ 258 w 871"/>
                  <a:gd name="T13" fmla="*/ 30 h 720"/>
                  <a:gd name="T14" fmla="*/ 325 w 871"/>
                  <a:gd name="T15" fmla="*/ 134 h 720"/>
                  <a:gd name="T16" fmla="*/ 399 w 871"/>
                  <a:gd name="T17" fmla="*/ 133 h 720"/>
                  <a:gd name="T18" fmla="*/ 454 w 871"/>
                  <a:gd name="T19" fmla="*/ 157 h 720"/>
                  <a:gd name="T20" fmla="*/ 481 w 871"/>
                  <a:gd name="T21" fmla="*/ 152 h 720"/>
                  <a:gd name="T22" fmla="*/ 648 w 871"/>
                  <a:gd name="T23" fmla="*/ 157 h 720"/>
                  <a:gd name="T24" fmla="*/ 838 w 871"/>
                  <a:gd name="T25" fmla="*/ 199 h 720"/>
                  <a:gd name="T26" fmla="*/ 848 w 871"/>
                  <a:gd name="T27" fmla="*/ 224 h 720"/>
                  <a:gd name="T28" fmla="*/ 871 w 871"/>
                  <a:gd name="T29" fmla="*/ 256 h 720"/>
                  <a:gd name="T30" fmla="*/ 806 w 871"/>
                  <a:gd name="T31" fmla="*/ 353 h 720"/>
                  <a:gd name="T32" fmla="*/ 766 w 871"/>
                  <a:gd name="T33" fmla="*/ 389 h 720"/>
                  <a:gd name="T34" fmla="*/ 760 w 871"/>
                  <a:gd name="T35" fmla="*/ 416 h 720"/>
                  <a:gd name="T36" fmla="*/ 783 w 871"/>
                  <a:gd name="T37" fmla="*/ 444 h 720"/>
                  <a:gd name="T38" fmla="*/ 756 w 871"/>
                  <a:gd name="T39" fmla="*/ 503 h 720"/>
                  <a:gd name="T40" fmla="*/ 703 w 871"/>
                  <a:gd name="T41" fmla="*/ 720 h 720"/>
                  <a:gd name="T42" fmla="*/ 410 w 871"/>
                  <a:gd name="T43" fmla="*/ 650 h 720"/>
                  <a:gd name="T44" fmla="*/ 0 w 871"/>
                  <a:gd name="T45" fmla="*/ 537 h 720"/>
                  <a:gd name="T46" fmla="*/ 0 w 871"/>
                  <a:gd name="T47" fmla="*/ 537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71" h="720">
                    <a:moveTo>
                      <a:pt x="0" y="537"/>
                    </a:moveTo>
                    <a:lnTo>
                      <a:pt x="38" y="355"/>
                    </a:lnTo>
                    <a:lnTo>
                      <a:pt x="82" y="302"/>
                    </a:lnTo>
                    <a:lnTo>
                      <a:pt x="188" y="0"/>
                    </a:lnTo>
                    <a:lnTo>
                      <a:pt x="243" y="15"/>
                    </a:lnTo>
                    <a:lnTo>
                      <a:pt x="245" y="28"/>
                    </a:lnTo>
                    <a:lnTo>
                      <a:pt x="258" y="30"/>
                    </a:lnTo>
                    <a:lnTo>
                      <a:pt x="325" y="134"/>
                    </a:lnTo>
                    <a:lnTo>
                      <a:pt x="399" y="133"/>
                    </a:lnTo>
                    <a:lnTo>
                      <a:pt x="454" y="157"/>
                    </a:lnTo>
                    <a:lnTo>
                      <a:pt x="481" y="152"/>
                    </a:lnTo>
                    <a:lnTo>
                      <a:pt x="648" y="157"/>
                    </a:lnTo>
                    <a:lnTo>
                      <a:pt x="838" y="199"/>
                    </a:lnTo>
                    <a:lnTo>
                      <a:pt x="848" y="224"/>
                    </a:lnTo>
                    <a:lnTo>
                      <a:pt x="871" y="256"/>
                    </a:lnTo>
                    <a:lnTo>
                      <a:pt x="806" y="353"/>
                    </a:lnTo>
                    <a:lnTo>
                      <a:pt x="766" y="389"/>
                    </a:lnTo>
                    <a:lnTo>
                      <a:pt x="760" y="416"/>
                    </a:lnTo>
                    <a:lnTo>
                      <a:pt x="783" y="444"/>
                    </a:lnTo>
                    <a:lnTo>
                      <a:pt x="756" y="503"/>
                    </a:lnTo>
                    <a:lnTo>
                      <a:pt x="703" y="720"/>
                    </a:lnTo>
                    <a:lnTo>
                      <a:pt x="410" y="650"/>
                    </a:lnTo>
                    <a:lnTo>
                      <a:pt x="0" y="537"/>
                    </a:lnTo>
                    <a:lnTo>
                      <a:pt x="0" y="537"/>
                    </a:lnTo>
                    <a:close/>
                  </a:path>
                </a:pathLst>
              </a:custGeom>
              <a:solidFill>
                <a:srgbClr val="E8DCBC"/>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28" name="Freeform 1118"/>
              <p:cNvSpPr>
                <a:spLocks/>
              </p:cNvSpPr>
              <p:nvPr/>
            </p:nvSpPr>
            <p:spPr bwMode="auto">
              <a:xfrm>
                <a:off x="2334" y="972"/>
                <a:ext cx="433" cy="720"/>
              </a:xfrm>
              <a:custGeom>
                <a:avLst/>
                <a:gdLst>
                  <a:gd name="T0" fmla="*/ 29 w 865"/>
                  <a:gd name="T1" fmla="*/ 293 h 1443"/>
                  <a:gd name="T2" fmla="*/ 4 w 865"/>
                  <a:gd name="T3" fmla="*/ 405 h 1443"/>
                  <a:gd name="T4" fmla="*/ 87 w 865"/>
                  <a:gd name="T5" fmla="*/ 586 h 1443"/>
                  <a:gd name="T6" fmla="*/ 103 w 865"/>
                  <a:gd name="T7" fmla="*/ 574 h 1443"/>
                  <a:gd name="T8" fmla="*/ 129 w 865"/>
                  <a:gd name="T9" fmla="*/ 650 h 1443"/>
                  <a:gd name="T10" fmla="*/ 87 w 865"/>
                  <a:gd name="T11" fmla="*/ 597 h 1443"/>
                  <a:gd name="T12" fmla="*/ 78 w 865"/>
                  <a:gd name="T13" fmla="*/ 681 h 1443"/>
                  <a:gd name="T14" fmla="*/ 125 w 865"/>
                  <a:gd name="T15" fmla="*/ 732 h 1443"/>
                  <a:gd name="T16" fmla="*/ 93 w 865"/>
                  <a:gd name="T17" fmla="*/ 803 h 1443"/>
                  <a:gd name="T18" fmla="*/ 184 w 865"/>
                  <a:gd name="T19" fmla="*/ 994 h 1443"/>
                  <a:gd name="T20" fmla="*/ 164 w 865"/>
                  <a:gd name="T21" fmla="*/ 1065 h 1443"/>
                  <a:gd name="T22" fmla="*/ 283 w 865"/>
                  <a:gd name="T23" fmla="*/ 1120 h 1443"/>
                  <a:gd name="T24" fmla="*/ 327 w 865"/>
                  <a:gd name="T25" fmla="*/ 1177 h 1443"/>
                  <a:gd name="T26" fmla="*/ 378 w 865"/>
                  <a:gd name="T27" fmla="*/ 1196 h 1443"/>
                  <a:gd name="T28" fmla="*/ 378 w 865"/>
                  <a:gd name="T29" fmla="*/ 1230 h 1443"/>
                  <a:gd name="T30" fmla="*/ 411 w 865"/>
                  <a:gd name="T31" fmla="*/ 1238 h 1443"/>
                  <a:gd name="T32" fmla="*/ 481 w 865"/>
                  <a:gd name="T33" fmla="*/ 1348 h 1443"/>
                  <a:gd name="T34" fmla="*/ 481 w 865"/>
                  <a:gd name="T35" fmla="*/ 1426 h 1443"/>
                  <a:gd name="T36" fmla="*/ 789 w 865"/>
                  <a:gd name="T37" fmla="*/ 1443 h 1443"/>
                  <a:gd name="T38" fmla="*/ 770 w 865"/>
                  <a:gd name="T39" fmla="*/ 1413 h 1443"/>
                  <a:gd name="T40" fmla="*/ 779 w 865"/>
                  <a:gd name="T41" fmla="*/ 1365 h 1443"/>
                  <a:gd name="T42" fmla="*/ 829 w 865"/>
                  <a:gd name="T43" fmla="*/ 1287 h 1443"/>
                  <a:gd name="T44" fmla="*/ 865 w 865"/>
                  <a:gd name="T45" fmla="*/ 1264 h 1443"/>
                  <a:gd name="T46" fmla="*/ 844 w 865"/>
                  <a:gd name="T47" fmla="*/ 1236 h 1443"/>
                  <a:gd name="T48" fmla="*/ 831 w 865"/>
                  <a:gd name="T49" fmla="*/ 1160 h 1443"/>
                  <a:gd name="T50" fmla="*/ 388 w 865"/>
                  <a:gd name="T51" fmla="*/ 497 h 1443"/>
                  <a:gd name="T52" fmla="*/ 492 w 865"/>
                  <a:gd name="T53" fmla="*/ 113 h 1443"/>
                  <a:gd name="T54" fmla="*/ 82 w 865"/>
                  <a:gd name="T55" fmla="*/ 0 h 1443"/>
                  <a:gd name="T56" fmla="*/ 70 w 865"/>
                  <a:gd name="T57" fmla="*/ 23 h 1443"/>
                  <a:gd name="T58" fmla="*/ 0 w 865"/>
                  <a:gd name="T59" fmla="*/ 192 h 1443"/>
                  <a:gd name="T60" fmla="*/ 29 w 865"/>
                  <a:gd name="T61" fmla="*/ 293 h 1443"/>
                  <a:gd name="T62" fmla="*/ 29 w 865"/>
                  <a:gd name="T63" fmla="*/ 29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5" h="1443">
                    <a:moveTo>
                      <a:pt x="29" y="293"/>
                    </a:moveTo>
                    <a:lnTo>
                      <a:pt x="4" y="405"/>
                    </a:lnTo>
                    <a:lnTo>
                      <a:pt x="87" y="586"/>
                    </a:lnTo>
                    <a:lnTo>
                      <a:pt x="103" y="574"/>
                    </a:lnTo>
                    <a:lnTo>
                      <a:pt x="129" y="650"/>
                    </a:lnTo>
                    <a:lnTo>
                      <a:pt x="87" y="597"/>
                    </a:lnTo>
                    <a:lnTo>
                      <a:pt x="78" y="681"/>
                    </a:lnTo>
                    <a:lnTo>
                      <a:pt x="125" y="732"/>
                    </a:lnTo>
                    <a:lnTo>
                      <a:pt x="93" y="803"/>
                    </a:lnTo>
                    <a:lnTo>
                      <a:pt x="184" y="994"/>
                    </a:lnTo>
                    <a:lnTo>
                      <a:pt x="164" y="1065"/>
                    </a:lnTo>
                    <a:lnTo>
                      <a:pt x="283" y="1120"/>
                    </a:lnTo>
                    <a:lnTo>
                      <a:pt x="327" y="1177"/>
                    </a:lnTo>
                    <a:lnTo>
                      <a:pt x="378" y="1196"/>
                    </a:lnTo>
                    <a:lnTo>
                      <a:pt x="378" y="1230"/>
                    </a:lnTo>
                    <a:lnTo>
                      <a:pt x="411" y="1238"/>
                    </a:lnTo>
                    <a:lnTo>
                      <a:pt x="481" y="1348"/>
                    </a:lnTo>
                    <a:lnTo>
                      <a:pt x="481" y="1426"/>
                    </a:lnTo>
                    <a:lnTo>
                      <a:pt x="789" y="1443"/>
                    </a:lnTo>
                    <a:lnTo>
                      <a:pt x="770" y="1413"/>
                    </a:lnTo>
                    <a:lnTo>
                      <a:pt x="779" y="1365"/>
                    </a:lnTo>
                    <a:lnTo>
                      <a:pt x="829" y="1287"/>
                    </a:lnTo>
                    <a:lnTo>
                      <a:pt x="865" y="1264"/>
                    </a:lnTo>
                    <a:lnTo>
                      <a:pt x="844" y="1236"/>
                    </a:lnTo>
                    <a:lnTo>
                      <a:pt x="831" y="1160"/>
                    </a:lnTo>
                    <a:lnTo>
                      <a:pt x="388" y="497"/>
                    </a:lnTo>
                    <a:lnTo>
                      <a:pt x="492" y="113"/>
                    </a:lnTo>
                    <a:lnTo>
                      <a:pt x="82" y="0"/>
                    </a:lnTo>
                    <a:lnTo>
                      <a:pt x="70" y="23"/>
                    </a:lnTo>
                    <a:lnTo>
                      <a:pt x="0" y="192"/>
                    </a:lnTo>
                    <a:lnTo>
                      <a:pt x="29" y="293"/>
                    </a:lnTo>
                    <a:lnTo>
                      <a:pt x="29" y="293"/>
                    </a:lnTo>
                    <a:close/>
                  </a:path>
                </a:pathLst>
              </a:custGeom>
              <a:solidFill>
                <a:srgbClr val="8E744A"/>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29" name="Freeform 1119"/>
              <p:cNvSpPr>
                <a:spLocks/>
              </p:cNvSpPr>
              <p:nvPr/>
            </p:nvSpPr>
            <p:spPr bwMode="auto">
              <a:xfrm>
                <a:off x="2527" y="1028"/>
                <a:ext cx="350" cy="523"/>
              </a:xfrm>
              <a:custGeom>
                <a:avLst/>
                <a:gdLst>
                  <a:gd name="T0" fmla="*/ 0 w 696"/>
                  <a:gd name="T1" fmla="*/ 384 h 1047"/>
                  <a:gd name="T2" fmla="*/ 443 w 696"/>
                  <a:gd name="T3" fmla="*/ 1047 h 1047"/>
                  <a:gd name="T4" fmla="*/ 458 w 696"/>
                  <a:gd name="T5" fmla="*/ 904 h 1047"/>
                  <a:gd name="T6" fmla="*/ 483 w 696"/>
                  <a:gd name="T7" fmla="*/ 897 h 1047"/>
                  <a:gd name="T8" fmla="*/ 525 w 696"/>
                  <a:gd name="T9" fmla="*/ 921 h 1047"/>
                  <a:gd name="T10" fmla="*/ 561 w 696"/>
                  <a:gd name="T11" fmla="*/ 796 h 1047"/>
                  <a:gd name="T12" fmla="*/ 696 w 696"/>
                  <a:gd name="T13" fmla="*/ 133 h 1047"/>
                  <a:gd name="T14" fmla="*/ 397 w 696"/>
                  <a:gd name="T15" fmla="*/ 70 h 1047"/>
                  <a:gd name="T16" fmla="*/ 104 w 696"/>
                  <a:gd name="T17" fmla="*/ 0 h 1047"/>
                  <a:gd name="T18" fmla="*/ 0 w 696"/>
                  <a:gd name="T19" fmla="*/ 384 h 1047"/>
                  <a:gd name="T20" fmla="*/ 0 w 696"/>
                  <a:gd name="T21" fmla="*/ 384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1047">
                    <a:moveTo>
                      <a:pt x="0" y="384"/>
                    </a:moveTo>
                    <a:lnTo>
                      <a:pt x="443" y="1047"/>
                    </a:lnTo>
                    <a:lnTo>
                      <a:pt x="458" y="904"/>
                    </a:lnTo>
                    <a:lnTo>
                      <a:pt x="483" y="897"/>
                    </a:lnTo>
                    <a:lnTo>
                      <a:pt x="525" y="921"/>
                    </a:lnTo>
                    <a:lnTo>
                      <a:pt x="561" y="796"/>
                    </a:lnTo>
                    <a:lnTo>
                      <a:pt x="696" y="133"/>
                    </a:lnTo>
                    <a:lnTo>
                      <a:pt x="397" y="70"/>
                    </a:lnTo>
                    <a:lnTo>
                      <a:pt x="104" y="0"/>
                    </a:lnTo>
                    <a:lnTo>
                      <a:pt x="0" y="384"/>
                    </a:lnTo>
                    <a:lnTo>
                      <a:pt x="0" y="384"/>
                    </a:lnTo>
                    <a:close/>
                  </a:path>
                </a:pathLst>
              </a:custGeom>
              <a:solidFill>
                <a:srgbClr val="E8DCBC"/>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30" name="Freeform 1120"/>
              <p:cNvSpPr>
                <a:spLocks/>
              </p:cNvSpPr>
              <p:nvPr/>
            </p:nvSpPr>
            <p:spPr bwMode="auto">
              <a:xfrm>
                <a:off x="2726" y="607"/>
                <a:ext cx="327" cy="513"/>
              </a:xfrm>
              <a:custGeom>
                <a:avLst/>
                <a:gdLst>
                  <a:gd name="T0" fmla="*/ 0 w 654"/>
                  <a:gd name="T1" fmla="*/ 909 h 1027"/>
                  <a:gd name="T2" fmla="*/ 53 w 654"/>
                  <a:gd name="T3" fmla="*/ 692 h 1027"/>
                  <a:gd name="T4" fmla="*/ 80 w 654"/>
                  <a:gd name="T5" fmla="*/ 633 h 1027"/>
                  <a:gd name="T6" fmla="*/ 57 w 654"/>
                  <a:gd name="T7" fmla="*/ 605 h 1027"/>
                  <a:gd name="T8" fmla="*/ 63 w 654"/>
                  <a:gd name="T9" fmla="*/ 578 h 1027"/>
                  <a:gd name="T10" fmla="*/ 103 w 654"/>
                  <a:gd name="T11" fmla="*/ 542 h 1027"/>
                  <a:gd name="T12" fmla="*/ 168 w 654"/>
                  <a:gd name="T13" fmla="*/ 445 h 1027"/>
                  <a:gd name="T14" fmla="*/ 145 w 654"/>
                  <a:gd name="T15" fmla="*/ 413 h 1027"/>
                  <a:gd name="T16" fmla="*/ 135 w 654"/>
                  <a:gd name="T17" fmla="*/ 388 h 1027"/>
                  <a:gd name="T18" fmla="*/ 139 w 654"/>
                  <a:gd name="T19" fmla="*/ 333 h 1027"/>
                  <a:gd name="T20" fmla="*/ 219 w 654"/>
                  <a:gd name="T21" fmla="*/ 0 h 1027"/>
                  <a:gd name="T22" fmla="*/ 304 w 654"/>
                  <a:gd name="T23" fmla="*/ 19 h 1027"/>
                  <a:gd name="T24" fmla="*/ 276 w 654"/>
                  <a:gd name="T25" fmla="*/ 149 h 1027"/>
                  <a:gd name="T26" fmla="*/ 295 w 654"/>
                  <a:gd name="T27" fmla="*/ 194 h 1027"/>
                  <a:gd name="T28" fmla="*/ 297 w 654"/>
                  <a:gd name="T29" fmla="*/ 223 h 1027"/>
                  <a:gd name="T30" fmla="*/ 287 w 654"/>
                  <a:gd name="T31" fmla="*/ 228 h 1027"/>
                  <a:gd name="T32" fmla="*/ 320 w 654"/>
                  <a:gd name="T33" fmla="*/ 259 h 1027"/>
                  <a:gd name="T34" fmla="*/ 354 w 654"/>
                  <a:gd name="T35" fmla="*/ 342 h 1027"/>
                  <a:gd name="T36" fmla="*/ 365 w 654"/>
                  <a:gd name="T37" fmla="*/ 417 h 1027"/>
                  <a:gd name="T38" fmla="*/ 371 w 654"/>
                  <a:gd name="T39" fmla="*/ 457 h 1027"/>
                  <a:gd name="T40" fmla="*/ 346 w 654"/>
                  <a:gd name="T41" fmla="*/ 495 h 1027"/>
                  <a:gd name="T42" fmla="*/ 363 w 654"/>
                  <a:gd name="T43" fmla="*/ 512 h 1027"/>
                  <a:gd name="T44" fmla="*/ 409 w 654"/>
                  <a:gd name="T45" fmla="*/ 487 h 1027"/>
                  <a:gd name="T46" fmla="*/ 439 w 654"/>
                  <a:gd name="T47" fmla="*/ 618 h 1027"/>
                  <a:gd name="T48" fmla="*/ 460 w 654"/>
                  <a:gd name="T49" fmla="*/ 626 h 1027"/>
                  <a:gd name="T50" fmla="*/ 464 w 654"/>
                  <a:gd name="T51" fmla="*/ 664 h 1027"/>
                  <a:gd name="T52" fmla="*/ 523 w 654"/>
                  <a:gd name="T53" fmla="*/ 679 h 1027"/>
                  <a:gd name="T54" fmla="*/ 616 w 654"/>
                  <a:gd name="T55" fmla="*/ 679 h 1027"/>
                  <a:gd name="T56" fmla="*/ 654 w 654"/>
                  <a:gd name="T57" fmla="*/ 696 h 1027"/>
                  <a:gd name="T58" fmla="*/ 599 w 654"/>
                  <a:gd name="T59" fmla="*/ 1027 h 1027"/>
                  <a:gd name="T60" fmla="*/ 299 w 654"/>
                  <a:gd name="T61" fmla="*/ 972 h 1027"/>
                  <a:gd name="T62" fmla="*/ 0 w 654"/>
                  <a:gd name="T63" fmla="*/ 909 h 1027"/>
                  <a:gd name="T64" fmla="*/ 0 w 654"/>
                  <a:gd name="T65" fmla="*/ 909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4" h="1027">
                    <a:moveTo>
                      <a:pt x="0" y="909"/>
                    </a:moveTo>
                    <a:lnTo>
                      <a:pt x="53" y="692"/>
                    </a:lnTo>
                    <a:lnTo>
                      <a:pt x="80" y="633"/>
                    </a:lnTo>
                    <a:lnTo>
                      <a:pt x="57" y="605"/>
                    </a:lnTo>
                    <a:lnTo>
                      <a:pt x="63" y="578"/>
                    </a:lnTo>
                    <a:lnTo>
                      <a:pt x="103" y="542"/>
                    </a:lnTo>
                    <a:lnTo>
                      <a:pt x="168" y="445"/>
                    </a:lnTo>
                    <a:lnTo>
                      <a:pt x="145" y="413"/>
                    </a:lnTo>
                    <a:lnTo>
                      <a:pt x="135" y="388"/>
                    </a:lnTo>
                    <a:lnTo>
                      <a:pt x="139" y="333"/>
                    </a:lnTo>
                    <a:lnTo>
                      <a:pt x="219" y="0"/>
                    </a:lnTo>
                    <a:lnTo>
                      <a:pt x="304" y="19"/>
                    </a:lnTo>
                    <a:lnTo>
                      <a:pt x="276" y="149"/>
                    </a:lnTo>
                    <a:lnTo>
                      <a:pt x="295" y="194"/>
                    </a:lnTo>
                    <a:lnTo>
                      <a:pt x="297" y="223"/>
                    </a:lnTo>
                    <a:lnTo>
                      <a:pt x="287" y="228"/>
                    </a:lnTo>
                    <a:lnTo>
                      <a:pt x="320" y="259"/>
                    </a:lnTo>
                    <a:lnTo>
                      <a:pt x="354" y="342"/>
                    </a:lnTo>
                    <a:lnTo>
                      <a:pt x="365" y="417"/>
                    </a:lnTo>
                    <a:lnTo>
                      <a:pt x="371" y="457"/>
                    </a:lnTo>
                    <a:lnTo>
                      <a:pt x="346" y="495"/>
                    </a:lnTo>
                    <a:lnTo>
                      <a:pt x="363" y="512"/>
                    </a:lnTo>
                    <a:lnTo>
                      <a:pt x="409" y="487"/>
                    </a:lnTo>
                    <a:lnTo>
                      <a:pt x="439" y="618"/>
                    </a:lnTo>
                    <a:lnTo>
                      <a:pt x="460" y="626"/>
                    </a:lnTo>
                    <a:lnTo>
                      <a:pt x="464" y="664"/>
                    </a:lnTo>
                    <a:lnTo>
                      <a:pt x="523" y="679"/>
                    </a:lnTo>
                    <a:lnTo>
                      <a:pt x="616" y="679"/>
                    </a:lnTo>
                    <a:lnTo>
                      <a:pt x="654" y="696"/>
                    </a:lnTo>
                    <a:lnTo>
                      <a:pt x="599" y="1027"/>
                    </a:lnTo>
                    <a:lnTo>
                      <a:pt x="299" y="972"/>
                    </a:lnTo>
                    <a:lnTo>
                      <a:pt x="0" y="909"/>
                    </a:lnTo>
                    <a:lnTo>
                      <a:pt x="0" y="909"/>
                    </a:lnTo>
                    <a:close/>
                  </a:path>
                </a:pathLst>
              </a:custGeom>
              <a:solidFill>
                <a:srgbClr val="F7F3E9"/>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31" name="Freeform 1121"/>
              <p:cNvSpPr>
                <a:spLocks/>
              </p:cNvSpPr>
              <p:nvPr/>
            </p:nvSpPr>
            <p:spPr bwMode="auto">
              <a:xfrm>
                <a:off x="2864" y="617"/>
                <a:ext cx="560" cy="346"/>
              </a:xfrm>
              <a:custGeom>
                <a:avLst/>
                <a:gdLst>
                  <a:gd name="T0" fmla="*/ 19 w 1118"/>
                  <a:gd name="T1" fmla="*/ 175 h 692"/>
                  <a:gd name="T2" fmla="*/ 21 w 1118"/>
                  <a:gd name="T3" fmla="*/ 204 h 692"/>
                  <a:gd name="T4" fmla="*/ 11 w 1118"/>
                  <a:gd name="T5" fmla="*/ 209 h 692"/>
                  <a:gd name="T6" fmla="*/ 44 w 1118"/>
                  <a:gd name="T7" fmla="*/ 240 h 692"/>
                  <a:gd name="T8" fmla="*/ 78 w 1118"/>
                  <a:gd name="T9" fmla="*/ 323 h 692"/>
                  <a:gd name="T10" fmla="*/ 89 w 1118"/>
                  <a:gd name="T11" fmla="*/ 398 h 692"/>
                  <a:gd name="T12" fmla="*/ 95 w 1118"/>
                  <a:gd name="T13" fmla="*/ 438 h 692"/>
                  <a:gd name="T14" fmla="*/ 70 w 1118"/>
                  <a:gd name="T15" fmla="*/ 476 h 692"/>
                  <a:gd name="T16" fmla="*/ 87 w 1118"/>
                  <a:gd name="T17" fmla="*/ 493 h 692"/>
                  <a:gd name="T18" fmla="*/ 133 w 1118"/>
                  <a:gd name="T19" fmla="*/ 468 h 692"/>
                  <a:gd name="T20" fmla="*/ 163 w 1118"/>
                  <a:gd name="T21" fmla="*/ 599 h 692"/>
                  <a:gd name="T22" fmla="*/ 184 w 1118"/>
                  <a:gd name="T23" fmla="*/ 607 h 692"/>
                  <a:gd name="T24" fmla="*/ 188 w 1118"/>
                  <a:gd name="T25" fmla="*/ 645 h 692"/>
                  <a:gd name="T26" fmla="*/ 205 w 1118"/>
                  <a:gd name="T27" fmla="*/ 662 h 692"/>
                  <a:gd name="T28" fmla="*/ 247 w 1118"/>
                  <a:gd name="T29" fmla="*/ 660 h 692"/>
                  <a:gd name="T30" fmla="*/ 340 w 1118"/>
                  <a:gd name="T31" fmla="*/ 660 h 692"/>
                  <a:gd name="T32" fmla="*/ 378 w 1118"/>
                  <a:gd name="T33" fmla="*/ 677 h 692"/>
                  <a:gd name="T34" fmla="*/ 390 w 1118"/>
                  <a:gd name="T35" fmla="*/ 609 h 692"/>
                  <a:gd name="T36" fmla="*/ 694 w 1118"/>
                  <a:gd name="T37" fmla="*/ 654 h 692"/>
                  <a:gd name="T38" fmla="*/ 1068 w 1118"/>
                  <a:gd name="T39" fmla="*/ 692 h 692"/>
                  <a:gd name="T40" fmla="*/ 1080 w 1118"/>
                  <a:gd name="T41" fmla="*/ 567 h 692"/>
                  <a:gd name="T42" fmla="*/ 1118 w 1118"/>
                  <a:gd name="T43" fmla="*/ 162 h 692"/>
                  <a:gd name="T44" fmla="*/ 622 w 1118"/>
                  <a:gd name="T45" fmla="*/ 105 h 692"/>
                  <a:gd name="T46" fmla="*/ 376 w 1118"/>
                  <a:gd name="T47" fmla="*/ 67 h 692"/>
                  <a:gd name="T48" fmla="*/ 28 w 1118"/>
                  <a:gd name="T49" fmla="*/ 0 h 692"/>
                  <a:gd name="T50" fmla="*/ 0 w 1118"/>
                  <a:gd name="T51" fmla="*/ 130 h 692"/>
                  <a:gd name="T52" fmla="*/ 19 w 1118"/>
                  <a:gd name="T53" fmla="*/ 175 h 692"/>
                  <a:gd name="T54" fmla="*/ 19 w 1118"/>
                  <a:gd name="T55" fmla="*/ 175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18" h="692">
                    <a:moveTo>
                      <a:pt x="19" y="175"/>
                    </a:moveTo>
                    <a:lnTo>
                      <a:pt x="21" y="204"/>
                    </a:lnTo>
                    <a:lnTo>
                      <a:pt x="11" y="209"/>
                    </a:lnTo>
                    <a:lnTo>
                      <a:pt x="44" y="240"/>
                    </a:lnTo>
                    <a:lnTo>
                      <a:pt x="78" y="323"/>
                    </a:lnTo>
                    <a:lnTo>
                      <a:pt x="89" y="398"/>
                    </a:lnTo>
                    <a:lnTo>
                      <a:pt x="95" y="438"/>
                    </a:lnTo>
                    <a:lnTo>
                      <a:pt x="70" y="476"/>
                    </a:lnTo>
                    <a:lnTo>
                      <a:pt x="87" y="493"/>
                    </a:lnTo>
                    <a:lnTo>
                      <a:pt x="133" y="468"/>
                    </a:lnTo>
                    <a:lnTo>
                      <a:pt x="163" y="599"/>
                    </a:lnTo>
                    <a:lnTo>
                      <a:pt x="184" y="607"/>
                    </a:lnTo>
                    <a:lnTo>
                      <a:pt x="188" y="645"/>
                    </a:lnTo>
                    <a:lnTo>
                      <a:pt x="205" y="662"/>
                    </a:lnTo>
                    <a:lnTo>
                      <a:pt x="247" y="660"/>
                    </a:lnTo>
                    <a:lnTo>
                      <a:pt x="340" y="660"/>
                    </a:lnTo>
                    <a:lnTo>
                      <a:pt x="378" y="677"/>
                    </a:lnTo>
                    <a:lnTo>
                      <a:pt x="390" y="609"/>
                    </a:lnTo>
                    <a:lnTo>
                      <a:pt x="694" y="654"/>
                    </a:lnTo>
                    <a:lnTo>
                      <a:pt x="1068" y="692"/>
                    </a:lnTo>
                    <a:lnTo>
                      <a:pt x="1080" y="567"/>
                    </a:lnTo>
                    <a:lnTo>
                      <a:pt x="1118" y="162"/>
                    </a:lnTo>
                    <a:lnTo>
                      <a:pt x="622" y="105"/>
                    </a:lnTo>
                    <a:lnTo>
                      <a:pt x="376" y="67"/>
                    </a:lnTo>
                    <a:lnTo>
                      <a:pt x="28" y="0"/>
                    </a:lnTo>
                    <a:lnTo>
                      <a:pt x="0" y="130"/>
                    </a:lnTo>
                    <a:lnTo>
                      <a:pt x="19" y="175"/>
                    </a:lnTo>
                    <a:lnTo>
                      <a:pt x="19" y="175"/>
                    </a:lnTo>
                    <a:close/>
                  </a:path>
                </a:pathLst>
              </a:custGeom>
              <a:solidFill>
                <a:srgbClr val="F7F3E9"/>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32" name="Freeform 1122"/>
              <p:cNvSpPr>
                <a:spLocks/>
              </p:cNvSpPr>
              <p:nvPr/>
            </p:nvSpPr>
            <p:spPr bwMode="auto">
              <a:xfrm>
                <a:off x="2706" y="1426"/>
                <a:ext cx="372" cy="419"/>
              </a:xfrm>
              <a:custGeom>
                <a:avLst/>
                <a:gdLst>
                  <a:gd name="T0" fmla="*/ 48 w 746"/>
                  <a:gd name="T1" fmla="*/ 534 h 840"/>
                  <a:gd name="T2" fmla="*/ 29 w 746"/>
                  <a:gd name="T3" fmla="*/ 504 h 840"/>
                  <a:gd name="T4" fmla="*/ 38 w 746"/>
                  <a:gd name="T5" fmla="*/ 456 h 840"/>
                  <a:gd name="T6" fmla="*/ 88 w 746"/>
                  <a:gd name="T7" fmla="*/ 378 h 840"/>
                  <a:gd name="T8" fmla="*/ 124 w 746"/>
                  <a:gd name="T9" fmla="*/ 355 h 840"/>
                  <a:gd name="T10" fmla="*/ 103 w 746"/>
                  <a:gd name="T11" fmla="*/ 327 h 840"/>
                  <a:gd name="T12" fmla="*/ 90 w 746"/>
                  <a:gd name="T13" fmla="*/ 251 h 840"/>
                  <a:gd name="T14" fmla="*/ 105 w 746"/>
                  <a:gd name="T15" fmla="*/ 108 h 840"/>
                  <a:gd name="T16" fmla="*/ 130 w 746"/>
                  <a:gd name="T17" fmla="*/ 101 h 840"/>
                  <a:gd name="T18" fmla="*/ 172 w 746"/>
                  <a:gd name="T19" fmla="*/ 125 h 840"/>
                  <a:gd name="T20" fmla="*/ 208 w 746"/>
                  <a:gd name="T21" fmla="*/ 0 h 840"/>
                  <a:gd name="T22" fmla="*/ 746 w 746"/>
                  <a:gd name="T23" fmla="*/ 89 h 840"/>
                  <a:gd name="T24" fmla="*/ 634 w 746"/>
                  <a:gd name="T25" fmla="*/ 840 h 840"/>
                  <a:gd name="T26" fmla="*/ 468 w 746"/>
                  <a:gd name="T27" fmla="*/ 817 h 840"/>
                  <a:gd name="T28" fmla="*/ 366 w 746"/>
                  <a:gd name="T29" fmla="*/ 789 h 840"/>
                  <a:gd name="T30" fmla="*/ 154 w 746"/>
                  <a:gd name="T31" fmla="*/ 705 h 840"/>
                  <a:gd name="T32" fmla="*/ 0 w 746"/>
                  <a:gd name="T33" fmla="*/ 576 h 840"/>
                  <a:gd name="T34" fmla="*/ 48 w 746"/>
                  <a:gd name="T35" fmla="*/ 534 h 840"/>
                  <a:gd name="T36" fmla="*/ 48 w 746"/>
                  <a:gd name="T37" fmla="*/ 534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6" h="840">
                    <a:moveTo>
                      <a:pt x="48" y="534"/>
                    </a:moveTo>
                    <a:lnTo>
                      <a:pt x="29" y="504"/>
                    </a:lnTo>
                    <a:lnTo>
                      <a:pt x="38" y="456"/>
                    </a:lnTo>
                    <a:lnTo>
                      <a:pt x="88" y="378"/>
                    </a:lnTo>
                    <a:lnTo>
                      <a:pt x="124" y="355"/>
                    </a:lnTo>
                    <a:lnTo>
                      <a:pt x="103" y="327"/>
                    </a:lnTo>
                    <a:lnTo>
                      <a:pt x="90" y="251"/>
                    </a:lnTo>
                    <a:lnTo>
                      <a:pt x="105" y="108"/>
                    </a:lnTo>
                    <a:lnTo>
                      <a:pt x="130" y="101"/>
                    </a:lnTo>
                    <a:lnTo>
                      <a:pt x="172" y="125"/>
                    </a:lnTo>
                    <a:lnTo>
                      <a:pt x="208" y="0"/>
                    </a:lnTo>
                    <a:lnTo>
                      <a:pt x="746" y="89"/>
                    </a:lnTo>
                    <a:lnTo>
                      <a:pt x="634" y="840"/>
                    </a:lnTo>
                    <a:lnTo>
                      <a:pt x="468" y="817"/>
                    </a:lnTo>
                    <a:lnTo>
                      <a:pt x="366" y="789"/>
                    </a:lnTo>
                    <a:lnTo>
                      <a:pt x="154" y="705"/>
                    </a:lnTo>
                    <a:lnTo>
                      <a:pt x="0" y="576"/>
                    </a:lnTo>
                    <a:lnTo>
                      <a:pt x="48" y="534"/>
                    </a:lnTo>
                    <a:lnTo>
                      <a:pt x="48" y="534"/>
                    </a:lnTo>
                    <a:close/>
                  </a:path>
                </a:pathLst>
              </a:custGeom>
              <a:solidFill>
                <a:srgbClr val="D9C58B"/>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33" name="Freeform 1123"/>
              <p:cNvSpPr>
                <a:spLocks/>
              </p:cNvSpPr>
              <p:nvPr/>
            </p:nvSpPr>
            <p:spPr bwMode="auto">
              <a:xfrm>
                <a:off x="3014" y="922"/>
                <a:ext cx="385" cy="309"/>
              </a:xfrm>
              <a:custGeom>
                <a:avLst/>
                <a:gdLst>
                  <a:gd name="T0" fmla="*/ 0 w 770"/>
                  <a:gd name="T1" fmla="*/ 530 h 619"/>
                  <a:gd name="T2" fmla="*/ 92 w 770"/>
                  <a:gd name="T3" fmla="*/ 0 h 619"/>
                  <a:gd name="T4" fmla="*/ 396 w 770"/>
                  <a:gd name="T5" fmla="*/ 45 h 619"/>
                  <a:gd name="T6" fmla="*/ 770 w 770"/>
                  <a:gd name="T7" fmla="*/ 83 h 619"/>
                  <a:gd name="T8" fmla="*/ 744 w 770"/>
                  <a:gd name="T9" fmla="*/ 351 h 619"/>
                  <a:gd name="T10" fmla="*/ 719 w 770"/>
                  <a:gd name="T11" fmla="*/ 619 h 619"/>
                  <a:gd name="T12" fmla="*/ 208 w 770"/>
                  <a:gd name="T13" fmla="*/ 562 h 619"/>
                  <a:gd name="T14" fmla="*/ 0 w 770"/>
                  <a:gd name="T15" fmla="*/ 530 h 619"/>
                  <a:gd name="T16" fmla="*/ 0 w 770"/>
                  <a:gd name="T17" fmla="*/ 53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0" h="619">
                    <a:moveTo>
                      <a:pt x="0" y="530"/>
                    </a:moveTo>
                    <a:lnTo>
                      <a:pt x="92" y="0"/>
                    </a:lnTo>
                    <a:lnTo>
                      <a:pt x="396" y="45"/>
                    </a:lnTo>
                    <a:lnTo>
                      <a:pt x="770" y="83"/>
                    </a:lnTo>
                    <a:lnTo>
                      <a:pt x="744" y="351"/>
                    </a:lnTo>
                    <a:lnTo>
                      <a:pt x="719" y="619"/>
                    </a:lnTo>
                    <a:lnTo>
                      <a:pt x="208" y="562"/>
                    </a:lnTo>
                    <a:lnTo>
                      <a:pt x="0" y="530"/>
                    </a:lnTo>
                    <a:lnTo>
                      <a:pt x="0" y="530"/>
                    </a:lnTo>
                    <a:close/>
                  </a:path>
                </a:pathLst>
              </a:custGeom>
              <a:solidFill>
                <a:srgbClr val="F7F3E9"/>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34" name="Freeform 1124"/>
              <p:cNvSpPr>
                <a:spLocks/>
              </p:cNvSpPr>
              <p:nvPr/>
            </p:nvSpPr>
            <p:spPr bwMode="auto">
              <a:xfrm>
                <a:off x="3078" y="1202"/>
                <a:ext cx="398" cy="307"/>
              </a:xfrm>
              <a:custGeom>
                <a:avLst/>
                <a:gdLst>
                  <a:gd name="T0" fmla="*/ 80 w 796"/>
                  <a:gd name="T1" fmla="*/ 0 h 612"/>
                  <a:gd name="T2" fmla="*/ 591 w 796"/>
                  <a:gd name="T3" fmla="*/ 57 h 612"/>
                  <a:gd name="T4" fmla="*/ 796 w 796"/>
                  <a:gd name="T5" fmla="*/ 74 h 612"/>
                  <a:gd name="T6" fmla="*/ 789 w 796"/>
                  <a:gd name="T7" fmla="*/ 207 h 612"/>
                  <a:gd name="T8" fmla="*/ 760 w 796"/>
                  <a:gd name="T9" fmla="*/ 612 h 612"/>
                  <a:gd name="T10" fmla="*/ 656 w 796"/>
                  <a:gd name="T11" fmla="*/ 605 h 612"/>
                  <a:gd name="T12" fmla="*/ 331 w 796"/>
                  <a:gd name="T13" fmla="*/ 576 h 612"/>
                  <a:gd name="T14" fmla="*/ 0 w 796"/>
                  <a:gd name="T15" fmla="*/ 534 h 612"/>
                  <a:gd name="T16" fmla="*/ 80 w 796"/>
                  <a:gd name="T17" fmla="*/ 0 h 612"/>
                  <a:gd name="T18" fmla="*/ 80 w 796"/>
                  <a:gd name="T19"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6" h="612">
                    <a:moveTo>
                      <a:pt x="80" y="0"/>
                    </a:moveTo>
                    <a:lnTo>
                      <a:pt x="591" y="57"/>
                    </a:lnTo>
                    <a:lnTo>
                      <a:pt x="796" y="74"/>
                    </a:lnTo>
                    <a:lnTo>
                      <a:pt x="789" y="207"/>
                    </a:lnTo>
                    <a:lnTo>
                      <a:pt x="760" y="612"/>
                    </a:lnTo>
                    <a:lnTo>
                      <a:pt x="656" y="605"/>
                    </a:lnTo>
                    <a:lnTo>
                      <a:pt x="331" y="576"/>
                    </a:lnTo>
                    <a:lnTo>
                      <a:pt x="0" y="534"/>
                    </a:lnTo>
                    <a:lnTo>
                      <a:pt x="80" y="0"/>
                    </a:lnTo>
                    <a:lnTo>
                      <a:pt x="80" y="0"/>
                    </a:lnTo>
                    <a:close/>
                  </a:path>
                </a:pathLst>
              </a:custGeom>
              <a:solidFill>
                <a:srgbClr val="D9C58B"/>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35" name="Freeform 1125"/>
              <p:cNvSpPr>
                <a:spLocks/>
              </p:cNvSpPr>
              <p:nvPr/>
            </p:nvSpPr>
            <p:spPr bwMode="auto">
              <a:xfrm>
                <a:off x="3020" y="1470"/>
                <a:ext cx="385" cy="381"/>
              </a:xfrm>
              <a:custGeom>
                <a:avLst/>
                <a:gdLst>
                  <a:gd name="T0" fmla="*/ 97 w 768"/>
                  <a:gd name="T1" fmla="*/ 764 h 764"/>
                  <a:gd name="T2" fmla="*/ 106 w 768"/>
                  <a:gd name="T3" fmla="*/ 707 h 764"/>
                  <a:gd name="T4" fmla="*/ 298 w 768"/>
                  <a:gd name="T5" fmla="*/ 732 h 764"/>
                  <a:gd name="T6" fmla="*/ 290 w 768"/>
                  <a:gd name="T7" fmla="*/ 704 h 764"/>
                  <a:gd name="T8" fmla="*/ 705 w 768"/>
                  <a:gd name="T9" fmla="*/ 742 h 764"/>
                  <a:gd name="T10" fmla="*/ 768 w 768"/>
                  <a:gd name="T11" fmla="*/ 71 h 764"/>
                  <a:gd name="T12" fmla="*/ 443 w 768"/>
                  <a:gd name="T13" fmla="*/ 42 h 764"/>
                  <a:gd name="T14" fmla="*/ 112 w 768"/>
                  <a:gd name="T15" fmla="*/ 0 h 764"/>
                  <a:gd name="T16" fmla="*/ 0 w 768"/>
                  <a:gd name="T17" fmla="*/ 751 h 764"/>
                  <a:gd name="T18" fmla="*/ 97 w 768"/>
                  <a:gd name="T19" fmla="*/ 764 h 764"/>
                  <a:gd name="T20" fmla="*/ 97 w 768"/>
                  <a:gd name="T21"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764">
                    <a:moveTo>
                      <a:pt x="97" y="764"/>
                    </a:moveTo>
                    <a:lnTo>
                      <a:pt x="106" y="707"/>
                    </a:lnTo>
                    <a:lnTo>
                      <a:pt x="298" y="732"/>
                    </a:lnTo>
                    <a:lnTo>
                      <a:pt x="290" y="704"/>
                    </a:lnTo>
                    <a:lnTo>
                      <a:pt x="705" y="742"/>
                    </a:lnTo>
                    <a:lnTo>
                      <a:pt x="768" y="71"/>
                    </a:lnTo>
                    <a:lnTo>
                      <a:pt x="443" y="42"/>
                    </a:lnTo>
                    <a:lnTo>
                      <a:pt x="112" y="0"/>
                    </a:lnTo>
                    <a:lnTo>
                      <a:pt x="0" y="751"/>
                    </a:lnTo>
                    <a:lnTo>
                      <a:pt x="97" y="764"/>
                    </a:lnTo>
                    <a:lnTo>
                      <a:pt x="97" y="764"/>
                    </a:lnTo>
                    <a:close/>
                  </a:path>
                </a:pathLst>
              </a:custGeom>
              <a:solidFill>
                <a:srgbClr val="F7F3E9"/>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36" name="Freeform 1126"/>
              <p:cNvSpPr>
                <a:spLocks/>
              </p:cNvSpPr>
              <p:nvPr/>
            </p:nvSpPr>
            <p:spPr bwMode="auto">
              <a:xfrm>
                <a:off x="3167" y="1539"/>
                <a:ext cx="762" cy="720"/>
              </a:xfrm>
              <a:custGeom>
                <a:avLst/>
                <a:gdLst>
                  <a:gd name="T0" fmla="*/ 0 w 1527"/>
                  <a:gd name="T1" fmla="*/ 563 h 1439"/>
                  <a:gd name="T2" fmla="*/ 415 w 1527"/>
                  <a:gd name="T3" fmla="*/ 601 h 1439"/>
                  <a:gd name="T4" fmla="*/ 472 w 1527"/>
                  <a:gd name="T5" fmla="*/ 0 h 1439"/>
                  <a:gd name="T6" fmla="*/ 803 w 1527"/>
                  <a:gd name="T7" fmla="*/ 19 h 1439"/>
                  <a:gd name="T8" fmla="*/ 791 w 1527"/>
                  <a:gd name="T9" fmla="*/ 277 h 1439"/>
                  <a:gd name="T10" fmla="*/ 824 w 1527"/>
                  <a:gd name="T11" fmla="*/ 304 h 1439"/>
                  <a:gd name="T12" fmla="*/ 854 w 1527"/>
                  <a:gd name="T13" fmla="*/ 304 h 1439"/>
                  <a:gd name="T14" fmla="*/ 879 w 1527"/>
                  <a:gd name="T15" fmla="*/ 329 h 1439"/>
                  <a:gd name="T16" fmla="*/ 928 w 1527"/>
                  <a:gd name="T17" fmla="*/ 340 h 1439"/>
                  <a:gd name="T18" fmla="*/ 1029 w 1527"/>
                  <a:gd name="T19" fmla="*/ 384 h 1439"/>
                  <a:gd name="T20" fmla="*/ 1046 w 1527"/>
                  <a:gd name="T21" fmla="*/ 365 h 1439"/>
                  <a:gd name="T22" fmla="*/ 1111 w 1527"/>
                  <a:gd name="T23" fmla="*/ 403 h 1439"/>
                  <a:gd name="T24" fmla="*/ 1196 w 1527"/>
                  <a:gd name="T25" fmla="*/ 401 h 1439"/>
                  <a:gd name="T26" fmla="*/ 1255 w 1527"/>
                  <a:gd name="T27" fmla="*/ 384 h 1439"/>
                  <a:gd name="T28" fmla="*/ 1337 w 1527"/>
                  <a:gd name="T29" fmla="*/ 369 h 1439"/>
                  <a:gd name="T30" fmla="*/ 1411 w 1527"/>
                  <a:gd name="T31" fmla="*/ 409 h 1439"/>
                  <a:gd name="T32" fmla="*/ 1423 w 1527"/>
                  <a:gd name="T33" fmla="*/ 422 h 1439"/>
                  <a:gd name="T34" fmla="*/ 1463 w 1527"/>
                  <a:gd name="T35" fmla="*/ 422 h 1439"/>
                  <a:gd name="T36" fmla="*/ 1470 w 1527"/>
                  <a:gd name="T37" fmla="*/ 635 h 1439"/>
                  <a:gd name="T38" fmla="*/ 1527 w 1527"/>
                  <a:gd name="T39" fmla="*/ 739 h 1439"/>
                  <a:gd name="T40" fmla="*/ 1506 w 1527"/>
                  <a:gd name="T41" fmla="*/ 821 h 1439"/>
                  <a:gd name="T42" fmla="*/ 1510 w 1527"/>
                  <a:gd name="T43" fmla="*/ 889 h 1439"/>
                  <a:gd name="T44" fmla="*/ 1485 w 1527"/>
                  <a:gd name="T45" fmla="*/ 924 h 1439"/>
                  <a:gd name="T46" fmla="*/ 1495 w 1527"/>
                  <a:gd name="T47" fmla="*/ 935 h 1439"/>
                  <a:gd name="T48" fmla="*/ 1432 w 1527"/>
                  <a:gd name="T49" fmla="*/ 954 h 1439"/>
                  <a:gd name="T50" fmla="*/ 1383 w 1527"/>
                  <a:gd name="T51" fmla="*/ 960 h 1439"/>
                  <a:gd name="T52" fmla="*/ 1392 w 1527"/>
                  <a:gd name="T53" fmla="*/ 924 h 1439"/>
                  <a:gd name="T54" fmla="*/ 1366 w 1527"/>
                  <a:gd name="T55" fmla="*/ 945 h 1439"/>
                  <a:gd name="T56" fmla="*/ 1367 w 1527"/>
                  <a:gd name="T57" fmla="*/ 986 h 1439"/>
                  <a:gd name="T58" fmla="*/ 1333 w 1527"/>
                  <a:gd name="T59" fmla="*/ 1030 h 1439"/>
                  <a:gd name="T60" fmla="*/ 1153 w 1527"/>
                  <a:gd name="T61" fmla="*/ 1121 h 1439"/>
                  <a:gd name="T62" fmla="*/ 1096 w 1527"/>
                  <a:gd name="T63" fmla="*/ 1180 h 1439"/>
                  <a:gd name="T64" fmla="*/ 1042 w 1527"/>
                  <a:gd name="T65" fmla="*/ 1308 h 1439"/>
                  <a:gd name="T66" fmla="*/ 1086 w 1527"/>
                  <a:gd name="T67" fmla="*/ 1439 h 1439"/>
                  <a:gd name="T68" fmla="*/ 1044 w 1527"/>
                  <a:gd name="T69" fmla="*/ 1439 h 1439"/>
                  <a:gd name="T70" fmla="*/ 848 w 1527"/>
                  <a:gd name="T71" fmla="*/ 1370 h 1439"/>
                  <a:gd name="T72" fmla="*/ 827 w 1527"/>
                  <a:gd name="T73" fmla="*/ 1313 h 1439"/>
                  <a:gd name="T74" fmla="*/ 807 w 1527"/>
                  <a:gd name="T75" fmla="*/ 1289 h 1439"/>
                  <a:gd name="T76" fmla="*/ 801 w 1527"/>
                  <a:gd name="T77" fmla="*/ 1213 h 1439"/>
                  <a:gd name="T78" fmla="*/ 763 w 1527"/>
                  <a:gd name="T79" fmla="*/ 1186 h 1439"/>
                  <a:gd name="T80" fmla="*/ 658 w 1527"/>
                  <a:gd name="T81" fmla="*/ 984 h 1439"/>
                  <a:gd name="T82" fmla="*/ 607 w 1527"/>
                  <a:gd name="T83" fmla="*/ 946 h 1439"/>
                  <a:gd name="T84" fmla="*/ 592 w 1527"/>
                  <a:gd name="T85" fmla="*/ 914 h 1439"/>
                  <a:gd name="T86" fmla="*/ 438 w 1527"/>
                  <a:gd name="T87" fmla="*/ 907 h 1439"/>
                  <a:gd name="T88" fmla="*/ 356 w 1527"/>
                  <a:gd name="T89" fmla="*/ 1002 h 1439"/>
                  <a:gd name="T90" fmla="*/ 217 w 1527"/>
                  <a:gd name="T91" fmla="*/ 903 h 1439"/>
                  <a:gd name="T92" fmla="*/ 175 w 1527"/>
                  <a:gd name="T93" fmla="*/ 766 h 1439"/>
                  <a:gd name="T94" fmla="*/ 42 w 1527"/>
                  <a:gd name="T95" fmla="*/ 639 h 1439"/>
                  <a:gd name="T96" fmla="*/ 27 w 1527"/>
                  <a:gd name="T97" fmla="*/ 597 h 1439"/>
                  <a:gd name="T98" fmla="*/ 8 w 1527"/>
                  <a:gd name="T99" fmla="*/ 591 h 1439"/>
                  <a:gd name="T100" fmla="*/ 0 w 1527"/>
                  <a:gd name="T101" fmla="*/ 563 h 1439"/>
                  <a:gd name="T102" fmla="*/ 0 w 1527"/>
                  <a:gd name="T103" fmla="*/ 563 h 1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27" h="1439">
                    <a:moveTo>
                      <a:pt x="0" y="563"/>
                    </a:moveTo>
                    <a:lnTo>
                      <a:pt x="415" y="601"/>
                    </a:lnTo>
                    <a:lnTo>
                      <a:pt x="472" y="0"/>
                    </a:lnTo>
                    <a:lnTo>
                      <a:pt x="803" y="19"/>
                    </a:lnTo>
                    <a:lnTo>
                      <a:pt x="791" y="277"/>
                    </a:lnTo>
                    <a:lnTo>
                      <a:pt x="824" y="304"/>
                    </a:lnTo>
                    <a:lnTo>
                      <a:pt x="854" y="304"/>
                    </a:lnTo>
                    <a:lnTo>
                      <a:pt x="879" y="329"/>
                    </a:lnTo>
                    <a:lnTo>
                      <a:pt x="928" y="340"/>
                    </a:lnTo>
                    <a:lnTo>
                      <a:pt x="1029" y="384"/>
                    </a:lnTo>
                    <a:lnTo>
                      <a:pt x="1046" y="365"/>
                    </a:lnTo>
                    <a:lnTo>
                      <a:pt x="1111" y="403"/>
                    </a:lnTo>
                    <a:lnTo>
                      <a:pt x="1196" y="401"/>
                    </a:lnTo>
                    <a:lnTo>
                      <a:pt x="1255" y="384"/>
                    </a:lnTo>
                    <a:lnTo>
                      <a:pt x="1337" y="369"/>
                    </a:lnTo>
                    <a:lnTo>
                      <a:pt x="1411" y="409"/>
                    </a:lnTo>
                    <a:lnTo>
                      <a:pt x="1423" y="422"/>
                    </a:lnTo>
                    <a:lnTo>
                      <a:pt x="1463" y="422"/>
                    </a:lnTo>
                    <a:lnTo>
                      <a:pt x="1470" y="635"/>
                    </a:lnTo>
                    <a:lnTo>
                      <a:pt x="1527" y="739"/>
                    </a:lnTo>
                    <a:lnTo>
                      <a:pt x="1506" y="821"/>
                    </a:lnTo>
                    <a:lnTo>
                      <a:pt x="1510" y="889"/>
                    </a:lnTo>
                    <a:lnTo>
                      <a:pt x="1485" y="924"/>
                    </a:lnTo>
                    <a:lnTo>
                      <a:pt x="1495" y="935"/>
                    </a:lnTo>
                    <a:lnTo>
                      <a:pt x="1432" y="954"/>
                    </a:lnTo>
                    <a:lnTo>
                      <a:pt x="1383" y="960"/>
                    </a:lnTo>
                    <a:lnTo>
                      <a:pt x="1392" y="924"/>
                    </a:lnTo>
                    <a:lnTo>
                      <a:pt x="1366" y="945"/>
                    </a:lnTo>
                    <a:lnTo>
                      <a:pt x="1367" y="986"/>
                    </a:lnTo>
                    <a:lnTo>
                      <a:pt x="1333" y="1030"/>
                    </a:lnTo>
                    <a:lnTo>
                      <a:pt x="1153" y="1121"/>
                    </a:lnTo>
                    <a:lnTo>
                      <a:pt x="1096" y="1180"/>
                    </a:lnTo>
                    <a:lnTo>
                      <a:pt x="1042" y="1308"/>
                    </a:lnTo>
                    <a:lnTo>
                      <a:pt x="1086" y="1439"/>
                    </a:lnTo>
                    <a:lnTo>
                      <a:pt x="1044" y="1439"/>
                    </a:lnTo>
                    <a:lnTo>
                      <a:pt x="848" y="1370"/>
                    </a:lnTo>
                    <a:lnTo>
                      <a:pt x="827" y="1313"/>
                    </a:lnTo>
                    <a:lnTo>
                      <a:pt x="807" y="1289"/>
                    </a:lnTo>
                    <a:lnTo>
                      <a:pt x="801" y="1213"/>
                    </a:lnTo>
                    <a:lnTo>
                      <a:pt x="763" y="1186"/>
                    </a:lnTo>
                    <a:lnTo>
                      <a:pt x="658" y="984"/>
                    </a:lnTo>
                    <a:lnTo>
                      <a:pt x="607" y="946"/>
                    </a:lnTo>
                    <a:lnTo>
                      <a:pt x="592" y="914"/>
                    </a:lnTo>
                    <a:lnTo>
                      <a:pt x="438" y="907"/>
                    </a:lnTo>
                    <a:lnTo>
                      <a:pt x="356" y="1002"/>
                    </a:lnTo>
                    <a:lnTo>
                      <a:pt x="217" y="903"/>
                    </a:lnTo>
                    <a:lnTo>
                      <a:pt x="175" y="766"/>
                    </a:lnTo>
                    <a:lnTo>
                      <a:pt x="42" y="639"/>
                    </a:lnTo>
                    <a:lnTo>
                      <a:pt x="27" y="597"/>
                    </a:lnTo>
                    <a:lnTo>
                      <a:pt x="8" y="591"/>
                    </a:lnTo>
                    <a:lnTo>
                      <a:pt x="0" y="563"/>
                    </a:lnTo>
                    <a:lnTo>
                      <a:pt x="0" y="563"/>
                    </a:lnTo>
                    <a:close/>
                  </a:path>
                </a:pathLst>
              </a:custGeom>
              <a:solidFill>
                <a:srgbClr val="8E744A"/>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37" name="Freeform 1127"/>
              <p:cNvSpPr>
                <a:spLocks/>
              </p:cNvSpPr>
              <p:nvPr/>
            </p:nvSpPr>
            <p:spPr bwMode="auto">
              <a:xfrm>
                <a:off x="3403" y="698"/>
                <a:ext cx="361" cy="219"/>
              </a:xfrm>
              <a:custGeom>
                <a:avLst/>
                <a:gdLst>
                  <a:gd name="T0" fmla="*/ 38 w 718"/>
                  <a:gd name="T1" fmla="*/ 0 h 441"/>
                  <a:gd name="T2" fmla="*/ 663 w 718"/>
                  <a:gd name="T3" fmla="*/ 32 h 441"/>
                  <a:gd name="T4" fmla="*/ 667 w 718"/>
                  <a:gd name="T5" fmla="*/ 142 h 441"/>
                  <a:gd name="T6" fmla="*/ 696 w 718"/>
                  <a:gd name="T7" fmla="*/ 234 h 441"/>
                  <a:gd name="T8" fmla="*/ 699 w 718"/>
                  <a:gd name="T9" fmla="*/ 348 h 441"/>
                  <a:gd name="T10" fmla="*/ 718 w 718"/>
                  <a:gd name="T11" fmla="*/ 441 h 441"/>
                  <a:gd name="T12" fmla="*/ 340 w 718"/>
                  <a:gd name="T13" fmla="*/ 429 h 441"/>
                  <a:gd name="T14" fmla="*/ 0 w 718"/>
                  <a:gd name="T15" fmla="*/ 405 h 441"/>
                  <a:gd name="T16" fmla="*/ 38 w 718"/>
                  <a:gd name="T17" fmla="*/ 0 h 441"/>
                  <a:gd name="T18" fmla="*/ 38 w 718"/>
                  <a:gd name="T19"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8" h="441">
                    <a:moveTo>
                      <a:pt x="38" y="0"/>
                    </a:moveTo>
                    <a:lnTo>
                      <a:pt x="663" y="32"/>
                    </a:lnTo>
                    <a:lnTo>
                      <a:pt x="667" y="142"/>
                    </a:lnTo>
                    <a:lnTo>
                      <a:pt x="696" y="234"/>
                    </a:lnTo>
                    <a:lnTo>
                      <a:pt x="699" y="348"/>
                    </a:lnTo>
                    <a:lnTo>
                      <a:pt x="718" y="441"/>
                    </a:lnTo>
                    <a:lnTo>
                      <a:pt x="340" y="429"/>
                    </a:lnTo>
                    <a:lnTo>
                      <a:pt x="0" y="405"/>
                    </a:lnTo>
                    <a:lnTo>
                      <a:pt x="38" y="0"/>
                    </a:lnTo>
                    <a:lnTo>
                      <a:pt x="38" y="0"/>
                    </a:lnTo>
                    <a:close/>
                  </a:path>
                </a:pathLst>
              </a:custGeom>
              <a:solidFill>
                <a:srgbClr val="F7F3E9"/>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38" name="Freeform 1128"/>
              <p:cNvSpPr>
                <a:spLocks/>
              </p:cNvSpPr>
              <p:nvPr/>
            </p:nvSpPr>
            <p:spPr bwMode="auto">
              <a:xfrm>
                <a:off x="3384" y="899"/>
                <a:ext cx="385" cy="251"/>
              </a:xfrm>
              <a:custGeom>
                <a:avLst/>
                <a:gdLst>
                  <a:gd name="T0" fmla="*/ 38 w 768"/>
                  <a:gd name="T1" fmla="*/ 0 h 502"/>
                  <a:gd name="T2" fmla="*/ 378 w 768"/>
                  <a:gd name="T3" fmla="*/ 24 h 502"/>
                  <a:gd name="T4" fmla="*/ 756 w 768"/>
                  <a:gd name="T5" fmla="*/ 36 h 502"/>
                  <a:gd name="T6" fmla="*/ 732 w 768"/>
                  <a:gd name="T7" fmla="*/ 83 h 502"/>
                  <a:gd name="T8" fmla="*/ 768 w 768"/>
                  <a:gd name="T9" fmla="*/ 118 h 502"/>
                  <a:gd name="T10" fmla="*/ 766 w 768"/>
                  <a:gd name="T11" fmla="*/ 365 h 502"/>
                  <a:gd name="T12" fmla="*/ 751 w 768"/>
                  <a:gd name="T13" fmla="*/ 363 h 502"/>
                  <a:gd name="T14" fmla="*/ 753 w 768"/>
                  <a:gd name="T15" fmla="*/ 395 h 502"/>
                  <a:gd name="T16" fmla="*/ 764 w 768"/>
                  <a:gd name="T17" fmla="*/ 420 h 502"/>
                  <a:gd name="T18" fmla="*/ 756 w 768"/>
                  <a:gd name="T19" fmla="*/ 443 h 502"/>
                  <a:gd name="T20" fmla="*/ 764 w 768"/>
                  <a:gd name="T21" fmla="*/ 502 h 502"/>
                  <a:gd name="T22" fmla="*/ 747 w 768"/>
                  <a:gd name="T23" fmla="*/ 496 h 502"/>
                  <a:gd name="T24" fmla="*/ 728 w 768"/>
                  <a:gd name="T25" fmla="*/ 473 h 502"/>
                  <a:gd name="T26" fmla="*/ 659 w 768"/>
                  <a:gd name="T27" fmla="*/ 450 h 502"/>
                  <a:gd name="T28" fmla="*/ 593 w 768"/>
                  <a:gd name="T29" fmla="*/ 454 h 502"/>
                  <a:gd name="T30" fmla="*/ 555 w 768"/>
                  <a:gd name="T31" fmla="*/ 426 h 502"/>
                  <a:gd name="T32" fmla="*/ 0 w 768"/>
                  <a:gd name="T33" fmla="*/ 393 h 502"/>
                  <a:gd name="T34" fmla="*/ 38 w 768"/>
                  <a:gd name="T35" fmla="*/ 0 h 502"/>
                  <a:gd name="T36" fmla="*/ 38 w 768"/>
                  <a:gd name="T37"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8" h="502">
                    <a:moveTo>
                      <a:pt x="38" y="0"/>
                    </a:moveTo>
                    <a:lnTo>
                      <a:pt x="378" y="24"/>
                    </a:lnTo>
                    <a:lnTo>
                      <a:pt x="756" y="36"/>
                    </a:lnTo>
                    <a:lnTo>
                      <a:pt x="732" y="83"/>
                    </a:lnTo>
                    <a:lnTo>
                      <a:pt x="768" y="118"/>
                    </a:lnTo>
                    <a:lnTo>
                      <a:pt x="766" y="365"/>
                    </a:lnTo>
                    <a:lnTo>
                      <a:pt x="751" y="363"/>
                    </a:lnTo>
                    <a:lnTo>
                      <a:pt x="753" y="395"/>
                    </a:lnTo>
                    <a:lnTo>
                      <a:pt x="764" y="420"/>
                    </a:lnTo>
                    <a:lnTo>
                      <a:pt x="756" y="443"/>
                    </a:lnTo>
                    <a:lnTo>
                      <a:pt x="764" y="502"/>
                    </a:lnTo>
                    <a:lnTo>
                      <a:pt x="747" y="496"/>
                    </a:lnTo>
                    <a:lnTo>
                      <a:pt x="728" y="473"/>
                    </a:lnTo>
                    <a:lnTo>
                      <a:pt x="659" y="450"/>
                    </a:lnTo>
                    <a:lnTo>
                      <a:pt x="593" y="454"/>
                    </a:lnTo>
                    <a:lnTo>
                      <a:pt x="555" y="426"/>
                    </a:lnTo>
                    <a:lnTo>
                      <a:pt x="0" y="393"/>
                    </a:lnTo>
                    <a:lnTo>
                      <a:pt x="38" y="0"/>
                    </a:lnTo>
                    <a:lnTo>
                      <a:pt x="38" y="0"/>
                    </a:lnTo>
                    <a:close/>
                  </a:path>
                </a:pathLst>
              </a:custGeom>
              <a:solidFill>
                <a:srgbClr val="F7F3E9"/>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39" name="Freeform 1129"/>
              <p:cNvSpPr>
                <a:spLocks/>
              </p:cNvSpPr>
              <p:nvPr/>
            </p:nvSpPr>
            <p:spPr bwMode="auto">
              <a:xfrm>
                <a:off x="3373" y="1096"/>
                <a:ext cx="450" cy="221"/>
              </a:xfrm>
              <a:custGeom>
                <a:avLst/>
                <a:gdLst>
                  <a:gd name="T0" fmla="*/ 25 w 901"/>
                  <a:gd name="T1" fmla="*/ 0 h 439"/>
                  <a:gd name="T2" fmla="*/ 580 w 901"/>
                  <a:gd name="T3" fmla="*/ 33 h 439"/>
                  <a:gd name="T4" fmla="*/ 618 w 901"/>
                  <a:gd name="T5" fmla="*/ 61 h 439"/>
                  <a:gd name="T6" fmla="*/ 684 w 901"/>
                  <a:gd name="T7" fmla="*/ 57 h 439"/>
                  <a:gd name="T8" fmla="*/ 753 w 901"/>
                  <a:gd name="T9" fmla="*/ 80 h 439"/>
                  <a:gd name="T10" fmla="*/ 772 w 901"/>
                  <a:gd name="T11" fmla="*/ 103 h 439"/>
                  <a:gd name="T12" fmla="*/ 789 w 901"/>
                  <a:gd name="T13" fmla="*/ 109 h 439"/>
                  <a:gd name="T14" fmla="*/ 819 w 901"/>
                  <a:gd name="T15" fmla="*/ 192 h 439"/>
                  <a:gd name="T16" fmla="*/ 819 w 901"/>
                  <a:gd name="T17" fmla="*/ 217 h 439"/>
                  <a:gd name="T18" fmla="*/ 840 w 901"/>
                  <a:gd name="T19" fmla="*/ 257 h 439"/>
                  <a:gd name="T20" fmla="*/ 850 w 901"/>
                  <a:gd name="T21" fmla="*/ 320 h 439"/>
                  <a:gd name="T22" fmla="*/ 844 w 901"/>
                  <a:gd name="T23" fmla="*/ 339 h 439"/>
                  <a:gd name="T24" fmla="*/ 857 w 901"/>
                  <a:gd name="T25" fmla="*/ 359 h 439"/>
                  <a:gd name="T26" fmla="*/ 901 w 901"/>
                  <a:gd name="T27" fmla="*/ 439 h 439"/>
                  <a:gd name="T28" fmla="*/ 500 w 901"/>
                  <a:gd name="T29" fmla="*/ 435 h 439"/>
                  <a:gd name="T30" fmla="*/ 198 w 901"/>
                  <a:gd name="T31" fmla="*/ 418 h 439"/>
                  <a:gd name="T32" fmla="*/ 205 w 901"/>
                  <a:gd name="T33" fmla="*/ 285 h 439"/>
                  <a:gd name="T34" fmla="*/ 0 w 901"/>
                  <a:gd name="T35" fmla="*/ 268 h 439"/>
                  <a:gd name="T36" fmla="*/ 25 w 901"/>
                  <a:gd name="T37" fmla="*/ 0 h 439"/>
                  <a:gd name="T38" fmla="*/ 25 w 901"/>
                  <a:gd name="T39" fmla="*/ 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1" h="439">
                    <a:moveTo>
                      <a:pt x="25" y="0"/>
                    </a:moveTo>
                    <a:lnTo>
                      <a:pt x="580" y="33"/>
                    </a:lnTo>
                    <a:lnTo>
                      <a:pt x="618" y="61"/>
                    </a:lnTo>
                    <a:lnTo>
                      <a:pt x="684" y="57"/>
                    </a:lnTo>
                    <a:lnTo>
                      <a:pt x="753" y="80"/>
                    </a:lnTo>
                    <a:lnTo>
                      <a:pt x="772" y="103"/>
                    </a:lnTo>
                    <a:lnTo>
                      <a:pt x="789" y="109"/>
                    </a:lnTo>
                    <a:lnTo>
                      <a:pt x="819" y="192"/>
                    </a:lnTo>
                    <a:lnTo>
                      <a:pt x="819" y="217"/>
                    </a:lnTo>
                    <a:lnTo>
                      <a:pt x="840" y="257"/>
                    </a:lnTo>
                    <a:lnTo>
                      <a:pt x="850" y="320"/>
                    </a:lnTo>
                    <a:lnTo>
                      <a:pt x="844" y="339"/>
                    </a:lnTo>
                    <a:lnTo>
                      <a:pt x="857" y="359"/>
                    </a:lnTo>
                    <a:lnTo>
                      <a:pt x="901" y="439"/>
                    </a:lnTo>
                    <a:lnTo>
                      <a:pt x="500" y="435"/>
                    </a:lnTo>
                    <a:lnTo>
                      <a:pt x="198" y="418"/>
                    </a:lnTo>
                    <a:lnTo>
                      <a:pt x="205" y="285"/>
                    </a:lnTo>
                    <a:lnTo>
                      <a:pt x="0" y="268"/>
                    </a:lnTo>
                    <a:lnTo>
                      <a:pt x="25" y="0"/>
                    </a:lnTo>
                    <a:lnTo>
                      <a:pt x="25" y="0"/>
                    </a:lnTo>
                    <a:close/>
                  </a:path>
                </a:pathLst>
              </a:custGeom>
              <a:solidFill>
                <a:srgbClr val="F7F3E9"/>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40" name="Freeform 1130"/>
              <p:cNvSpPr>
                <a:spLocks/>
              </p:cNvSpPr>
              <p:nvPr/>
            </p:nvSpPr>
            <p:spPr bwMode="auto">
              <a:xfrm>
                <a:off x="3459" y="1307"/>
                <a:ext cx="405" cy="212"/>
              </a:xfrm>
              <a:custGeom>
                <a:avLst/>
                <a:gdLst>
                  <a:gd name="T0" fmla="*/ 29 w 812"/>
                  <a:gd name="T1" fmla="*/ 0 h 426"/>
                  <a:gd name="T2" fmla="*/ 331 w 812"/>
                  <a:gd name="T3" fmla="*/ 17 h 426"/>
                  <a:gd name="T4" fmla="*/ 732 w 812"/>
                  <a:gd name="T5" fmla="*/ 21 h 426"/>
                  <a:gd name="T6" fmla="*/ 755 w 812"/>
                  <a:gd name="T7" fmla="*/ 40 h 426"/>
                  <a:gd name="T8" fmla="*/ 766 w 812"/>
                  <a:gd name="T9" fmla="*/ 36 h 426"/>
                  <a:gd name="T10" fmla="*/ 782 w 812"/>
                  <a:gd name="T11" fmla="*/ 57 h 426"/>
                  <a:gd name="T12" fmla="*/ 768 w 812"/>
                  <a:gd name="T13" fmla="*/ 57 h 426"/>
                  <a:gd name="T14" fmla="*/ 755 w 812"/>
                  <a:gd name="T15" fmla="*/ 86 h 426"/>
                  <a:gd name="T16" fmla="*/ 787 w 812"/>
                  <a:gd name="T17" fmla="*/ 132 h 426"/>
                  <a:gd name="T18" fmla="*/ 812 w 812"/>
                  <a:gd name="T19" fmla="*/ 137 h 426"/>
                  <a:gd name="T20" fmla="*/ 808 w 812"/>
                  <a:gd name="T21" fmla="*/ 424 h 426"/>
                  <a:gd name="T22" fmla="*/ 464 w 812"/>
                  <a:gd name="T23" fmla="*/ 426 h 426"/>
                  <a:gd name="T24" fmla="*/ 0 w 812"/>
                  <a:gd name="T25" fmla="*/ 405 h 426"/>
                  <a:gd name="T26" fmla="*/ 29 w 812"/>
                  <a:gd name="T27" fmla="*/ 0 h 426"/>
                  <a:gd name="T28" fmla="*/ 29 w 812"/>
                  <a:gd name="T29"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2" h="426">
                    <a:moveTo>
                      <a:pt x="29" y="0"/>
                    </a:moveTo>
                    <a:lnTo>
                      <a:pt x="331" y="17"/>
                    </a:lnTo>
                    <a:lnTo>
                      <a:pt x="732" y="21"/>
                    </a:lnTo>
                    <a:lnTo>
                      <a:pt x="755" y="40"/>
                    </a:lnTo>
                    <a:lnTo>
                      <a:pt x="766" y="36"/>
                    </a:lnTo>
                    <a:lnTo>
                      <a:pt x="782" y="57"/>
                    </a:lnTo>
                    <a:lnTo>
                      <a:pt x="768" y="57"/>
                    </a:lnTo>
                    <a:lnTo>
                      <a:pt x="755" y="86"/>
                    </a:lnTo>
                    <a:lnTo>
                      <a:pt x="787" y="132"/>
                    </a:lnTo>
                    <a:lnTo>
                      <a:pt x="812" y="137"/>
                    </a:lnTo>
                    <a:lnTo>
                      <a:pt x="808" y="424"/>
                    </a:lnTo>
                    <a:lnTo>
                      <a:pt x="464" y="426"/>
                    </a:lnTo>
                    <a:lnTo>
                      <a:pt x="0" y="405"/>
                    </a:lnTo>
                    <a:lnTo>
                      <a:pt x="29" y="0"/>
                    </a:lnTo>
                    <a:lnTo>
                      <a:pt x="29" y="0"/>
                    </a:lnTo>
                    <a:close/>
                  </a:path>
                </a:pathLst>
              </a:custGeom>
              <a:solidFill>
                <a:srgbClr val="E8DCBC"/>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41" name="Freeform 1131"/>
              <p:cNvSpPr>
                <a:spLocks/>
              </p:cNvSpPr>
              <p:nvPr/>
            </p:nvSpPr>
            <p:spPr bwMode="auto">
              <a:xfrm>
                <a:off x="3401" y="1506"/>
                <a:ext cx="472" cy="238"/>
              </a:xfrm>
              <a:custGeom>
                <a:avLst/>
                <a:gdLst>
                  <a:gd name="T0" fmla="*/ 6 w 943"/>
                  <a:gd name="T1" fmla="*/ 0 h 479"/>
                  <a:gd name="T2" fmla="*/ 110 w 943"/>
                  <a:gd name="T3" fmla="*/ 7 h 479"/>
                  <a:gd name="T4" fmla="*/ 574 w 943"/>
                  <a:gd name="T5" fmla="*/ 28 h 479"/>
                  <a:gd name="T6" fmla="*/ 918 w 943"/>
                  <a:gd name="T7" fmla="*/ 26 h 479"/>
                  <a:gd name="T8" fmla="*/ 922 w 943"/>
                  <a:gd name="T9" fmla="*/ 97 h 479"/>
                  <a:gd name="T10" fmla="*/ 943 w 943"/>
                  <a:gd name="T11" fmla="*/ 247 h 479"/>
                  <a:gd name="T12" fmla="*/ 939 w 943"/>
                  <a:gd name="T13" fmla="*/ 479 h 479"/>
                  <a:gd name="T14" fmla="*/ 865 w 943"/>
                  <a:gd name="T15" fmla="*/ 439 h 479"/>
                  <a:gd name="T16" fmla="*/ 783 w 943"/>
                  <a:gd name="T17" fmla="*/ 454 h 479"/>
                  <a:gd name="T18" fmla="*/ 724 w 943"/>
                  <a:gd name="T19" fmla="*/ 471 h 479"/>
                  <a:gd name="T20" fmla="*/ 639 w 943"/>
                  <a:gd name="T21" fmla="*/ 473 h 479"/>
                  <a:gd name="T22" fmla="*/ 574 w 943"/>
                  <a:gd name="T23" fmla="*/ 435 h 479"/>
                  <a:gd name="T24" fmla="*/ 557 w 943"/>
                  <a:gd name="T25" fmla="*/ 454 h 479"/>
                  <a:gd name="T26" fmla="*/ 456 w 943"/>
                  <a:gd name="T27" fmla="*/ 410 h 479"/>
                  <a:gd name="T28" fmla="*/ 407 w 943"/>
                  <a:gd name="T29" fmla="*/ 399 h 479"/>
                  <a:gd name="T30" fmla="*/ 382 w 943"/>
                  <a:gd name="T31" fmla="*/ 376 h 479"/>
                  <a:gd name="T32" fmla="*/ 352 w 943"/>
                  <a:gd name="T33" fmla="*/ 374 h 479"/>
                  <a:gd name="T34" fmla="*/ 319 w 943"/>
                  <a:gd name="T35" fmla="*/ 347 h 479"/>
                  <a:gd name="T36" fmla="*/ 331 w 943"/>
                  <a:gd name="T37" fmla="*/ 89 h 479"/>
                  <a:gd name="T38" fmla="*/ 0 w 943"/>
                  <a:gd name="T39" fmla="*/ 70 h 479"/>
                  <a:gd name="T40" fmla="*/ 6 w 943"/>
                  <a:gd name="T41" fmla="*/ 0 h 479"/>
                  <a:gd name="T42" fmla="*/ 6 w 943"/>
                  <a:gd name="T43"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43" h="479">
                    <a:moveTo>
                      <a:pt x="6" y="0"/>
                    </a:moveTo>
                    <a:lnTo>
                      <a:pt x="110" y="7"/>
                    </a:lnTo>
                    <a:lnTo>
                      <a:pt x="574" y="28"/>
                    </a:lnTo>
                    <a:lnTo>
                      <a:pt x="918" y="26"/>
                    </a:lnTo>
                    <a:lnTo>
                      <a:pt x="922" y="97"/>
                    </a:lnTo>
                    <a:lnTo>
                      <a:pt x="943" y="247"/>
                    </a:lnTo>
                    <a:lnTo>
                      <a:pt x="939" y="479"/>
                    </a:lnTo>
                    <a:lnTo>
                      <a:pt x="865" y="439"/>
                    </a:lnTo>
                    <a:lnTo>
                      <a:pt x="783" y="454"/>
                    </a:lnTo>
                    <a:lnTo>
                      <a:pt x="724" y="471"/>
                    </a:lnTo>
                    <a:lnTo>
                      <a:pt x="639" y="473"/>
                    </a:lnTo>
                    <a:lnTo>
                      <a:pt x="574" y="435"/>
                    </a:lnTo>
                    <a:lnTo>
                      <a:pt x="557" y="454"/>
                    </a:lnTo>
                    <a:lnTo>
                      <a:pt x="456" y="410"/>
                    </a:lnTo>
                    <a:lnTo>
                      <a:pt x="407" y="399"/>
                    </a:lnTo>
                    <a:lnTo>
                      <a:pt x="382" y="376"/>
                    </a:lnTo>
                    <a:lnTo>
                      <a:pt x="352" y="374"/>
                    </a:lnTo>
                    <a:lnTo>
                      <a:pt x="319" y="347"/>
                    </a:lnTo>
                    <a:lnTo>
                      <a:pt x="331" y="89"/>
                    </a:lnTo>
                    <a:lnTo>
                      <a:pt x="0" y="70"/>
                    </a:lnTo>
                    <a:lnTo>
                      <a:pt x="6" y="0"/>
                    </a:lnTo>
                    <a:lnTo>
                      <a:pt x="6" y="0"/>
                    </a:lnTo>
                    <a:close/>
                  </a:path>
                </a:pathLst>
              </a:custGeom>
              <a:solidFill>
                <a:srgbClr val="E8DCBC"/>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42" name="Freeform 1132"/>
              <p:cNvSpPr>
                <a:spLocks/>
              </p:cNvSpPr>
              <p:nvPr/>
            </p:nvSpPr>
            <p:spPr bwMode="auto">
              <a:xfrm>
                <a:off x="3736" y="697"/>
                <a:ext cx="357" cy="387"/>
              </a:xfrm>
              <a:custGeom>
                <a:avLst/>
                <a:gdLst>
                  <a:gd name="T0" fmla="*/ 4 w 711"/>
                  <a:gd name="T1" fmla="*/ 146 h 774"/>
                  <a:gd name="T2" fmla="*/ 33 w 711"/>
                  <a:gd name="T3" fmla="*/ 238 h 774"/>
                  <a:gd name="T4" fmla="*/ 36 w 711"/>
                  <a:gd name="T5" fmla="*/ 352 h 774"/>
                  <a:gd name="T6" fmla="*/ 55 w 711"/>
                  <a:gd name="T7" fmla="*/ 445 h 774"/>
                  <a:gd name="T8" fmla="*/ 31 w 711"/>
                  <a:gd name="T9" fmla="*/ 492 h 774"/>
                  <a:gd name="T10" fmla="*/ 67 w 711"/>
                  <a:gd name="T11" fmla="*/ 527 h 774"/>
                  <a:gd name="T12" fmla="*/ 65 w 711"/>
                  <a:gd name="T13" fmla="*/ 774 h 774"/>
                  <a:gd name="T14" fmla="*/ 584 w 711"/>
                  <a:gd name="T15" fmla="*/ 764 h 774"/>
                  <a:gd name="T16" fmla="*/ 576 w 711"/>
                  <a:gd name="T17" fmla="*/ 715 h 774"/>
                  <a:gd name="T18" fmla="*/ 519 w 711"/>
                  <a:gd name="T19" fmla="*/ 673 h 774"/>
                  <a:gd name="T20" fmla="*/ 493 w 711"/>
                  <a:gd name="T21" fmla="*/ 643 h 774"/>
                  <a:gd name="T22" fmla="*/ 422 w 711"/>
                  <a:gd name="T23" fmla="*/ 599 h 774"/>
                  <a:gd name="T24" fmla="*/ 424 w 711"/>
                  <a:gd name="T25" fmla="*/ 529 h 774"/>
                  <a:gd name="T26" fmla="*/ 409 w 711"/>
                  <a:gd name="T27" fmla="*/ 481 h 774"/>
                  <a:gd name="T28" fmla="*/ 466 w 711"/>
                  <a:gd name="T29" fmla="*/ 413 h 774"/>
                  <a:gd name="T30" fmla="*/ 462 w 711"/>
                  <a:gd name="T31" fmla="*/ 344 h 774"/>
                  <a:gd name="T32" fmla="*/ 557 w 711"/>
                  <a:gd name="T33" fmla="*/ 274 h 774"/>
                  <a:gd name="T34" fmla="*/ 580 w 711"/>
                  <a:gd name="T35" fmla="*/ 234 h 774"/>
                  <a:gd name="T36" fmla="*/ 711 w 711"/>
                  <a:gd name="T37" fmla="*/ 165 h 774"/>
                  <a:gd name="T38" fmla="*/ 652 w 711"/>
                  <a:gd name="T39" fmla="*/ 141 h 774"/>
                  <a:gd name="T40" fmla="*/ 601 w 711"/>
                  <a:gd name="T41" fmla="*/ 146 h 774"/>
                  <a:gd name="T42" fmla="*/ 590 w 711"/>
                  <a:gd name="T43" fmla="*/ 127 h 774"/>
                  <a:gd name="T44" fmla="*/ 495 w 711"/>
                  <a:gd name="T45" fmla="*/ 126 h 774"/>
                  <a:gd name="T46" fmla="*/ 432 w 711"/>
                  <a:gd name="T47" fmla="*/ 107 h 774"/>
                  <a:gd name="T48" fmla="*/ 301 w 711"/>
                  <a:gd name="T49" fmla="*/ 93 h 774"/>
                  <a:gd name="T50" fmla="*/ 282 w 711"/>
                  <a:gd name="T51" fmla="*/ 70 h 774"/>
                  <a:gd name="T52" fmla="*/ 228 w 711"/>
                  <a:gd name="T53" fmla="*/ 50 h 774"/>
                  <a:gd name="T54" fmla="*/ 219 w 711"/>
                  <a:gd name="T55" fmla="*/ 0 h 774"/>
                  <a:gd name="T56" fmla="*/ 187 w 711"/>
                  <a:gd name="T57" fmla="*/ 0 h 774"/>
                  <a:gd name="T58" fmla="*/ 187 w 711"/>
                  <a:gd name="T59" fmla="*/ 36 h 774"/>
                  <a:gd name="T60" fmla="*/ 0 w 711"/>
                  <a:gd name="T61" fmla="*/ 36 h 774"/>
                  <a:gd name="T62" fmla="*/ 4 w 711"/>
                  <a:gd name="T63" fmla="*/ 146 h 774"/>
                  <a:gd name="T64" fmla="*/ 4 w 711"/>
                  <a:gd name="T65" fmla="*/ 146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1" h="774">
                    <a:moveTo>
                      <a:pt x="4" y="146"/>
                    </a:moveTo>
                    <a:lnTo>
                      <a:pt x="33" y="238"/>
                    </a:lnTo>
                    <a:lnTo>
                      <a:pt x="36" y="352"/>
                    </a:lnTo>
                    <a:lnTo>
                      <a:pt x="55" y="445"/>
                    </a:lnTo>
                    <a:lnTo>
                      <a:pt x="31" y="492"/>
                    </a:lnTo>
                    <a:lnTo>
                      <a:pt x="67" y="527"/>
                    </a:lnTo>
                    <a:lnTo>
                      <a:pt x="65" y="774"/>
                    </a:lnTo>
                    <a:lnTo>
                      <a:pt x="584" y="764"/>
                    </a:lnTo>
                    <a:lnTo>
                      <a:pt x="576" y="715"/>
                    </a:lnTo>
                    <a:lnTo>
                      <a:pt x="519" y="673"/>
                    </a:lnTo>
                    <a:lnTo>
                      <a:pt x="493" y="643"/>
                    </a:lnTo>
                    <a:lnTo>
                      <a:pt x="422" y="599"/>
                    </a:lnTo>
                    <a:lnTo>
                      <a:pt x="424" y="529"/>
                    </a:lnTo>
                    <a:lnTo>
                      <a:pt x="409" y="481"/>
                    </a:lnTo>
                    <a:lnTo>
                      <a:pt x="466" y="413"/>
                    </a:lnTo>
                    <a:lnTo>
                      <a:pt x="462" y="344"/>
                    </a:lnTo>
                    <a:lnTo>
                      <a:pt x="557" y="274"/>
                    </a:lnTo>
                    <a:lnTo>
                      <a:pt x="580" y="234"/>
                    </a:lnTo>
                    <a:lnTo>
                      <a:pt x="711" y="165"/>
                    </a:lnTo>
                    <a:lnTo>
                      <a:pt x="652" y="141"/>
                    </a:lnTo>
                    <a:lnTo>
                      <a:pt x="601" y="146"/>
                    </a:lnTo>
                    <a:lnTo>
                      <a:pt x="590" y="127"/>
                    </a:lnTo>
                    <a:lnTo>
                      <a:pt x="495" y="126"/>
                    </a:lnTo>
                    <a:lnTo>
                      <a:pt x="432" y="107"/>
                    </a:lnTo>
                    <a:lnTo>
                      <a:pt x="301" y="93"/>
                    </a:lnTo>
                    <a:lnTo>
                      <a:pt x="282" y="70"/>
                    </a:lnTo>
                    <a:lnTo>
                      <a:pt x="228" y="50"/>
                    </a:lnTo>
                    <a:lnTo>
                      <a:pt x="219" y="0"/>
                    </a:lnTo>
                    <a:lnTo>
                      <a:pt x="187" y="0"/>
                    </a:lnTo>
                    <a:lnTo>
                      <a:pt x="187" y="36"/>
                    </a:lnTo>
                    <a:lnTo>
                      <a:pt x="0" y="36"/>
                    </a:lnTo>
                    <a:lnTo>
                      <a:pt x="4" y="146"/>
                    </a:lnTo>
                    <a:lnTo>
                      <a:pt x="4" y="146"/>
                    </a:lnTo>
                    <a:close/>
                  </a:path>
                </a:pathLst>
              </a:custGeom>
              <a:solidFill>
                <a:srgbClr val="D9C58B"/>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43" name="Freeform 1133"/>
              <p:cNvSpPr>
                <a:spLocks/>
              </p:cNvSpPr>
              <p:nvPr/>
            </p:nvSpPr>
            <p:spPr bwMode="auto">
              <a:xfrm>
                <a:off x="3762" y="1078"/>
                <a:ext cx="325" cy="210"/>
              </a:xfrm>
              <a:custGeom>
                <a:avLst/>
                <a:gdLst>
                  <a:gd name="T0" fmla="*/ 2 w 652"/>
                  <a:gd name="T1" fmla="*/ 40 h 420"/>
                  <a:gd name="T2" fmla="*/ 13 w 652"/>
                  <a:gd name="T3" fmla="*/ 65 h 420"/>
                  <a:gd name="T4" fmla="*/ 5 w 652"/>
                  <a:gd name="T5" fmla="*/ 88 h 420"/>
                  <a:gd name="T6" fmla="*/ 13 w 652"/>
                  <a:gd name="T7" fmla="*/ 147 h 420"/>
                  <a:gd name="T8" fmla="*/ 43 w 652"/>
                  <a:gd name="T9" fmla="*/ 230 h 420"/>
                  <a:gd name="T10" fmla="*/ 43 w 652"/>
                  <a:gd name="T11" fmla="*/ 255 h 420"/>
                  <a:gd name="T12" fmla="*/ 64 w 652"/>
                  <a:gd name="T13" fmla="*/ 295 h 420"/>
                  <a:gd name="T14" fmla="*/ 74 w 652"/>
                  <a:gd name="T15" fmla="*/ 358 h 420"/>
                  <a:gd name="T16" fmla="*/ 68 w 652"/>
                  <a:gd name="T17" fmla="*/ 377 h 420"/>
                  <a:gd name="T18" fmla="*/ 81 w 652"/>
                  <a:gd name="T19" fmla="*/ 397 h 420"/>
                  <a:gd name="T20" fmla="*/ 504 w 652"/>
                  <a:gd name="T21" fmla="*/ 388 h 420"/>
                  <a:gd name="T22" fmla="*/ 534 w 652"/>
                  <a:gd name="T23" fmla="*/ 420 h 420"/>
                  <a:gd name="T24" fmla="*/ 578 w 652"/>
                  <a:gd name="T25" fmla="*/ 325 h 420"/>
                  <a:gd name="T26" fmla="*/ 564 w 652"/>
                  <a:gd name="T27" fmla="*/ 289 h 420"/>
                  <a:gd name="T28" fmla="*/ 639 w 652"/>
                  <a:gd name="T29" fmla="*/ 232 h 420"/>
                  <a:gd name="T30" fmla="*/ 652 w 652"/>
                  <a:gd name="T31" fmla="*/ 190 h 420"/>
                  <a:gd name="T32" fmla="*/ 599 w 652"/>
                  <a:gd name="T33" fmla="*/ 129 h 420"/>
                  <a:gd name="T34" fmla="*/ 545 w 652"/>
                  <a:gd name="T35" fmla="*/ 67 h 420"/>
                  <a:gd name="T36" fmla="*/ 534 w 652"/>
                  <a:gd name="T37" fmla="*/ 0 h 420"/>
                  <a:gd name="T38" fmla="*/ 15 w 652"/>
                  <a:gd name="T39" fmla="*/ 10 h 420"/>
                  <a:gd name="T40" fmla="*/ 0 w 652"/>
                  <a:gd name="T41" fmla="*/ 8 h 420"/>
                  <a:gd name="T42" fmla="*/ 2 w 652"/>
                  <a:gd name="T43" fmla="*/ 40 h 420"/>
                  <a:gd name="T44" fmla="*/ 2 w 652"/>
                  <a:gd name="T45" fmla="*/ 4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2" h="420">
                    <a:moveTo>
                      <a:pt x="2" y="40"/>
                    </a:moveTo>
                    <a:lnTo>
                      <a:pt x="13" y="65"/>
                    </a:lnTo>
                    <a:lnTo>
                      <a:pt x="5" y="88"/>
                    </a:lnTo>
                    <a:lnTo>
                      <a:pt x="13" y="147"/>
                    </a:lnTo>
                    <a:lnTo>
                      <a:pt x="43" y="230"/>
                    </a:lnTo>
                    <a:lnTo>
                      <a:pt x="43" y="255"/>
                    </a:lnTo>
                    <a:lnTo>
                      <a:pt x="64" y="295"/>
                    </a:lnTo>
                    <a:lnTo>
                      <a:pt x="74" y="358"/>
                    </a:lnTo>
                    <a:lnTo>
                      <a:pt x="68" y="377"/>
                    </a:lnTo>
                    <a:lnTo>
                      <a:pt x="81" y="397"/>
                    </a:lnTo>
                    <a:lnTo>
                      <a:pt x="504" y="388"/>
                    </a:lnTo>
                    <a:lnTo>
                      <a:pt x="534" y="420"/>
                    </a:lnTo>
                    <a:lnTo>
                      <a:pt x="578" y="325"/>
                    </a:lnTo>
                    <a:lnTo>
                      <a:pt x="564" y="289"/>
                    </a:lnTo>
                    <a:lnTo>
                      <a:pt x="639" y="232"/>
                    </a:lnTo>
                    <a:lnTo>
                      <a:pt x="652" y="190"/>
                    </a:lnTo>
                    <a:lnTo>
                      <a:pt x="599" y="129"/>
                    </a:lnTo>
                    <a:lnTo>
                      <a:pt x="545" y="67"/>
                    </a:lnTo>
                    <a:lnTo>
                      <a:pt x="534" y="0"/>
                    </a:lnTo>
                    <a:lnTo>
                      <a:pt x="15" y="10"/>
                    </a:lnTo>
                    <a:lnTo>
                      <a:pt x="0" y="8"/>
                    </a:lnTo>
                    <a:lnTo>
                      <a:pt x="2" y="40"/>
                    </a:lnTo>
                    <a:lnTo>
                      <a:pt x="2" y="40"/>
                    </a:lnTo>
                    <a:close/>
                  </a:path>
                </a:pathLst>
              </a:custGeom>
              <a:solidFill>
                <a:srgbClr val="E8DCBC"/>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44" name="Freeform 1134"/>
              <p:cNvSpPr>
                <a:spLocks/>
              </p:cNvSpPr>
              <p:nvPr/>
            </p:nvSpPr>
            <p:spPr bwMode="auto">
              <a:xfrm>
                <a:off x="3803" y="1271"/>
                <a:ext cx="363" cy="309"/>
              </a:xfrm>
              <a:custGeom>
                <a:avLst/>
                <a:gdLst>
                  <a:gd name="T0" fmla="*/ 44 w 727"/>
                  <a:gd name="T1" fmla="*/ 89 h 616"/>
                  <a:gd name="T2" fmla="*/ 67 w 727"/>
                  <a:gd name="T3" fmla="*/ 108 h 616"/>
                  <a:gd name="T4" fmla="*/ 78 w 727"/>
                  <a:gd name="T5" fmla="*/ 104 h 616"/>
                  <a:gd name="T6" fmla="*/ 94 w 727"/>
                  <a:gd name="T7" fmla="*/ 125 h 616"/>
                  <a:gd name="T8" fmla="*/ 80 w 727"/>
                  <a:gd name="T9" fmla="*/ 125 h 616"/>
                  <a:gd name="T10" fmla="*/ 67 w 727"/>
                  <a:gd name="T11" fmla="*/ 154 h 616"/>
                  <a:gd name="T12" fmla="*/ 99 w 727"/>
                  <a:gd name="T13" fmla="*/ 200 h 616"/>
                  <a:gd name="T14" fmla="*/ 124 w 727"/>
                  <a:gd name="T15" fmla="*/ 205 h 616"/>
                  <a:gd name="T16" fmla="*/ 120 w 727"/>
                  <a:gd name="T17" fmla="*/ 492 h 616"/>
                  <a:gd name="T18" fmla="*/ 124 w 727"/>
                  <a:gd name="T19" fmla="*/ 563 h 616"/>
                  <a:gd name="T20" fmla="*/ 607 w 727"/>
                  <a:gd name="T21" fmla="*/ 547 h 616"/>
                  <a:gd name="T22" fmla="*/ 613 w 727"/>
                  <a:gd name="T23" fmla="*/ 589 h 616"/>
                  <a:gd name="T24" fmla="*/ 592 w 727"/>
                  <a:gd name="T25" fmla="*/ 616 h 616"/>
                  <a:gd name="T26" fmla="*/ 666 w 727"/>
                  <a:gd name="T27" fmla="*/ 612 h 616"/>
                  <a:gd name="T28" fmla="*/ 679 w 727"/>
                  <a:gd name="T29" fmla="*/ 589 h 616"/>
                  <a:gd name="T30" fmla="*/ 679 w 727"/>
                  <a:gd name="T31" fmla="*/ 563 h 616"/>
                  <a:gd name="T32" fmla="*/ 698 w 727"/>
                  <a:gd name="T33" fmla="*/ 544 h 616"/>
                  <a:gd name="T34" fmla="*/ 702 w 727"/>
                  <a:gd name="T35" fmla="*/ 523 h 616"/>
                  <a:gd name="T36" fmla="*/ 721 w 727"/>
                  <a:gd name="T37" fmla="*/ 521 h 616"/>
                  <a:gd name="T38" fmla="*/ 727 w 727"/>
                  <a:gd name="T39" fmla="*/ 479 h 616"/>
                  <a:gd name="T40" fmla="*/ 700 w 727"/>
                  <a:gd name="T41" fmla="*/ 473 h 616"/>
                  <a:gd name="T42" fmla="*/ 683 w 727"/>
                  <a:gd name="T43" fmla="*/ 443 h 616"/>
                  <a:gd name="T44" fmla="*/ 656 w 727"/>
                  <a:gd name="T45" fmla="*/ 369 h 616"/>
                  <a:gd name="T46" fmla="*/ 626 w 727"/>
                  <a:gd name="T47" fmla="*/ 359 h 616"/>
                  <a:gd name="T48" fmla="*/ 592 w 727"/>
                  <a:gd name="T49" fmla="*/ 331 h 616"/>
                  <a:gd name="T50" fmla="*/ 578 w 727"/>
                  <a:gd name="T51" fmla="*/ 293 h 616"/>
                  <a:gd name="T52" fmla="*/ 599 w 727"/>
                  <a:gd name="T53" fmla="*/ 234 h 616"/>
                  <a:gd name="T54" fmla="*/ 582 w 727"/>
                  <a:gd name="T55" fmla="*/ 222 h 616"/>
                  <a:gd name="T56" fmla="*/ 540 w 727"/>
                  <a:gd name="T57" fmla="*/ 222 h 616"/>
                  <a:gd name="T58" fmla="*/ 531 w 727"/>
                  <a:gd name="T59" fmla="*/ 186 h 616"/>
                  <a:gd name="T60" fmla="*/ 462 w 727"/>
                  <a:gd name="T61" fmla="*/ 114 h 616"/>
                  <a:gd name="T62" fmla="*/ 445 w 727"/>
                  <a:gd name="T63" fmla="*/ 55 h 616"/>
                  <a:gd name="T64" fmla="*/ 453 w 727"/>
                  <a:gd name="T65" fmla="*/ 32 h 616"/>
                  <a:gd name="T66" fmla="*/ 423 w 727"/>
                  <a:gd name="T67" fmla="*/ 0 h 616"/>
                  <a:gd name="T68" fmla="*/ 0 w 727"/>
                  <a:gd name="T69" fmla="*/ 9 h 616"/>
                  <a:gd name="T70" fmla="*/ 44 w 727"/>
                  <a:gd name="T71" fmla="*/ 89 h 616"/>
                  <a:gd name="T72" fmla="*/ 44 w 727"/>
                  <a:gd name="T73" fmla="*/ 89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27" h="616">
                    <a:moveTo>
                      <a:pt x="44" y="89"/>
                    </a:moveTo>
                    <a:lnTo>
                      <a:pt x="67" y="108"/>
                    </a:lnTo>
                    <a:lnTo>
                      <a:pt x="78" y="104"/>
                    </a:lnTo>
                    <a:lnTo>
                      <a:pt x="94" y="125"/>
                    </a:lnTo>
                    <a:lnTo>
                      <a:pt x="80" y="125"/>
                    </a:lnTo>
                    <a:lnTo>
                      <a:pt x="67" y="154"/>
                    </a:lnTo>
                    <a:lnTo>
                      <a:pt x="99" y="200"/>
                    </a:lnTo>
                    <a:lnTo>
                      <a:pt x="124" y="205"/>
                    </a:lnTo>
                    <a:lnTo>
                      <a:pt x="120" y="492"/>
                    </a:lnTo>
                    <a:lnTo>
                      <a:pt x="124" y="563"/>
                    </a:lnTo>
                    <a:lnTo>
                      <a:pt x="607" y="547"/>
                    </a:lnTo>
                    <a:lnTo>
                      <a:pt x="613" y="589"/>
                    </a:lnTo>
                    <a:lnTo>
                      <a:pt x="592" y="616"/>
                    </a:lnTo>
                    <a:lnTo>
                      <a:pt x="666" y="612"/>
                    </a:lnTo>
                    <a:lnTo>
                      <a:pt x="679" y="589"/>
                    </a:lnTo>
                    <a:lnTo>
                      <a:pt x="679" y="563"/>
                    </a:lnTo>
                    <a:lnTo>
                      <a:pt x="698" y="544"/>
                    </a:lnTo>
                    <a:lnTo>
                      <a:pt x="702" y="523"/>
                    </a:lnTo>
                    <a:lnTo>
                      <a:pt x="721" y="521"/>
                    </a:lnTo>
                    <a:lnTo>
                      <a:pt x="727" y="479"/>
                    </a:lnTo>
                    <a:lnTo>
                      <a:pt x="700" y="473"/>
                    </a:lnTo>
                    <a:lnTo>
                      <a:pt x="683" y="443"/>
                    </a:lnTo>
                    <a:lnTo>
                      <a:pt x="656" y="369"/>
                    </a:lnTo>
                    <a:lnTo>
                      <a:pt x="626" y="359"/>
                    </a:lnTo>
                    <a:lnTo>
                      <a:pt x="592" y="331"/>
                    </a:lnTo>
                    <a:lnTo>
                      <a:pt x="578" y="293"/>
                    </a:lnTo>
                    <a:lnTo>
                      <a:pt x="599" y="234"/>
                    </a:lnTo>
                    <a:lnTo>
                      <a:pt x="582" y="222"/>
                    </a:lnTo>
                    <a:lnTo>
                      <a:pt x="540" y="222"/>
                    </a:lnTo>
                    <a:lnTo>
                      <a:pt x="531" y="186"/>
                    </a:lnTo>
                    <a:lnTo>
                      <a:pt x="462" y="114"/>
                    </a:lnTo>
                    <a:lnTo>
                      <a:pt x="445" y="55"/>
                    </a:lnTo>
                    <a:lnTo>
                      <a:pt x="453" y="32"/>
                    </a:lnTo>
                    <a:lnTo>
                      <a:pt x="423" y="0"/>
                    </a:lnTo>
                    <a:lnTo>
                      <a:pt x="0" y="9"/>
                    </a:lnTo>
                    <a:lnTo>
                      <a:pt x="44" y="89"/>
                    </a:lnTo>
                    <a:lnTo>
                      <a:pt x="44" y="89"/>
                    </a:lnTo>
                    <a:close/>
                  </a:path>
                </a:pathLst>
              </a:custGeom>
              <a:solidFill>
                <a:srgbClr val="D9C58B"/>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45" name="Freeform 1135"/>
              <p:cNvSpPr>
                <a:spLocks/>
              </p:cNvSpPr>
              <p:nvPr/>
            </p:nvSpPr>
            <p:spPr bwMode="auto">
              <a:xfrm>
                <a:off x="3864" y="1547"/>
                <a:ext cx="275" cy="240"/>
              </a:xfrm>
              <a:custGeom>
                <a:avLst/>
                <a:gdLst>
                  <a:gd name="T0" fmla="*/ 21 w 551"/>
                  <a:gd name="T1" fmla="*/ 166 h 481"/>
                  <a:gd name="T2" fmla="*/ 17 w 551"/>
                  <a:gd name="T3" fmla="*/ 398 h 481"/>
                  <a:gd name="T4" fmla="*/ 29 w 551"/>
                  <a:gd name="T5" fmla="*/ 411 h 481"/>
                  <a:gd name="T6" fmla="*/ 69 w 551"/>
                  <a:gd name="T7" fmla="*/ 411 h 481"/>
                  <a:gd name="T8" fmla="*/ 70 w 551"/>
                  <a:gd name="T9" fmla="*/ 481 h 481"/>
                  <a:gd name="T10" fmla="*/ 397 w 551"/>
                  <a:gd name="T11" fmla="*/ 477 h 481"/>
                  <a:gd name="T12" fmla="*/ 392 w 551"/>
                  <a:gd name="T13" fmla="*/ 405 h 481"/>
                  <a:gd name="T14" fmla="*/ 418 w 551"/>
                  <a:gd name="T15" fmla="*/ 325 h 481"/>
                  <a:gd name="T16" fmla="*/ 460 w 551"/>
                  <a:gd name="T17" fmla="*/ 270 h 481"/>
                  <a:gd name="T18" fmla="*/ 456 w 551"/>
                  <a:gd name="T19" fmla="*/ 255 h 481"/>
                  <a:gd name="T20" fmla="*/ 487 w 551"/>
                  <a:gd name="T21" fmla="*/ 204 h 481"/>
                  <a:gd name="T22" fmla="*/ 504 w 551"/>
                  <a:gd name="T23" fmla="*/ 149 h 481"/>
                  <a:gd name="T24" fmla="*/ 498 w 551"/>
                  <a:gd name="T25" fmla="*/ 145 h 481"/>
                  <a:gd name="T26" fmla="*/ 525 w 551"/>
                  <a:gd name="T27" fmla="*/ 124 h 481"/>
                  <a:gd name="T28" fmla="*/ 551 w 551"/>
                  <a:gd name="T29" fmla="*/ 76 h 481"/>
                  <a:gd name="T30" fmla="*/ 542 w 551"/>
                  <a:gd name="T31" fmla="*/ 65 h 481"/>
                  <a:gd name="T32" fmla="*/ 468 w 551"/>
                  <a:gd name="T33" fmla="*/ 69 h 481"/>
                  <a:gd name="T34" fmla="*/ 489 w 551"/>
                  <a:gd name="T35" fmla="*/ 42 h 481"/>
                  <a:gd name="T36" fmla="*/ 483 w 551"/>
                  <a:gd name="T37" fmla="*/ 0 h 481"/>
                  <a:gd name="T38" fmla="*/ 0 w 551"/>
                  <a:gd name="T39" fmla="*/ 16 h 481"/>
                  <a:gd name="T40" fmla="*/ 21 w 551"/>
                  <a:gd name="T41" fmla="*/ 166 h 481"/>
                  <a:gd name="T42" fmla="*/ 21 w 551"/>
                  <a:gd name="T43" fmla="*/ 16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1" h="481">
                    <a:moveTo>
                      <a:pt x="21" y="166"/>
                    </a:moveTo>
                    <a:lnTo>
                      <a:pt x="17" y="398"/>
                    </a:lnTo>
                    <a:lnTo>
                      <a:pt x="29" y="411"/>
                    </a:lnTo>
                    <a:lnTo>
                      <a:pt x="69" y="411"/>
                    </a:lnTo>
                    <a:lnTo>
                      <a:pt x="70" y="481"/>
                    </a:lnTo>
                    <a:lnTo>
                      <a:pt x="397" y="477"/>
                    </a:lnTo>
                    <a:lnTo>
                      <a:pt x="392" y="405"/>
                    </a:lnTo>
                    <a:lnTo>
                      <a:pt x="418" y="325"/>
                    </a:lnTo>
                    <a:lnTo>
                      <a:pt x="460" y="270"/>
                    </a:lnTo>
                    <a:lnTo>
                      <a:pt x="456" y="255"/>
                    </a:lnTo>
                    <a:lnTo>
                      <a:pt x="487" y="204"/>
                    </a:lnTo>
                    <a:lnTo>
                      <a:pt x="504" y="149"/>
                    </a:lnTo>
                    <a:lnTo>
                      <a:pt x="498" y="145"/>
                    </a:lnTo>
                    <a:lnTo>
                      <a:pt x="525" y="124"/>
                    </a:lnTo>
                    <a:lnTo>
                      <a:pt x="551" y="76"/>
                    </a:lnTo>
                    <a:lnTo>
                      <a:pt x="542" y="65"/>
                    </a:lnTo>
                    <a:lnTo>
                      <a:pt x="468" y="69"/>
                    </a:lnTo>
                    <a:lnTo>
                      <a:pt x="489" y="42"/>
                    </a:lnTo>
                    <a:lnTo>
                      <a:pt x="483" y="0"/>
                    </a:lnTo>
                    <a:lnTo>
                      <a:pt x="0" y="16"/>
                    </a:lnTo>
                    <a:lnTo>
                      <a:pt x="21" y="166"/>
                    </a:lnTo>
                    <a:lnTo>
                      <a:pt x="21" y="166"/>
                    </a:lnTo>
                    <a:close/>
                  </a:path>
                </a:pathLst>
              </a:custGeom>
              <a:solidFill>
                <a:srgbClr val="E8DCBC"/>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46" name="Freeform 1136"/>
              <p:cNvSpPr>
                <a:spLocks/>
              </p:cNvSpPr>
              <p:nvPr/>
            </p:nvSpPr>
            <p:spPr bwMode="auto">
              <a:xfrm>
                <a:off x="3900" y="1785"/>
                <a:ext cx="312" cy="264"/>
              </a:xfrm>
              <a:custGeom>
                <a:avLst/>
                <a:gdLst>
                  <a:gd name="T0" fmla="*/ 0 w 624"/>
                  <a:gd name="T1" fmla="*/ 4 h 529"/>
                  <a:gd name="T2" fmla="*/ 6 w 624"/>
                  <a:gd name="T3" fmla="*/ 147 h 529"/>
                  <a:gd name="T4" fmla="*/ 63 w 624"/>
                  <a:gd name="T5" fmla="*/ 251 h 529"/>
                  <a:gd name="T6" fmla="*/ 42 w 624"/>
                  <a:gd name="T7" fmla="*/ 333 h 529"/>
                  <a:gd name="T8" fmla="*/ 46 w 624"/>
                  <a:gd name="T9" fmla="*/ 401 h 529"/>
                  <a:gd name="T10" fmla="*/ 21 w 624"/>
                  <a:gd name="T11" fmla="*/ 436 h 529"/>
                  <a:gd name="T12" fmla="*/ 31 w 624"/>
                  <a:gd name="T13" fmla="*/ 447 h 529"/>
                  <a:gd name="T14" fmla="*/ 114 w 624"/>
                  <a:gd name="T15" fmla="*/ 438 h 529"/>
                  <a:gd name="T16" fmla="*/ 217 w 624"/>
                  <a:gd name="T17" fmla="*/ 464 h 529"/>
                  <a:gd name="T18" fmla="*/ 251 w 624"/>
                  <a:gd name="T19" fmla="*/ 438 h 529"/>
                  <a:gd name="T20" fmla="*/ 352 w 624"/>
                  <a:gd name="T21" fmla="*/ 479 h 529"/>
                  <a:gd name="T22" fmla="*/ 360 w 624"/>
                  <a:gd name="T23" fmla="*/ 502 h 529"/>
                  <a:gd name="T24" fmla="*/ 398 w 624"/>
                  <a:gd name="T25" fmla="*/ 519 h 529"/>
                  <a:gd name="T26" fmla="*/ 419 w 624"/>
                  <a:gd name="T27" fmla="*/ 498 h 529"/>
                  <a:gd name="T28" fmla="*/ 466 w 624"/>
                  <a:gd name="T29" fmla="*/ 517 h 529"/>
                  <a:gd name="T30" fmla="*/ 497 w 624"/>
                  <a:gd name="T31" fmla="*/ 502 h 529"/>
                  <a:gd name="T32" fmla="*/ 491 w 624"/>
                  <a:gd name="T33" fmla="*/ 472 h 529"/>
                  <a:gd name="T34" fmla="*/ 573 w 624"/>
                  <a:gd name="T35" fmla="*/ 498 h 529"/>
                  <a:gd name="T36" fmla="*/ 569 w 624"/>
                  <a:gd name="T37" fmla="*/ 529 h 529"/>
                  <a:gd name="T38" fmla="*/ 624 w 624"/>
                  <a:gd name="T39" fmla="*/ 491 h 529"/>
                  <a:gd name="T40" fmla="*/ 575 w 624"/>
                  <a:gd name="T41" fmla="*/ 485 h 529"/>
                  <a:gd name="T42" fmla="*/ 538 w 624"/>
                  <a:gd name="T43" fmla="*/ 445 h 529"/>
                  <a:gd name="T44" fmla="*/ 584 w 624"/>
                  <a:gd name="T45" fmla="*/ 396 h 529"/>
                  <a:gd name="T46" fmla="*/ 584 w 624"/>
                  <a:gd name="T47" fmla="*/ 367 h 529"/>
                  <a:gd name="T48" fmla="*/ 533 w 624"/>
                  <a:gd name="T49" fmla="*/ 409 h 529"/>
                  <a:gd name="T50" fmla="*/ 508 w 624"/>
                  <a:gd name="T51" fmla="*/ 396 h 529"/>
                  <a:gd name="T52" fmla="*/ 529 w 624"/>
                  <a:gd name="T53" fmla="*/ 373 h 529"/>
                  <a:gd name="T54" fmla="*/ 472 w 624"/>
                  <a:gd name="T55" fmla="*/ 390 h 529"/>
                  <a:gd name="T56" fmla="*/ 436 w 624"/>
                  <a:gd name="T57" fmla="*/ 375 h 529"/>
                  <a:gd name="T58" fmla="*/ 445 w 624"/>
                  <a:gd name="T59" fmla="*/ 350 h 529"/>
                  <a:gd name="T60" fmla="*/ 542 w 624"/>
                  <a:gd name="T61" fmla="*/ 367 h 529"/>
                  <a:gd name="T62" fmla="*/ 504 w 624"/>
                  <a:gd name="T63" fmla="*/ 305 h 529"/>
                  <a:gd name="T64" fmla="*/ 510 w 624"/>
                  <a:gd name="T65" fmla="*/ 259 h 529"/>
                  <a:gd name="T66" fmla="*/ 289 w 624"/>
                  <a:gd name="T67" fmla="*/ 268 h 529"/>
                  <a:gd name="T68" fmla="*/ 316 w 624"/>
                  <a:gd name="T69" fmla="*/ 170 h 529"/>
                  <a:gd name="T70" fmla="*/ 354 w 624"/>
                  <a:gd name="T71" fmla="*/ 120 h 529"/>
                  <a:gd name="T72" fmla="*/ 343 w 624"/>
                  <a:gd name="T73" fmla="*/ 107 h 529"/>
                  <a:gd name="T74" fmla="*/ 327 w 624"/>
                  <a:gd name="T75" fmla="*/ 0 h 529"/>
                  <a:gd name="T76" fmla="*/ 0 w 624"/>
                  <a:gd name="T77" fmla="*/ 4 h 529"/>
                  <a:gd name="T78" fmla="*/ 0 w 624"/>
                  <a:gd name="T79" fmla="*/ 4 h 529"/>
                  <a:gd name="T80" fmla="*/ 0 w 624"/>
                  <a:gd name="T81" fmla="*/ 4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529">
                    <a:moveTo>
                      <a:pt x="0" y="4"/>
                    </a:moveTo>
                    <a:lnTo>
                      <a:pt x="6" y="147"/>
                    </a:lnTo>
                    <a:lnTo>
                      <a:pt x="63" y="251"/>
                    </a:lnTo>
                    <a:lnTo>
                      <a:pt x="42" y="333"/>
                    </a:lnTo>
                    <a:lnTo>
                      <a:pt x="46" y="401"/>
                    </a:lnTo>
                    <a:lnTo>
                      <a:pt x="21" y="436"/>
                    </a:lnTo>
                    <a:lnTo>
                      <a:pt x="31" y="447"/>
                    </a:lnTo>
                    <a:lnTo>
                      <a:pt x="114" y="438"/>
                    </a:lnTo>
                    <a:lnTo>
                      <a:pt x="217" y="464"/>
                    </a:lnTo>
                    <a:lnTo>
                      <a:pt x="251" y="438"/>
                    </a:lnTo>
                    <a:lnTo>
                      <a:pt x="352" y="479"/>
                    </a:lnTo>
                    <a:lnTo>
                      <a:pt x="360" y="502"/>
                    </a:lnTo>
                    <a:lnTo>
                      <a:pt x="398" y="519"/>
                    </a:lnTo>
                    <a:lnTo>
                      <a:pt x="419" y="498"/>
                    </a:lnTo>
                    <a:lnTo>
                      <a:pt x="466" y="517"/>
                    </a:lnTo>
                    <a:lnTo>
                      <a:pt x="497" y="502"/>
                    </a:lnTo>
                    <a:lnTo>
                      <a:pt x="491" y="472"/>
                    </a:lnTo>
                    <a:lnTo>
                      <a:pt x="573" y="498"/>
                    </a:lnTo>
                    <a:lnTo>
                      <a:pt x="569" y="529"/>
                    </a:lnTo>
                    <a:lnTo>
                      <a:pt x="624" y="491"/>
                    </a:lnTo>
                    <a:lnTo>
                      <a:pt x="575" y="485"/>
                    </a:lnTo>
                    <a:lnTo>
                      <a:pt x="538" y="445"/>
                    </a:lnTo>
                    <a:lnTo>
                      <a:pt x="584" y="396"/>
                    </a:lnTo>
                    <a:lnTo>
                      <a:pt x="584" y="367"/>
                    </a:lnTo>
                    <a:lnTo>
                      <a:pt x="533" y="409"/>
                    </a:lnTo>
                    <a:lnTo>
                      <a:pt x="508" y="396"/>
                    </a:lnTo>
                    <a:lnTo>
                      <a:pt x="529" y="373"/>
                    </a:lnTo>
                    <a:lnTo>
                      <a:pt x="472" y="390"/>
                    </a:lnTo>
                    <a:lnTo>
                      <a:pt x="436" y="375"/>
                    </a:lnTo>
                    <a:lnTo>
                      <a:pt x="445" y="350"/>
                    </a:lnTo>
                    <a:lnTo>
                      <a:pt x="542" y="367"/>
                    </a:lnTo>
                    <a:lnTo>
                      <a:pt x="504" y="305"/>
                    </a:lnTo>
                    <a:lnTo>
                      <a:pt x="510" y="259"/>
                    </a:lnTo>
                    <a:lnTo>
                      <a:pt x="289" y="268"/>
                    </a:lnTo>
                    <a:lnTo>
                      <a:pt x="316" y="170"/>
                    </a:lnTo>
                    <a:lnTo>
                      <a:pt x="354" y="120"/>
                    </a:lnTo>
                    <a:lnTo>
                      <a:pt x="343" y="107"/>
                    </a:lnTo>
                    <a:lnTo>
                      <a:pt x="327" y="0"/>
                    </a:lnTo>
                    <a:lnTo>
                      <a:pt x="0" y="4"/>
                    </a:lnTo>
                    <a:lnTo>
                      <a:pt x="0" y="4"/>
                    </a:lnTo>
                    <a:lnTo>
                      <a:pt x="0" y="4"/>
                    </a:lnTo>
                    <a:close/>
                  </a:path>
                </a:pathLst>
              </a:custGeom>
              <a:solidFill>
                <a:srgbClr val="E8DCBC"/>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47" name="Freeform 1137"/>
              <p:cNvSpPr>
                <a:spLocks/>
              </p:cNvSpPr>
              <p:nvPr/>
            </p:nvSpPr>
            <p:spPr bwMode="auto">
              <a:xfrm>
                <a:off x="4058" y="804"/>
                <a:ext cx="311" cy="154"/>
              </a:xfrm>
              <a:custGeom>
                <a:avLst/>
                <a:gdLst>
                  <a:gd name="T0" fmla="*/ 224 w 622"/>
                  <a:gd name="T1" fmla="*/ 203 h 310"/>
                  <a:gd name="T2" fmla="*/ 232 w 622"/>
                  <a:gd name="T3" fmla="*/ 222 h 310"/>
                  <a:gd name="T4" fmla="*/ 253 w 622"/>
                  <a:gd name="T5" fmla="*/ 228 h 310"/>
                  <a:gd name="T6" fmla="*/ 283 w 622"/>
                  <a:gd name="T7" fmla="*/ 310 h 310"/>
                  <a:gd name="T8" fmla="*/ 338 w 622"/>
                  <a:gd name="T9" fmla="*/ 197 h 310"/>
                  <a:gd name="T10" fmla="*/ 367 w 622"/>
                  <a:gd name="T11" fmla="*/ 201 h 310"/>
                  <a:gd name="T12" fmla="*/ 403 w 622"/>
                  <a:gd name="T13" fmla="*/ 184 h 310"/>
                  <a:gd name="T14" fmla="*/ 462 w 622"/>
                  <a:gd name="T15" fmla="*/ 184 h 310"/>
                  <a:gd name="T16" fmla="*/ 483 w 622"/>
                  <a:gd name="T17" fmla="*/ 158 h 310"/>
                  <a:gd name="T18" fmla="*/ 599 w 622"/>
                  <a:gd name="T19" fmla="*/ 161 h 310"/>
                  <a:gd name="T20" fmla="*/ 622 w 622"/>
                  <a:gd name="T21" fmla="*/ 144 h 310"/>
                  <a:gd name="T22" fmla="*/ 584 w 622"/>
                  <a:gd name="T23" fmla="*/ 101 h 310"/>
                  <a:gd name="T24" fmla="*/ 513 w 622"/>
                  <a:gd name="T25" fmla="*/ 102 h 310"/>
                  <a:gd name="T26" fmla="*/ 456 w 622"/>
                  <a:gd name="T27" fmla="*/ 95 h 310"/>
                  <a:gd name="T28" fmla="*/ 384 w 622"/>
                  <a:gd name="T29" fmla="*/ 95 h 310"/>
                  <a:gd name="T30" fmla="*/ 359 w 622"/>
                  <a:gd name="T31" fmla="*/ 131 h 310"/>
                  <a:gd name="T32" fmla="*/ 323 w 622"/>
                  <a:gd name="T33" fmla="*/ 110 h 310"/>
                  <a:gd name="T34" fmla="*/ 285 w 622"/>
                  <a:gd name="T35" fmla="*/ 114 h 310"/>
                  <a:gd name="T36" fmla="*/ 272 w 622"/>
                  <a:gd name="T37" fmla="*/ 76 h 310"/>
                  <a:gd name="T38" fmla="*/ 190 w 622"/>
                  <a:gd name="T39" fmla="*/ 70 h 310"/>
                  <a:gd name="T40" fmla="*/ 181 w 622"/>
                  <a:gd name="T41" fmla="*/ 57 h 310"/>
                  <a:gd name="T42" fmla="*/ 217 w 622"/>
                  <a:gd name="T43" fmla="*/ 17 h 310"/>
                  <a:gd name="T44" fmla="*/ 247 w 622"/>
                  <a:gd name="T45" fmla="*/ 15 h 310"/>
                  <a:gd name="T46" fmla="*/ 217 w 622"/>
                  <a:gd name="T47" fmla="*/ 0 h 310"/>
                  <a:gd name="T48" fmla="*/ 171 w 622"/>
                  <a:gd name="T49" fmla="*/ 11 h 310"/>
                  <a:gd name="T50" fmla="*/ 95 w 622"/>
                  <a:gd name="T51" fmla="*/ 87 h 310"/>
                  <a:gd name="T52" fmla="*/ 57 w 622"/>
                  <a:gd name="T53" fmla="*/ 95 h 310"/>
                  <a:gd name="T54" fmla="*/ 0 w 622"/>
                  <a:gd name="T55" fmla="*/ 133 h 310"/>
                  <a:gd name="T56" fmla="*/ 224 w 622"/>
                  <a:gd name="T57" fmla="*/ 203 h 310"/>
                  <a:gd name="T58" fmla="*/ 224 w 622"/>
                  <a:gd name="T59" fmla="*/ 20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2" h="310">
                    <a:moveTo>
                      <a:pt x="224" y="203"/>
                    </a:moveTo>
                    <a:lnTo>
                      <a:pt x="232" y="222"/>
                    </a:lnTo>
                    <a:lnTo>
                      <a:pt x="253" y="228"/>
                    </a:lnTo>
                    <a:lnTo>
                      <a:pt x="283" y="310"/>
                    </a:lnTo>
                    <a:lnTo>
                      <a:pt x="338" y="197"/>
                    </a:lnTo>
                    <a:lnTo>
                      <a:pt x="367" y="201"/>
                    </a:lnTo>
                    <a:lnTo>
                      <a:pt x="403" y="184"/>
                    </a:lnTo>
                    <a:lnTo>
                      <a:pt x="462" y="184"/>
                    </a:lnTo>
                    <a:lnTo>
                      <a:pt x="483" y="158"/>
                    </a:lnTo>
                    <a:lnTo>
                      <a:pt x="599" y="161"/>
                    </a:lnTo>
                    <a:lnTo>
                      <a:pt x="622" y="144"/>
                    </a:lnTo>
                    <a:lnTo>
                      <a:pt x="584" y="101"/>
                    </a:lnTo>
                    <a:lnTo>
                      <a:pt x="513" y="102"/>
                    </a:lnTo>
                    <a:lnTo>
                      <a:pt x="456" y="95"/>
                    </a:lnTo>
                    <a:lnTo>
                      <a:pt x="384" y="95"/>
                    </a:lnTo>
                    <a:lnTo>
                      <a:pt x="359" y="131"/>
                    </a:lnTo>
                    <a:lnTo>
                      <a:pt x="323" y="110"/>
                    </a:lnTo>
                    <a:lnTo>
                      <a:pt x="285" y="114"/>
                    </a:lnTo>
                    <a:lnTo>
                      <a:pt x="272" y="76"/>
                    </a:lnTo>
                    <a:lnTo>
                      <a:pt x="190" y="70"/>
                    </a:lnTo>
                    <a:lnTo>
                      <a:pt x="181" y="57"/>
                    </a:lnTo>
                    <a:lnTo>
                      <a:pt x="217" y="17"/>
                    </a:lnTo>
                    <a:lnTo>
                      <a:pt x="247" y="15"/>
                    </a:lnTo>
                    <a:lnTo>
                      <a:pt x="217" y="0"/>
                    </a:lnTo>
                    <a:lnTo>
                      <a:pt x="171" y="11"/>
                    </a:lnTo>
                    <a:lnTo>
                      <a:pt x="95" y="87"/>
                    </a:lnTo>
                    <a:lnTo>
                      <a:pt x="57" y="95"/>
                    </a:lnTo>
                    <a:lnTo>
                      <a:pt x="0" y="133"/>
                    </a:lnTo>
                    <a:lnTo>
                      <a:pt x="224" y="203"/>
                    </a:lnTo>
                    <a:lnTo>
                      <a:pt x="224" y="203"/>
                    </a:lnTo>
                    <a:close/>
                  </a:path>
                </a:pathLst>
              </a:custGeom>
              <a:solidFill>
                <a:srgbClr val="F9B53D"/>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48" name="Freeform 1138"/>
              <p:cNvSpPr>
                <a:spLocks/>
              </p:cNvSpPr>
              <p:nvPr/>
            </p:nvSpPr>
            <p:spPr bwMode="auto">
              <a:xfrm>
                <a:off x="4258" y="899"/>
                <a:ext cx="210" cy="281"/>
              </a:xfrm>
              <a:custGeom>
                <a:avLst/>
                <a:gdLst>
                  <a:gd name="T0" fmla="*/ 48 w 422"/>
                  <a:gd name="T1" fmla="*/ 464 h 559"/>
                  <a:gd name="T2" fmla="*/ 42 w 422"/>
                  <a:gd name="T3" fmla="*/ 370 h 559"/>
                  <a:gd name="T4" fmla="*/ 6 w 422"/>
                  <a:gd name="T5" fmla="*/ 302 h 559"/>
                  <a:gd name="T6" fmla="*/ 21 w 422"/>
                  <a:gd name="T7" fmla="*/ 159 h 559"/>
                  <a:gd name="T8" fmla="*/ 82 w 422"/>
                  <a:gd name="T9" fmla="*/ 85 h 559"/>
                  <a:gd name="T10" fmla="*/ 78 w 422"/>
                  <a:gd name="T11" fmla="*/ 140 h 559"/>
                  <a:gd name="T12" fmla="*/ 97 w 422"/>
                  <a:gd name="T13" fmla="*/ 129 h 559"/>
                  <a:gd name="T14" fmla="*/ 97 w 422"/>
                  <a:gd name="T15" fmla="*/ 83 h 559"/>
                  <a:gd name="T16" fmla="*/ 120 w 422"/>
                  <a:gd name="T17" fmla="*/ 57 h 559"/>
                  <a:gd name="T18" fmla="*/ 127 w 422"/>
                  <a:gd name="T19" fmla="*/ 7 h 559"/>
                  <a:gd name="T20" fmla="*/ 148 w 422"/>
                  <a:gd name="T21" fmla="*/ 0 h 559"/>
                  <a:gd name="T22" fmla="*/ 276 w 422"/>
                  <a:gd name="T23" fmla="*/ 43 h 559"/>
                  <a:gd name="T24" fmla="*/ 287 w 422"/>
                  <a:gd name="T25" fmla="*/ 80 h 559"/>
                  <a:gd name="T26" fmla="*/ 304 w 422"/>
                  <a:gd name="T27" fmla="*/ 114 h 559"/>
                  <a:gd name="T28" fmla="*/ 308 w 422"/>
                  <a:gd name="T29" fmla="*/ 175 h 559"/>
                  <a:gd name="T30" fmla="*/ 264 w 422"/>
                  <a:gd name="T31" fmla="*/ 228 h 559"/>
                  <a:gd name="T32" fmla="*/ 262 w 422"/>
                  <a:gd name="T33" fmla="*/ 268 h 559"/>
                  <a:gd name="T34" fmla="*/ 287 w 422"/>
                  <a:gd name="T35" fmla="*/ 281 h 559"/>
                  <a:gd name="T36" fmla="*/ 321 w 422"/>
                  <a:gd name="T37" fmla="*/ 226 h 559"/>
                  <a:gd name="T38" fmla="*/ 356 w 422"/>
                  <a:gd name="T39" fmla="*/ 207 h 559"/>
                  <a:gd name="T40" fmla="*/ 378 w 422"/>
                  <a:gd name="T41" fmla="*/ 218 h 559"/>
                  <a:gd name="T42" fmla="*/ 422 w 422"/>
                  <a:gd name="T43" fmla="*/ 342 h 559"/>
                  <a:gd name="T44" fmla="*/ 392 w 422"/>
                  <a:gd name="T45" fmla="*/ 395 h 559"/>
                  <a:gd name="T46" fmla="*/ 384 w 422"/>
                  <a:gd name="T47" fmla="*/ 433 h 559"/>
                  <a:gd name="T48" fmla="*/ 367 w 422"/>
                  <a:gd name="T49" fmla="*/ 445 h 559"/>
                  <a:gd name="T50" fmla="*/ 367 w 422"/>
                  <a:gd name="T51" fmla="*/ 479 h 559"/>
                  <a:gd name="T52" fmla="*/ 344 w 422"/>
                  <a:gd name="T53" fmla="*/ 524 h 559"/>
                  <a:gd name="T54" fmla="*/ 205 w 422"/>
                  <a:gd name="T55" fmla="*/ 543 h 559"/>
                  <a:gd name="T56" fmla="*/ 202 w 422"/>
                  <a:gd name="T57" fmla="*/ 536 h 559"/>
                  <a:gd name="T58" fmla="*/ 0 w 422"/>
                  <a:gd name="T59" fmla="*/ 559 h 559"/>
                  <a:gd name="T60" fmla="*/ 48 w 422"/>
                  <a:gd name="T61" fmla="*/ 464 h 559"/>
                  <a:gd name="T62" fmla="*/ 48 w 422"/>
                  <a:gd name="T63" fmla="*/ 464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2" h="559">
                    <a:moveTo>
                      <a:pt x="48" y="464"/>
                    </a:moveTo>
                    <a:lnTo>
                      <a:pt x="42" y="370"/>
                    </a:lnTo>
                    <a:lnTo>
                      <a:pt x="6" y="302"/>
                    </a:lnTo>
                    <a:lnTo>
                      <a:pt x="21" y="159"/>
                    </a:lnTo>
                    <a:lnTo>
                      <a:pt x="82" y="85"/>
                    </a:lnTo>
                    <a:lnTo>
                      <a:pt x="78" y="140"/>
                    </a:lnTo>
                    <a:lnTo>
                      <a:pt x="97" y="129"/>
                    </a:lnTo>
                    <a:lnTo>
                      <a:pt x="97" y="83"/>
                    </a:lnTo>
                    <a:lnTo>
                      <a:pt x="120" y="57"/>
                    </a:lnTo>
                    <a:lnTo>
                      <a:pt x="127" y="7"/>
                    </a:lnTo>
                    <a:lnTo>
                      <a:pt x="148" y="0"/>
                    </a:lnTo>
                    <a:lnTo>
                      <a:pt x="276" y="43"/>
                    </a:lnTo>
                    <a:lnTo>
                      <a:pt x="287" y="80"/>
                    </a:lnTo>
                    <a:lnTo>
                      <a:pt x="304" y="114"/>
                    </a:lnTo>
                    <a:lnTo>
                      <a:pt x="308" y="175"/>
                    </a:lnTo>
                    <a:lnTo>
                      <a:pt x="264" y="228"/>
                    </a:lnTo>
                    <a:lnTo>
                      <a:pt x="262" y="268"/>
                    </a:lnTo>
                    <a:lnTo>
                      <a:pt x="287" y="281"/>
                    </a:lnTo>
                    <a:lnTo>
                      <a:pt x="321" y="226"/>
                    </a:lnTo>
                    <a:lnTo>
                      <a:pt x="356" y="207"/>
                    </a:lnTo>
                    <a:lnTo>
                      <a:pt x="378" y="218"/>
                    </a:lnTo>
                    <a:lnTo>
                      <a:pt x="422" y="342"/>
                    </a:lnTo>
                    <a:lnTo>
                      <a:pt x="392" y="395"/>
                    </a:lnTo>
                    <a:lnTo>
                      <a:pt x="384" y="433"/>
                    </a:lnTo>
                    <a:lnTo>
                      <a:pt x="367" y="445"/>
                    </a:lnTo>
                    <a:lnTo>
                      <a:pt x="367" y="479"/>
                    </a:lnTo>
                    <a:lnTo>
                      <a:pt x="344" y="524"/>
                    </a:lnTo>
                    <a:lnTo>
                      <a:pt x="205" y="543"/>
                    </a:lnTo>
                    <a:lnTo>
                      <a:pt x="202" y="536"/>
                    </a:lnTo>
                    <a:lnTo>
                      <a:pt x="0" y="559"/>
                    </a:lnTo>
                    <a:lnTo>
                      <a:pt x="48" y="464"/>
                    </a:lnTo>
                    <a:lnTo>
                      <a:pt x="48" y="464"/>
                    </a:lnTo>
                    <a:close/>
                  </a:path>
                </a:pathLst>
              </a:custGeom>
              <a:solidFill>
                <a:srgbClr val="F9B53D"/>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49" name="Freeform 1139"/>
              <p:cNvSpPr>
                <a:spLocks/>
              </p:cNvSpPr>
              <p:nvPr/>
            </p:nvSpPr>
            <p:spPr bwMode="auto">
              <a:xfrm>
                <a:off x="3940" y="847"/>
                <a:ext cx="290" cy="296"/>
              </a:xfrm>
              <a:custGeom>
                <a:avLst/>
                <a:gdLst>
                  <a:gd name="T0" fmla="*/ 15 w 578"/>
                  <a:gd name="T1" fmla="*/ 227 h 591"/>
                  <a:gd name="T2" fmla="*/ 13 w 578"/>
                  <a:gd name="T3" fmla="*/ 297 h 591"/>
                  <a:gd name="T4" fmla="*/ 84 w 578"/>
                  <a:gd name="T5" fmla="*/ 341 h 591"/>
                  <a:gd name="T6" fmla="*/ 110 w 578"/>
                  <a:gd name="T7" fmla="*/ 371 h 591"/>
                  <a:gd name="T8" fmla="*/ 167 w 578"/>
                  <a:gd name="T9" fmla="*/ 413 h 591"/>
                  <a:gd name="T10" fmla="*/ 175 w 578"/>
                  <a:gd name="T11" fmla="*/ 462 h 591"/>
                  <a:gd name="T12" fmla="*/ 186 w 578"/>
                  <a:gd name="T13" fmla="*/ 529 h 591"/>
                  <a:gd name="T14" fmla="*/ 240 w 578"/>
                  <a:gd name="T15" fmla="*/ 591 h 591"/>
                  <a:gd name="T16" fmla="*/ 527 w 578"/>
                  <a:gd name="T17" fmla="*/ 574 h 591"/>
                  <a:gd name="T18" fmla="*/ 511 w 578"/>
                  <a:gd name="T19" fmla="*/ 483 h 591"/>
                  <a:gd name="T20" fmla="*/ 536 w 578"/>
                  <a:gd name="T21" fmla="*/ 344 h 591"/>
                  <a:gd name="T22" fmla="*/ 536 w 578"/>
                  <a:gd name="T23" fmla="*/ 306 h 591"/>
                  <a:gd name="T24" fmla="*/ 578 w 578"/>
                  <a:gd name="T25" fmla="*/ 198 h 591"/>
                  <a:gd name="T26" fmla="*/ 567 w 578"/>
                  <a:gd name="T27" fmla="*/ 194 h 591"/>
                  <a:gd name="T28" fmla="*/ 540 w 578"/>
                  <a:gd name="T29" fmla="*/ 257 h 591"/>
                  <a:gd name="T30" fmla="*/ 517 w 578"/>
                  <a:gd name="T31" fmla="*/ 261 h 591"/>
                  <a:gd name="T32" fmla="*/ 508 w 578"/>
                  <a:gd name="T33" fmla="*/ 287 h 591"/>
                  <a:gd name="T34" fmla="*/ 483 w 578"/>
                  <a:gd name="T35" fmla="*/ 304 h 591"/>
                  <a:gd name="T36" fmla="*/ 500 w 578"/>
                  <a:gd name="T37" fmla="*/ 247 h 591"/>
                  <a:gd name="T38" fmla="*/ 517 w 578"/>
                  <a:gd name="T39" fmla="*/ 225 h 591"/>
                  <a:gd name="T40" fmla="*/ 487 w 578"/>
                  <a:gd name="T41" fmla="*/ 143 h 591"/>
                  <a:gd name="T42" fmla="*/ 466 w 578"/>
                  <a:gd name="T43" fmla="*/ 137 h 591"/>
                  <a:gd name="T44" fmla="*/ 458 w 578"/>
                  <a:gd name="T45" fmla="*/ 118 h 591"/>
                  <a:gd name="T46" fmla="*/ 234 w 578"/>
                  <a:gd name="T47" fmla="*/ 48 h 591"/>
                  <a:gd name="T48" fmla="*/ 205 w 578"/>
                  <a:gd name="T49" fmla="*/ 35 h 591"/>
                  <a:gd name="T50" fmla="*/ 190 w 578"/>
                  <a:gd name="T51" fmla="*/ 48 h 591"/>
                  <a:gd name="T52" fmla="*/ 184 w 578"/>
                  <a:gd name="T53" fmla="*/ 44 h 591"/>
                  <a:gd name="T54" fmla="*/ 192 w 578"/>
                  <a:gd name="T55" fmla="*/ 19 h 591"/>
                  <a:gd name="T56" fmla="*/ 198 w 578"/>
                  <a:gd name="T57" fmla="*/ 4 h 591"/>
                  <a:gd name="T58" fmla="*/ 190 w 578"/>
                  <a:gd name="T59" fmla="*/ 0 h 591"/>
                  <a:gd name="T60" fmla="*/ 99 w 578"/>
                  <a:gd name="T61" fmla="*/ 38 h 591"/>
                  <a:gd name="T62" fmla="*/ 89 w 578"/>
                  <a:gd name="T63" fmla="*/ 40 h 591"/>
                  <a:gd name="T64" fmla="*/ 70 w 578"/>
                  <a:gd name="T65" fmla="*/ 31 h 591"/>
                  <a:gd name="T66" fmla="*/ 53 w 578"/>
                  <a:gd name="T67" fmla="*/ 42 h 591"/>
                  <a:gd name="T68" fmla="*/ 57 w 578"/>
                  <a:gd name="T69" fmla="*/ 111 h 591"/>
                  <a:gd name="T70" fmla="*/ 0 w 578"/>
                  <a:gd name="T71" fmla="*/ 179 h 591"/>
                  <a:gd name="T72" fmla="*/ 15 w 578"/>
                  <a:gd name="T73" fmla="*/ 227 h 591"/>
                  <a:gd name="T74" fmla="*/ 15 w 578"/>
                  <a:gd name="T75" fmla="*/ 22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8" h="591">
                    <a:moveTo>
                      <a:pt x="15" y="227"/>
                    </a:moveTo>
                    <a:lnTo>
                      <a:pt x="13" y="297"/>
                    </a:lnTo>
                    <a:lnTo>
                      <a:pt x="84" y="341"/>
                    </a:lnTo>
                    <a:lnTo>
                      <a:pt x="110" y="371"/>
                    </a:lnTo>
                    <a:lnTo>
                      <a:pt x="167" y="413"/>
                    </a:lnTo>
                    <a:lnTo>
                      <a:pt x="175" y="462"/>
                    </a:lnTo>
                    <a:lnTo>
                      <a:pt x="186" y="529"/>
                    </a:lnTo>
                    <a:lnTo>
                      <a:pt x="240" y="591"/>
                    </a:lnTo>
                    <a:lnTo>
                      <a:pt x="527" y="574"/>
                    </a:lnTo>
                    <a:lnTo>
                      <a:pt x="511" y="483"/>
                    </a:lnTo>
                    <a:lnTo>
                      <a:pt x="536" y="344"/>
                    </a:lnTo>
                    <a:lnTo>
                      <a:pt x="536" y="306"/>
                    </a:lnTo>
                    <a:lnTo>
                      <a:pt x="578" y="198"/>
                    </a:lnTo>
                    <a:lnTo>
                      <a:pt x="567" y="194"/>
                    </a:lnTo>
                    <a:lnTo>
                      <a:pt x="540" y="257"/>
                    </a:lnTo>
                    <a:lnTo>
                      <a:pt x="517" y="261"/>
                    </a:lnTo>
                    <a:lnTo>
                      <a:pt x="508" y="287"/>
                    </a:lnTo>
                    <a:lnTo>
                      <a:pt x="483" y="304"/>
                    </a:lnTo>
                    <a:lnTo>
                      <a:pt x="500" y="247"/>
                    </a:lnTo>
                    <a:lnTo>
                      <a:pt x="517" y="225"/>
                    </a:lnTo>
                    <a:lnTo>
                      <a:pt x="487" y="143"/>
                    </a:lnTo>
                    <a:lnTo>
                      <a:pt x="466" y="137"/>
                    </a:lnTo>
                    <a:lnTo>
                      <a:pt x="458" y="118"/>
                    </a:lnTo>
                    <a:lnTo>
                      <a:pt x="234" y="48"/>
                    </a:lnTo>
                    <a:lnTo>
                      <a:pt x="205" y="35"/>
                    </a:lnTo>
                    <a:lnTo>
                      <a:pt x="190" y="48"/>
                    </a:lnTo>
                    <a:lnTo>
                      <a:pt x="184" y="44"/>
                    </a:lnTo>
                    <a:lnTo>
                      <a:pt x="192" y="19"/>
                    </a:lnTo>
                    <a:lnTo>
                      <a:pt x="198" y="4"/>
                    </a:lnTo>
                    <a:lnTo>
                      <a:pt x="190" y="0"/>
                    </a:lnTo>
                    <a:lnTo>
                      <a:pt x="99" y="38"/>
                    </a:lnTo>
                    <a:lnTo>
                      <a:pt x="89" y="40"/>
                    </a:lnTo>
                    <a:lnTo>
                      <a:pt x="70" y="31"/>
                    </a:lnTo>
                    <a:lnTo>
                      <a:pt x="53" y="42"/>
                    </a:lnTo>
                    <a:lnTo>
                      <a:pt x="57" y="111"/>
                    </a:lnTo>
                    <a:lnTo>
                      <a:pt x="0" y="179"/>
                    </a:lnTo>
                    <a:lnTo>
                      <a:pt x="15" y="227"/>
                    </a:lnTo>
                    <a:lnTo>
                      <a:pt x="15" y="227"/>
                    </a:lnTo>
                    <a:close/>
                  </a:path>
                </a:pathLst>
              </a:custGeom>
              <a:solidFill>
                <a:srgbClr val="D9C58B"/>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50" name="Freeform 1140"/>
              <p:cNvSpPr>
                <a:spLocks/>
              </p:cNvSpPr>
              <p:nvPr/>
            </p:nvSpPr>
            <p:spPr bwMode="auto">
              <a:xfrm>
                <a:off x="4024" y="1134"/>
                <a:ext cx="216" cy="378"/>
              </a:xfrm>
              <a:custGeom>
                <a:avLst/>
                <a:gdLst>
                  <a:gd name="T0" fmla="*/ 8 w 430"/>
                  <a:gd name="T1" fmla="*/ 308 h 753"/>
                  <a:gd name="T2" fmla="*/ 52 w 430"/>
                  <a:gd name="T3" fmla="*/ 213 h 753"/>
                  <a:gd name="T4" fmla="*/ 38 w 430"/>
                  <a:gd name="T5" fmla="*/ 177 h 753"/>
                  <a:gd name="T6" fmla="*/ 113 w 430"/>
                  <a:gd name="T7" fmla="*/ 120 h 753"/>
                  <a:gd name="T8" fmla="*/ 126 w 430"/>
                  <a:gd name="T9" fmla="*/ 78 h 753"/>
                  <a:gd name="T10" fmla="*/ 73 w 430"/>
                  <a:gd name="T11" fmla="*/ 17 h 753"/>
                  <a:gd name="T12" fmla="*/ 360 w 430"/>
                  <a:gd name="T13" fmla="*/ 0 h 753"/>
                  <a:gd name="T14" fmla="*/ 367 w 430"/>
                  <a:gd name="T15" fmla="*/ 44 h 753"/>
                  <a:gd name="T16" fmla="*/ 396 w 430"/>
                  <a:gd name="T17" fmla="*/ 101 h 753"/>
                  <a:gd name="T18" fmla="*/ 421 w 430"/>
                  <a:gd name="T19" fmla="*/ 388 h 753"/>
                  <a:gd name="T20" fmla="*/ 415 w 430"/>
                  <a:gd name="T21" fmla="*/ 447 h 753"/>
                  <a:gd name="T22" fmla="*/ 430 w 430"/>
                  <a:gd name="T23" fmla="*/ 481 h 753"/>
                  <a:gd name="T24" fmla="*/ 413 w 430"/>
                  <a:gd name="T25" fmla="*/ 546 h 753"/>
                  <a:gd name="T26" fmla="*/ 390 w 430"/>
                  <a:gd name="T27" fmla="*/ 574 h 753"/>
                  <a:gd name="T28" fmla="*/ 379 w 430"/>
                  <a:gd name="T29" fmla="*/ 622 h 753"/>
                  <a:gd name="T30" fmla="*/ 392 w 430"/>
                  <a:gd name="T31" fmla="*/ 637 h 753"/>
                  <a:gd name="T32" fmla="*/ 381 w 430"/>
                  <a:gd name="T33" fmla="*/ 664 h 753"/>
                  <a:gd name="T34" fmla="*/ 386 w 430"/>
                  <a:gd name="T35" fmla="*/ 673 h 753"/>
                  <a:gd name="T36" fmla="*/ 352 w 430"/>
                  <a:gd name="T37" fmla="*/ 686 h 753"/>
                  <a:gd name="T38" fmla="*/ 344 w 430"/>
                  <a:gd name="T39" fmla="*/ 734 h 753"/>
                  <a:gd name="T40" fmla="*/ 295 w 430"/>
                  <a:gd name="T41" fmla="*/ 719 h 753"/>
                  <a:gd name="T42" fmla="*/ 270 w 430"/>
                  <a:gd name="T43" fmla="*/ 753 h 753"/>
                  <a:gd name="T44" fmla="*/ 255 w 430"/>
                  <a:gd name="T45" fmla="*/ 749 h 753"/>
                  <a:gd name="T46" fmla="*/ 238 w 430"/>
                  <a:gd name="T47" fmla="*/ 719 h 753"/>
                  <a:gd name="T48" fmla="*/ 211 w 430"/>
                  <a:gd name="T49" fmla="*/ 645 h 753"/>
                  <a:gd name="T50" fmla="*/ 147 w 430"/>
                  <a:gd name="T51" fmla="*/ 607 h 753"/>
                  <a:gd name="T52" fmla="*/ 133 w 430"/>
                  <a:gd name="T53" fmla="*/ 569 h 753"/>
                  <a:gd name="T54" fmla="*/ 154 w 430"/>
                  <a:gd name="T55" fmla="*/ 510 h 753"/>
                  <a:gd name="T56" fmla="*/ 137 w 430"/>
                  <a:gd name="T57" fmla="*/ 498 h 753"/>
                  <a:gd name="T58" fmla="*/ 95 w 430"/>
                  <a:gd name="T59" fmla="*/ 498 h 753"/>
                  <a:gd name="T60" fmla="*/ 86 w 430"/>
                  <a:gd name="T61" fmla="*/ 462 h 753"/>
                  <a:gd name="T62" fmla="*/ 17 w 430"/>
                  <a:gd name="T63" fmla="*/ 390 h 753"/>
                  <a:gd name="T64" fmla="*/ 0 w 430"/>
                  <a:gd name="T65" fmla="*/ 331 h 753"/>
                  <a:gd name="T66" fmla="*/ 8 w 430"/>
                  <a:gd name="T67" fmla="*/ 308 h 753"/>
                  <a:gd name="T68" fmla="*/ 8 w 430"/>
                  <a:gd name="T69" fmla="*/ 308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0" h="753">
                    <a:moveTo>
                      <a:pt x="8" y="308"/>
                    </a:moveTo>
                    <a:lnTo>
                      <a:pt x="52" y="213"/>
                    </a:lnTo>
                    <a:lnTo>
                      <a:pt x="38" y="177"/>
                    </a:lnTo>
                    <a:lnTo>
                      <a:pt x="113" y="120"/>
                    </a:lnTo>
                    <a:lnTo>
                      <a:pt x="126" y="78"/>
                    </a:lnTo>
                    <a:lnTo>
                      <a:pt x="73" y="17"/>
                    </a:lnTo>
                    <a:lnTo>
                      <a:pt x="360" y="0"/>
                    </a:lnTo>
                    <a:lnTo>
                      <a:pt x="367" y="44"/>
                    </a:lnTo>
                    <a:lnTo>
                      <a:pt x="396" y="101"/>
                    </a:lnTo>
                    <a:lnTo>
                      <a:pt x="421" y="388"/>
                    </a:lnTo>
                    <a:lnTo>
                      <a:pt x="415" y="447"/>
                    </a:lnTo>
                    <a:lnTo>
                      <a:pt x="430" y="481"/>
                    </a:lnTo>
                    <a:lnTo>
                      <a:pt x="413" y="546"/>
                    </a:lnTo>
                    <a:lnTo>
                      <a:pt x="390" y="574"/>
                    </a:lnTo>
                    <a:lnTo>
                      <a:pt x="379" y="622"/>
                    </a:lnTo>
                    <a:lnTo>
                      <a:pt x="392" y="637"/>
                    </a:lnTo>
                    <a:lnTo>
                      <a:pt x="381" y="664"/>
                    </a:lnTo>
                    <a:lnTo>
                      <a:pt x="386" y="673"/>
                    </a:lnTo>
                    <a:lnTo>
                      <a:pt x="352" y="686"/>
                    </a:lnTo>
                    <a:lnTo>
                      <a:pt x="344" y="734"/>
                    </a:lnTo>
                    <a:lnTo>
                      <a:pt x="295" y="719"/>
                    </a:lnTo>
                    <a:lnTo>
                      <a:pt x="270" y="753"/>
                    </a:lnTo>
                    <a:lnTo>
                      <a:pt x="255" y="749"/>
                    </a:lnTo>
                    <a:lnTo>
                      <a:pt x="238" y="719"/>
                    </a:lnTo>
                    <a:lnTo>
                      <a:pt x="211" y="645"/>
                    </a:lnTo>
                    <a:lnTo>
                      <a:pt x="147" y="607"/>
                    </a:lnTo>
                    <a:lnTo>
                      <a:pt x="133" y="569"/>
                    </a:lnTo>
                    <a:lnTo>
                      <a:pt x="154" y="510"/>
                    </a:lnTo>
                    <a:lnTo>
                      <a:pt x="137" y="498"/>
                    </a:lnTo>
                    <a:lnTo>
                      <a:pt x="95" y="498"/>
                    </a:lnTo>
                    <a:lnTo>
                      <a:pt x="86" y="462"/>
                    </a:lnTo>
                    <a:lnTo>
                      <a:pt x="17" y="390"/>
                    </a:lnTo>
                    <a:lnTo>
                      <a:pt x="0" y="331"/>
                    </a:lnTo>
                    <a:lnTo>
                      <a:pt x="8" y="308"/>
                    </a:lnTo>
                    <a:lnTo>
                      <a:pt x="8" y="308"/>
                    </a:lnTo>
                    <a:close/>
                  </a:path>
                </a:pathLst>
              </a:custGeom>
              <a:solidFill>
                <a:srgbClr val="F9B53D"/>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51" name="Freeform 1141"/>
              <p:cNvSpPr>
                <a:spLocks/>
              </p:cNvSpPr>
              <p:nvPr/>
            </p:nvSpPr>
            <p:spPr bwMode="auto">
              <a:xfrm>
                <a:off x="4214" y="1167"/>
                <a:ext cx="169" cy="285"/>
              </a:xfrm>
              <a:custGeom>
                <a:avLst/>
                <a:gdLst>
                  <a:gd name="T0" fmla="*/ 11 w 338"/>
                  <a:gd name="T1" fmla="*/ 566 h 566"/>
                  <a:gd name="T2" fmla="*/ 21 w 338"/>
                  <a:gd name="T3" fmla="*/ 549 h 566"/>
                  <a:gd name="T4" fmla="*/ 85 w 338"/>
                  <a:gd name="T5" fmla="*/ 545 h 566"/>
                  <a:gd name="T6" fmla="*/ 138 w 338"/>
                  <a:gd name="T7" fmla="*/ 528 h 566"/>
                  <a:gd name="T8" fmla="*/ 192 w 338"/>
                  <a:gd name="T9" fmla="*/ 496 h 566"/>
                  <a:gd name="T10" fmla="*/ 235 w 338"/>
                  <a:gd name="T11" fmla="*/ 494 h 566"/>
                  <a:gd name="T12" fmla="*/ 285 w 338"/>
                  <a:gd name="T13" fmla="*/ 412 h 566"/>
                  <a:gd name="T14" fmla="*/ 300 w 338"/>
                  <a:gd name="T15" fmla="*/ 418 h 566"/>
                  <a:gd name="T16" fmla="*/ 338 w 338"/>
                  <a:gd name="T17" fmla="*/ 389 h 566"/>
                  <a:gd name="T18" fmla="*/ 329 w 338"/>
                  <a:gd name="T19" fmla="*/ 368 h 566"/>
                  <a:gd name="T20" fmla="*/ 332 w 338"/>
                  <a:gd name="T21" fmla="*/ 357 h 566"/>
                  <a:gd name="T22" fmla="*/ 294 w 338"/>
                  <a:gd name="T23" fmla="*/ 7 h 566"/>
                  <a:gd name="T24" fmla="*/ 291 w 338"/>
                  <a:gd name="T25" fmla="*/ 0 h 566"/>
                  <a:gd name="T26" fmla="*/ 89 w 338"/>
                  <a:gd name="T27" fmla="*/ 23 h 566"/>
                  <a:gd name="T28" fmla="*/ 51 w 338"/>
                  <a:gd name="T29" fmla="*/ 42 h 566"/>
                  <a:gd name="T30" fmla="*/ 17 w 338"/>
                  <a:gd name="T31" fmla="*/ 32 h 566"/>
                  <a:gd name="T32" fmla="*/ 42 w 338"/>
                  <a:gd name="T33" fmla="*/ 319 h 566"/>
                  <a:gd name="T34" fmla="*/ 36 w 338"/>
                  <a:gd name="T35" fmla="*/ 378 h 566"/>
                  <a:gd name="T36" fmla="*/ 51 w 338"/>
                  <a:gd name="T37" fmla="*/ 412 h 566"/>
                  <a:gd name="T38" fmla="*/ 34 w 338"/>
                  <a:gd name="T39" fmla="*/ 477 h 566"/>
                  <a:gd name="T40" fmla="*/ 11 w 338"/>
                  <a:gd name="T41" fmla="*/ 505 h 566"/>
                  <a:gd name="T42" fmla="*/ 0 w 338"/>
                  <a:gd name="T43" fmla="*/ 553 h 566"/>
                  <a:gd name="T44" fmla="*/ 11 w 338"/>
                  <a:gd name="T45" fmla="*/ 566 h 566"/>
                  <a:gd name="T46" fmla="*/ 11 w 338"/>
                  <a:gd name="T47" fmla="*/ 56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8" h="566">
                    <a:moveTo>
                      <a:pt x="11" y="566"/>
                    </a:moveTo>
                    <a:lnTo>
                      <a:pt x="21" y="549"/>
                    </a:lnTo>
                    <a:lnTo>
                      <a:pt x="85" y="545"/>
                    </a:lnTo>
                    <a:lnTo>
                      <a:pt x="138" y="528"/>
                    </a:lnTo>
                    <a:lnTo>
                      <a:pt x="192" y="496"/>
                    </a:lnTo>
                    <a:lnTo>
                      <a:pt x="235" y="494"/>
                    </a:lnTo>
                    <a:lnTo>
                      <a:pt x="285" y="412"/>
                    </a:lnTo>
                    <a:lnTo>
                      <a:pt x="300" y="418"/>
                    </a:lnTo>
                    <a:lnTo>
                      <a:pt x="338" y="389"/>
                    </a:lnTo>
                    <a:lnTo>
                      <a:pt x="329" y="368"/>
                    </a:lnTo>
                    <a:lnTo>
                      <a:pt x="332" y="357"/>
                    </a:lnTo>
                    <a:lnTo>
                      <a:pt x="294" y="7"/>
                    </a:lnTo>
                    <a:lnTo>
                      <a:pt x="291" y="0"/>
                    </a:lnTo>
                    <a:lnTo>
                      <a:pt x="89" y="23"/>
                    </a:lnTo>
                    <a:lnTo>
                      <a:pt x="51" y="42"/>
                    </a:lnTo>
                    <a:lnTo>
                      <a:pt x="17" y="32"/>
                    </a:lnTo>
                    <a:lnTo>
                      <a:pt x="42" y="319"/>
                    </a:lnTo>
                    <a:lnTo>
                      <a:pt x="36" y="378"/>
                    </a:lnTo>
                    <a:lnTo>
                      <a:pt x="51" y="412"/>
                    </a:lnTo>
                    <a:lnTo>
                      <a:pt x="34" y="477"/>
                    </a:lnTo>
                    <a:lnTo>
                      <a:pt x="11" y="505"/>
                    </a:lnTo>
                    <a:lnTo>
                      <a:pt x="0" y="553"/>
                    </a:lnTo>
                    <a:lnTo>
                      <a:pt x="11" y="566"/>
                    </a:lnTo>
                    <a:lnTo>
                      <a:pt x="11" y="566"/>
                    </a:lnTo>
                    <a:close/>
                  </a:path>
                </a:pathLst>
              </a:custGeom>
              <a:solidFill>
                <a:srgbClr val="D9C58B"/>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52" name="Freeform 1142"/>
              <p:cNvSpPr>
                <a:spLocks/>
              </p:cNvSpPr>
              <p:nvPr/>
            </p:nvSpPr>
            <p:spPr bwMode="auto">
              <a:xfrm>
                <a:off x="4151" y="1346"/>
                <a:ext cx="396" cy="199"/>
              </a:xfrm>
              <a:custGeom>
                <a:avLst/>
                <a:gdLst>
                  <a:gd name="T0" fmla="*/ 4 w 791"/>
                  <a:gd name="T1" fmla="*/ 375 h 396"/>
                  <a:gd name="T2" fmla="*/ 23 w 791"/>
                  <a:gd name="T3" fmla="*/ 373 h 396"/>
                  <a:gd name="T4" fmla="*/ 29 w 791"/>
                  <a:gd name="T5" fmla="*/ 331 h 396"/>
                  <a:gd name="T6" fmla="*/ 17 w 791"/>
                  <a:gd name="T7" fmla="*/ 329 h 396"/>
                  <a:gd name="T8" fmla="*/ 42 w 791"/>
                  <a:gd name="T9" fmla="*/ 295 h 396"/>
                  <a:gd name="T10" fmla="*/ 91 w 791"/>
                  <a:gd name="T11" fmla="*/ 310 h 396"/>
                  <a:gd name="T12" fmla="*/ 99 w 791"/>
                  <a:gd name="T13" fmla="*/ 262 h 396"/>
                  <a:gd name="T14" fmla="*/ 133 w 791"/>
                  <a:gd name="T15" fmla="*/ 249 h 396"/>
                  <a:gd name="T16" fmla="*/ 128 w 791"/>
                  <a:gd name="T17" fmla="*/ 240 h 396"/>
                  <a:gd name="T18" fmla="*/ 147 w 791"/>
                  <a:gd name="T19" fmla="*/ 194 h 396"/>
                  <a:gd name="T20" fmla="*/ 211 w 791"/>
                  <a:gd name="T21" fmla="*/ 190 h 396"/>
                  <a:gd name="T22" fmla="*/ 264 w 791"/>
                  <a:gd name="T23" fmla="*/ 173 h 396"/>
                  <a:gd name="T24" fmla="*/ 299 w 791"/>
                  <a:gd name="T25" fmla="*/ 150 h 396"/>
                  <a:gd name="T26" fmla="*/ 318 w 791"/>
                  <a:gd name="T27" fmla="*/ 141 h 396"/>
                  <a:gd name="T28" fmla="*/ 361 w 791"/>
                  <a:gd name="T29" fmla="*/ 139 h 396"/>
                  <a:gd name="T30" fmla="*/ 411 w 791"/>
                  <a:gd name="T31" fmla="*/ 57 h 396"/>
                  <a:gd name="T32" fmla="*/ 426 w 791"/>
                  <a:gd name="T33" fmla="*/ 63 h 396"/>
                  <a:gd name="T34" fmla="*/ 464 w 791"/>
                  <a:gd name="T35" fmla="*/ 34 h 396"/>
                  <a:gd name="T36" fmla="*/ 455 w 791"/>
                  <a:gd name="T37" fmla="*/ 13 h 396"/>
                  <a:gd name="T38" fmla="*/ 458 w 791"/>
                  <a:gd name="T39" fmla="*/ 2 h 396"/>
                  <a:gd name="T40" fmla="*/ 493 w 791"/>
                  <a:gd name="T41" fmla="*/ 0 h 396"/>
                  <a:gd name="T42" fmla="*/ 515 w 791"/>
                  <a:gd name="T43" fmla="*/ 8 h 396"/>
                  <a:gd name="T44" fmla="*/ 584 w 791"/>
                  <a:gd name="T45" fmla="*/ 48 h 396"/>
                  <a:gd name="T46" fmla="*/ 633 w 791"/>
                  <a:gd name="T47" fmla="*/ 46 h 396"/>
                  <a:gd name="T48" fmla="*/ 656 w 791"/>
                  <a:gd name="T49" fmla="*/ 31 h 396"/>
                  <a:gd name="T50" fmla="*/ 711 w 791"/>
                  <a:gd name="T51" fmla="*/ 65 h 396"/>
                  <a:gd name="T52" fmla="*/ 728 w 791"/>
                  <a:gd name="T53" fmla="*/ 129 h 396"/>
                  <a:gd name="T54" fmla="*/ 791 w 791"/>
                  <a:gd name="T55" fmla="*/ 175 h 396"/>
                  <a:gd name="T56" fmla="*/ 761 w 791"/>
                  <a:gd name="T57" fmla="*/ 211 h 396"/>
                  <a:gd name="T58" fmla="*/ 707 w 791"/>
                  <a:gd name="T59" fmla="*/ 262 h 396"/>
                  <a:gd name="T60" fmla="*/ 706 w 791"/>
                  <a:gd name="T61" fmla="*/ 274 h 396"/>
                  <a:gd name="T62" fmla="*/ 628 w 791"/>
                  <a:gd name="T63" fmla="*/ 323 h 396"/>
                  <a:gd name="T64" fmla="*/ 190 w 791"/>
                  <a:gd name="T65" fmla="*/ 365 h 396"/>
                  <a:gd name="T66" fmla="*/ 143 w 791"/>
                  <a:gd name="T67" fmla="*/ 361 h 396"/>
                  <a:gd name="T68" fmla="*/ 145 w 791"/>
                  <a:gd name="T69" fmla="*/ 384 h 396"/>
                  <a:gd name="T70" fmla="*/ 0 w 791"/>
                  <a:gd name="T71" fmla="*/ 396 h 396"/>
                  <a:gd name="T72" fmla="*/ 4 w 791"/>
                  <a:gd name="T73" fmla="*/ 375 h 396"/>
                  <a:gd name="T74" fmla="*/ 4 w 791"/>
                  <a:gd name="T75" fmla="*/ 375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91" h="396">
                    <a:moveTo>
                      <a:pt x="4" y="375"/>
                    </a:moveTo>
                    <a:lnTo>
                      <a:pt x="23" y="373"/>
                    </a:lnTo>
                    <a:lnTo>
                      <a:pt x="29" y="331"/>
                    </a:lnTo>
                    <a:lnTo>
                      <a:pt x="17" y="329"/>
                    </a:lnTo>
                    <a:lnTo>
                      <a:pt x="42" y="295"/>
                    </a:lnTo>
                    <a:lnTo>
                      <a:pt x="91" y="310"/>
                    </a:lnTo>
                    <a:lnTo>
                      <a:pt x="99" y="262"/>
                    </a:lnTo>
                    <a:lnTo>
                      <a:pt x="133" y="249"/>
                    </a:lnTo>
                    <a:lnTo>
                      <a:pt x="128" y="240"/>
                    </a:lnTo>
                    <a:lnTo>
                      <a:pt x="147" y="194"/>
                    </a:lnTo>
                    <a:lnTo>
                      <a:pt x="211" y="190"/>
                    </a:lnTo>
                    <a:lnTo>
                      <a:pt x="264" y="173"/>
                    </a:lnTo>
                    <a:lnTo>
                      <a:pt x="299" y="150"/>
                    </a:lnTo>
                    <a:lnTo>
                      <a:pt x="318" y="141"/>
                    </a:lnTo>
                    <a:lnTo>
                      <a:pt x="361" y="139"/>
                    </a:lnTo>
                    <a:lnTo>
                      <a:pt x="411" y="57"/>
                    </a:lnTo>
                    <a:lnTo>
                      <a:pt x="426" y="63"/>
                    </a:lnTo>
                    <a:lnTo>
                      <a:pt x="464" y="34"/>
                    </a:lnTo>
                    <a:lnTo>
                      <a:pt x="455" y="13"/>
                    </a:lnTo>
                    <a:lnTo>
                      <a:pt x="458" y="2"/>
                    </a:lnTo>
                    <a:lnTo>
                      <a:pt x="493" y="0"/>
                    </a:lnTo>
                    <a:lnTo>
                      <a:pt x="515" y="8"/>
                    </a:lnTo>
                    <a:lnTo>
                      <a:pt x="584" y="48"/>
                    </a:lnTo>
                    <a:lnTo>
                      <a:pt x="633" y="46"/>
                    </a:lnTo>
                    <a:lnTo>
                      <a:pt x="656" y="31"/>
                    </a:lnTo>
                    <a:lnTo>
                      <a:pt x="711" y="65"/>
                    </a:lnTo>
                    <a:lnTo>
                      <a:pt x="728" y="129"/>
                    </a:lnTo>
                    <a:lnTo>
                      <a:pt x="791" y="175"/>
                    </a:lnTo>
                    <a:lnTo>
                      <a:pt x="761" y="211"/>
                    </a:lnTo>
                    <a:lnTo>
                      <a:pt x="707" y="262"/>
                    </a:lnTo>
                    <a:lnTo>
                      <a:pt x="706" y="274"/>
                    </a:lnTo>
                    <a:lnTo>
                      <a:pt x="628" y="323"/>
                    </a:lnTo>
                    <a:lnTo>
                      <a:pt x="190" y="365"/>
                    </a:lnTo>
                    <a:lnTo>
                      <a:pt x="143" y="361"/>
                    </a:lnTo>
                    <a:lnTo>
                      <a:pt x="145" y="384"/>
                    </a:lnTo>
                    <a:lnTo>
                      <a:pt x="0" y="396"/>
                    </a:lnTo>
                    <a:lnTo>
                      <a:pt x="4" y="375"/>
                    </a:lnTo>
                    <a:lnTo>
                      <a:pt x="4" y="375"/>
                    </a:lnTo>
                    <a:close/>
                  </a:path>
                </a:pathLst>
              </a:custGeom>
              <a:solidFill>
                <a:srgbClr val="E8DCBC"/>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53" name="Freeform 1143"/>
              <p:cNvSpPr>
                <a:spLocks/>
              </p:cNvSpPr>
              <p:nvPr/>
            </p:nvSpPr>
            <p:spPr bwMode="auto">
              <a:xfrm>
                <a:off x="4108" y="1493"/>
                <a:ext cx="465" cy="154"/>
              </a:xfrm>
              <a:custGeom>
                <a:avLst/>
                <a:gdLst>
                  <a:gd name="T0" fmla="*/ 17 w 931"/>
                  <a:gd name="T1" fmla="*/ 253 h 308"/>
                  <a:gd name="T2" fmla="*/ 11 w 931"/>
                  <a:gd name="T3" fmla="*/ 249 h 308"/>
                  <a:gd name="T4" fmla="*/ 38 w 931"/>
                  <a:gd name="T5" fmla="*/ 228 h 308"/>
                  <a:gd name="T6" fmla="*/ 64 w 931"/>
                  <a:gd name="T7" fmla="*/ 180 h 308"/>
                  <a:gd name="T8" fmla="*/ 55 w 931"/>
                  <a:gd name="T9" fmla="*/ 169 h 308"/>
                  <a:gd name="T10" fmla="*/ 68 w 931"/>
                  <a:gd name="T11" fmla="*/ 146 h 308"/>
                  <a:gd name="T12" fmla="*/ 68 w 931"/>
                  <a:gd name="T13" fmla="*/ 120 h 308"/>
                  <a:gd name="T14" fmla="*/ 87 w 931"/>
                  <a:gd name="T15" fmla="*/ 101 h 308"/>
                  <a:gd name="T16" fmla="*/ 232 w 931"/>
                  <a:gd name="T17" fmla="*/ 89 h 308"/>
                  <a:gd name="T18" fmla="*/ 230 w 931"/>
                  <a:gd name="T19" fmla="*/ 66 h 308"/>
                  <a:gd name="T20" fmla="*/ 277 w 931"/>
                  <a:gd name="T21" fmla="*/ 70 h 308"/>
                  <a:gd name="T22" fmla="*/ 715 w 931"/>
                  <a:gd name="T23" fmla="*/ 28 h 308"/>
                  <a:gd name="T24" fmla="*/ 931 w 931"/>
                  <a:gd name="T25" fmla="*/ 0 h 308"/>
                  <a:gd name="T26" fmla="*/ 893 w 931"/>
                  <a:gd name="T27" fmla="*/ 74 h 308"/>
                  <a:gd name="T28" fmla="*/ 834 w 931"/>
                  <a:gd name="T29" fmla="*/ 87 h 308"/>
                  <a:gd name="T30" fmla="*/ 806 w 931"/>
                  <a:gd name="T31" fmla="*/ 125 h 308"/>
                  <a:gd name="T32" fmla="*/ 699 w 931"/>
                  <a:gd name="T33" fmla="*/ 186 h 308"/>
                  <a:gd name="T34" fmla="*/ 694 w 931"/>
                  <a:gd name="T35" fmla="*/ 209 h 308"/>
                  <a:gd name="T36" fmla="*/ 667 w 931"/>
                  <a:gd name="T37" fmla="*/ 222 h 308"/>
                  <a:gd name="T38" fmla="*/ 667 w 931"/>
                  <a:gd name="T39" fmla="*/ 253 h 308"/>
                  <a:gd name="T40" fmla="*/ 523 w 931"/>
                  <a:gd name="T41" fmla="*/ 270 h 308"/>
                  <a:gd name="T42" fmla="*/ 234 w 931"/>
                  <a:gd name="T43" fmla="*/ 294 h 308"/>
                  <a:gd name="T44" fmla="*/ 0 w 931"/>
                  <a:gd name="T45" fmla="*/ 308 h 308"/>
                  <a:gd name="T46" fmla="*/ 17 w 931"/>
                  <a:gd name="T47" fmla="*/ 253 h 308"/>
                  <a:gd name="T48" fmla="*/ 17 w 931"/>
                  <a:gd name="T49" fmla="*/ 25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31" h="308">
                    <a:moveTo>
                      <a:pt x="17" y="253"/>
                    </a:moveTo>
                    <a:lnTo>
                      <a:pt x="11" y="249"/>
                    </a:lnTo>
                    <a:lnTo>
                      <a:pt x="38" y="228"/>
                    </a:lnTo>
                    <a:lnTo>
                      <a:pt x="64" y="180"/>
                    </a:lnTo>
                    <a:lnTo>
                      <a:pt x="55" y="169"/>
                    </a:lnTo>
                    <a:lnTo>
                      <a:pt x="68" y="146"/>
                    </a:lnTo>
                    <a:lnTo>
                      <a:pt x="68" y="120"/>
                    </a:lnTo>
                    <a:lnTo>
                      <a:pt x="87" y="101"/>
                    </a:lnTo>
                    <a:lnTo>
                      <a:pt x="232" y="89"/>
                    </a:lnTo>
                    <a:lnTo>
                      <a:pt x="230" y="66"/>
                    </a:lnTo>
                    <a:lnTo>
                      <a:pt x="277" y="70"/>
                    </a:lnTo>
                    <a:lnTo>
                      <a:pt x="715" y="28"/>
                    </a:lnTo>
                    <a:lnTo>
                      <a:pt x="931" y="0"/>
                    </a:lnTo>
                    <a:lnTo>
                      <a:pt x="893" y="74"/>
                    </a:lnTo>
                    <a:lnTo>
                      <a:pt x="834" y="87"/>
                    </a:lnTo>
                    <a:lnTo>
                      <a:pt x="806" y="125"/>
                    </a:lnTo>
                    <a:lnTo>
                      <a:pt x="699" y="186"/>
                    </a:lnTo>
                    <a:lnTo>
                      <a:pt x="694" y="209"/>
                    </a:lnTo>
                    <a:lnTo>
                      <a:pt x="667" y="222"/>
                    </a:lnTo>
                    <a:lnTo>
                      <a:pt x="667" y="253"/>
                    </a:lnTo>
                    <a:lnTo>
                      <a:pt x="523" y="270"/>
                    </a:lnTo>
                    <a:lnTo>
                      <a:pt x="234" y="294"/>
                    </a:lnTo>
                    <a:lnTo>
                      <a:pt x="0" y="308"/>
                    </a:lnTo>
                    <a:lnTo>
                      <a:pt x="17" y="253"/>
                    </a:lnTo>
                    <a:lnTo>
                      <a:pt x="17" y="253"/>
                    </a:lnTo>
                    <a:close/>
                  </a:path>
                </a:pathLst>
              </a:custGeom>
              <a:solidFill>
                <a:srgbClr val="D9C58B"/>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54" name="Freeform 1144"/>
              <p:cNvSpPr>
                <a:spLocks/>
              </p:cNvSpPr>
              <p:nvPr/>
            </p:nvSpPr>
            <p:spPr bwMode="auto">
              <a:xfrm>
                <a:off x="4043" y="1641"/>
                <a:ext cx="195" cy="327"/>
              </a:xfrm>
              <a:custGeom>
                <a:avLst/>
                <a:gdLst>
                  <a:gd name="T0" fmla="*/ 27 w 388"/>
                  <a:gd name="T1" fmla="*/ 457 h 654"/>
                  <a:gd name="T2" fmla="*/ 65 w 388"/>
                  <a:gd name="T3" fmla="*/ 407 h 654"/>
                  <a:gd name="T4" fmla="*/ 54 w 388"/>
                  <a:gd name="T5" fmla="*/ 394 h 654"/>
                  <a:gd name="T6" fmla="*/ 38 w 388"/>
                  <a:gd name="T7" fmla="*/ 287 h 654"/>
                  <a:gd name="T8" fmla="*/ 33 w 388"/>
                  <a:gd name="T9" fmla="*/ 215 h 654"/>
                  <a:gd name="T10" fmla="*/ 59 w 388"/>
                  <a:gd name="T11" fmla="*/ 135 h 654"/>
                  <a:gd name="T12" fmla="*/ 101 w 388"/>
                  <a:gd name="T13" fmla="*/ 80 h 654"/>
                  <a:gd name="T14" fmla="*/ 97 w 388"/>
                  <a:gd name="T15" fmla="*/ 65 h 654"/>
                  <a:gd name="T16" fmla="*/ 128 w 388"/>
                  <a:gd name="T17" fmla="*/ 14 h 654"/>
                  <a:gd name="T18" fmla="*/ 362 w 388"/>
                  <a:gd name="T19" fmla="*/ 0 h 654"/>
                  <a:gd name="T20" fmla="*/ 373 w 388"/>
                  <a:gd name="T21" fmla="*/ 12 h 654"/>
                  <a:gd name="T22" fmla="*/ 362 w 388"/>
                  <a:gd name="T23" fmla="*/ 419 h 654"/>
                  <a:gd name="T24" fmla="*/ 388 w 388"/>
                  <a:gd name="T25" fmla="*/ 614 h 654"/>
                  <a:gd name="T26" fmla="*/ 379 w 388"/>
                  <a:gd name="T27" fmla="*/ 624 h 654"/>
                  <a:gd name="T28" fmla="*/ 329 w 388"/>
                  <a:gd name="T29" fmla="*/ 612 h 654"/>
                  <a:gd name="T30" fmla="*/ 253 w 388"/>
                  <a:gd name="T31" fmla="*/ 654 h 654"/>
                  <a:gd name="T32" fmla="*/ 215 w 388"/>
                  <a:gd name="T33" fmla="*/ 592 h 654"/>
                  <a:gd name="T34" fmla="*/ 221 w 388"/>
                  <a:gd name="T35" fmla="*/ 546 h 654"/>
                  <a:gd name="T36" fmla="*/ 0 w 388"/>
                  <a:gd name="T37" fmla="*/ 555 h 654"/>
                  <a:gd name="T38" fmla="*/ 27 w 388"/>
                  <a:gd name="T39" fmla="*/ 457 h 654"/>
                  <a:gd name="T40" fmla="*/ 27 w 388"/>
                  <a:gd name="T41" fmla="*/ 457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8" h="654">
                    <a:moveTo>
                      <a:pt x="27" y="457"/>
                    </a:moveTo>
                    <a:lnTo>
                      <a:pt x="65" y="407"/>
                    </a:lnTo>
                    <a:lnTo>
                      <a:pt x="54" y="394"/>
                    </a:lnTo>
                    <a:lnTo>
                      <a:pt x="38" y="287"/>
                    </a:lnTo>
                    <a:lnTo>
                      <a:pt x="33" y="215"/>
                    </a:lnTo>
                    <a:lnTo>
                      <a:pt x="59" y="135"/>
                    </a:lnTo>
                    <a:lnTo>
                      <a:pt x="101" y="80"/>
                    </a:lnTo>
                    <a:lnTo>
                      <a:pt x="97" y="65"/>
                    </a:lnTo>
                    <a:lnTo>
                      <a:pt x="128" y="14"/>
                    </a:lnTo>
                    <a:lnTo>
                      <a:pt x="362" y="0"/>
                    </a:lnTo>
                    <a:lnTo>
                      <a:pt x="373" y="12"/>
                    </a:lnTo>
                    <a:lnTo>
                      <a:pt x="362" y="419"/>
                    </a:lnTo>
                    <a:lnTo>
                      <a:pt x="388" y="614"/>
                    </a:lnTo>
                    <a:lnTo>
                      <a:pt x="379" y="624"/>
                    </a:lnTo>
                    <a:lnTo>
                      <a:pt x="329" y="612"/>
                    </a:lnTo>
                    <a:lnTo>
                      <a:pt x="253" y="654"/>
                    </a:lnTo>
                    <a:lnTo>
                      <a:pt x="215" y="592"/>
                    </a:lnTo>
                    <a:lnTo>
                      <a:pt x="221" y="546"/>
                    </a:lnTo>
                    <a:lnTo>
                      <a:pt x="0" y="555"/>
                    </a:lnTo>
                    <a:lnTo>
                      <a:pt x="27" y="457"/>
                    </a:lnTo>
                    <a:lnTo>
                      <a:pt x="27" y="457"/>
                    </a:lnTo>
                    <a:close/>
                  </a:path>
                </a:pathLst>
              </a:custGeom>
              <a:solidFill>
                <a:srgbClr val="E8DCBC"/>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55" name="Freeform 1145"/>
              <p:cNvSpPr>
                <a:spLocks/>
              </p:cNvSpPr>
              <p:nvPr/>
            </p:nvSpPr>
            <p:spPr bwMode="auto">
              <a:xfrm>
                <a:off x="4225" y="1628"/>
                <a:ext cx="206" cy="329"/>
              </a:xfrm>
              <a:custGeom>
                <a:avLst/>
                <a:gdLst>
                  <a:gd name="T0" fmla="*/ 11 w 416"/>
                  <a:gd name="T1" fmla="*/ 36 h 659"/>
                  <a:gd name="T2" fmla="*/ 0 w 416"/>
                  <a:gd name="T3" fmla="*/ 443 h 659"/>
                  <a:gd name="T4" fmla="*/ 26 w 416"/>
                  <a:gd name="T5" fmla="*/ 638 h 659"/>
                  <a:gd name="T6" fmla="*/ 55 w 416"/>
                  <a:gd name="T7" fmla="*/ 646 h 659"/>
                  <a:gd name="T8" fmla="*/ 81 w 416"/>
                  <a:gd name="T9" fmla="*/ 631 h 659"/>
                  <a:gd name="T10" fmla="*/ 97 w 416"/>
                  <a:gd name="T11" fmla="*/ 646 h 659"/>
                  <a:gd name="T12" fmla="*/ 74 w 416"/>
                  <a:gd name="T13" fmla="*/ 659 h 659"/>
                  <a:gd name="T14" fmla="*/ 131 w 416"/>
                  <a:gd name="T15" fmla="*/ 644 h 659"/>
                  <a:gd name="T16" fmla="*/ 142 w 416"/>
                  <a:gd name="T17" fmla="*/ 627 h 659"/>
                  <a:gd name="T18" fmla="*/ 135 w 416"/>
                  <a:gd name="T19" fmla="*/ 616 h 659"/>
                  <a:gd name="T20" fmla="*/ 138 w 416"/>
                  <a:gd name="T21" fmla="*/ 598 h 659"/>
                  <a:gd name="T22" fmla="*/ 112 w 416"/>
                  <a:gd name="T23" fmla="*/ 574 h 659"/>
                  <a:gd name="T24" fmla="*/ 112 w 416"/>
                  <a:gd name="T25" fmla="*/ 553 h 659"/>
                  <a:gd name="T26" fmla="*/ 416 w 416"/>
                  <a:gd name="T27" fmla="*/ 526 h 659"/>
                  <a:gd name="T28" fmla="*/ 391 w 416"/>
                  <a:gd name="T29" fmla="*/ 422 h 659"/>
                  <a:gd name="T30" fmla="*/ 406 w 416"/>
                  <a:gd name="T31" fmla="*/ 359 h 659"/>
                  <a:gd name="T32" fmla="*/ 368 w 416"/>
                  <a:gd name="T33" fmla="*/ 277 h 659"/>
                  <a:gd name="T34" fmla="*/ 289 w 416"/>
                  <a:gd name="T35" fmla="*/ 0 h 659"/>
                  <a:gd name="T36" fmla="*/ 0 w 416"/>
                  <a:gd name="T37" fmla="*/ 24 h 659"/>
                  <a:gd name="T38" fmla="*/ 11 w 416"/>
                  <a:gd name="T39" fmla="*/ 36 h 659"/>
                  <a:gd name="T40" fmla="*/ 11 w 416"/>
                  <a:gd name="T41" fmla="*/ 36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6" h="659">
                    <a:moveTo>
                      <a:pt x="11" y="36"/>
                    </a:moveTo>
                    <a:lnTo>
                      <a:pt x="0" y="443"/>
                    </a:lnTo>
                    <a:lnTo>
                      <a:pt x="26" y="638"/>
                    </a:lnTo>
                    <a:lnTo>
                      <a:pt x="55" y="646"/>
                    </a:lnTo>
                    <a:lnTo>
                      <a:pt x="81" y="631"/>
                    </a:lnTo>
                    <a:lnTo>
                      <a:pt x="97" y="646"/>
                    </a:lnTo>
                    <a:lnTo>
                      <a:pt x="74" y="659"/>
                    </a:lnTo>
                    <a:lnTo>
                      <a:pt x="131" y="644"/>
                    </a:lnTo>
                    <a:lnTo>
                      <a:pt x="142" y="627"/>
                    </a:lnTo>
                    <a:lnTo>
                      <a:pt x="135" y="616"/>
                    </a:lnTo>
                    <a:lnTo>
                      <a:pt x="138" y="598"/>
                    </a:lnTo>
                    <a:lnTo>
                      <a:pt x="112" y="574"/>
                    </a:lnTo>
                    <a:lnTo>
                      <a:pt x="112" y="553"/>
                    </a:lnTo>
                    <a:lnTo>
                      <a:pt x="416" y="526"/>
                    </a:lnTo>
                    <a:lnTo>
                      <a:pt x="391" y="422"/>
                    </a:lnTo>
                    <a:lnTo>
                      <a:pt x="406" y="359"/>
                    </a:lnTo>
                    <a:lnTo>
                      <a:pt x="368" y="277"/>
                    </a:lnTo>
                    <a:lnTo>
                      <a:pt x="289" y="0"/>
                    </a:lnTo>
                    <a:lnTo>
                      <a:pt x="0" y="24"/>
                    </a:lnTo>
                    <a:lnTo>
                      <a:pt x="11" y="36"/>
                    </a:lnTo>
                    <a:lnTo>
                      <a:pt x="11" y="36"/>
                    </a:lnTo>
                    <a:close/>
                  </a:path>
                </a:pathLst>
              </a:custGeom>
              <a:solidFill>
                <a:srgbClr val="D9C58B"/>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56" name="Freeform 1146"/>
              <p:cNvSpPr>
                <a:spLocks/>
              </p:cNvSpPr>
              <p:nvPr/>
            </p:nvSpPr>
            <p:spPr bwMode="auto">
              <a:xfrm>
                <a:off x="4368" y="1612"/>
                <a:ext cx="294" cy="301"/>
              </a:xfrm>
              <a:custGeom>
                <a:avLst/>
                <a:gdLst>
                  <a:gd name="T0" fmla="*/ 79 w 587"/>
                  <a:gd name="T1" fmla="*/ 312 h 603"/>
                  <a:gd name="T2" fmla="*/ 117 w 587"/>
                  <a:gd name="T3" fmla="*/ 394 h 603"/>
                  <a:gd name="T4" fmla="*/ 102 w 587"/>
                  <a:gd name="T5" fmla="*/ 457 h 603"/>
                  <a:gd name="T6" fmla="*/ 127 w 587"/>
                  <a:gd name="T7" fmla="*/ 561 h 603"/>
                  <a:gd name="T8" fmla="*/ 150 w 587"/>
                  <a:gd name="T9" fmla="*/ 595 h 603"/>
                  <a:gd name="T10" fmla="*/ 464 w 587"/>
                  <a:gd name="T11" fmla="*/ 578 h 603"/>
                  <a:gd name="T12" fmla="*/ 467 w 587"/>
                  <a:gd name="T13" fmla="*/ 599 h 603"/>
                  <a:gd name="T14" fmla="*/ 486 w 587"/>
                  <a:gd name="T15" fmla="*/ 603 h 603"/>
                  <a:gd name="T16" fmla="*/ 479 w 587"/>
                  <a:gd name="T17" fmla="*/ 552 h 603"/>
                  <a:gd name="T18" fmla="*/ 492 w 587"/>
                  <a:gd name="T19" fmla="*/ 538 h 603"/>
                  <a:gd name="T20" fmla="*/ 538 w 587"/>
                  <a:gd name="T21" fmla="*/ 548 h 603"/>
                  <a:gd name="T22" fmla="*/ 545 w 587"/>
                  <a:gd name="T23" fmla="*/ 512 h 603"/>
                  <a:gd name="T24" fmla="*/ 540 w 587"/>
                  <a:gd name="T25" fmla="*/ 464 h 603"/>
                  <a:gd name="T26" fmla="*/ 559 w 587"/>
                  <a:gd name="T27" fmla="*/ 451 h 603"/>
                  <a:gd name="T28" fmla="*/ 587 w 587"/>
                  <a:gd name="T29" fmla="*/ 360 h 603"/>
                  <a:gd name="T30" fmla="*/ 568 w 587"/>
                  <a:gd name="T31" fmla="*/ 356 h 603"/>
                  <a:gd name="T32" fmla="*/ 492 w 587"/>
                  <a:gd name="T33" fmla="*/ 238 h 603"/>
                  <a:gd name="T34" fmla="*/ 327 w 587"/>
                  <a:gd name="T35" fmla="*/ 90 h 603"/>
                  <a:gd name="T36" fmla="*/ 254 w 587"/>
                  <a:gd name="T37" fmla="*/ 44 h 603"/>
                  <a:gd name="T38" fmla="*/ 279 w 587"/>
                  <a:gd name="T39" fmla="*/ 0 h 603"/>
                  <a:gd name="T40" fmla="*/ 144 w 587"/>
                  <a:gd name="T41" fmla="*/ 18 h 603"/>
                  <a:gd name="T42" fmla="*/ 0 w 587"/>
                  <a:gd name="T43" fmla="*/ 35 h 603"/>
                  <a:gd name="T44" fmla="*/ 79 w 587"/>
                  <a:gd name="T45" fmla="*/ 312 h 603"/>
                  <a:gd name="T46" fmla="*/ 79 w 587"/>
                  <a:gd name="T47" fmla="*/ 312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7" h="603">
                    <a:moveTo>
                      <a:pt x="79" y="312"/>
                    </a:moveTo>
                    <a:lnTo>
                      <a:pt x="117" y="394"/>
                    </a:lnTo>
                    <a:lnTo>
                      <a:pt x="102" y="457"/>
                    </a:lnTo>
                    <a:lnTo>
                      <a:pt x="127" y="561"/>
                    </a:lnTo>
                    <a:lnTo>
                      <a:pt x="150" y="595"/>
                    </a:lnTo>
                    <a:lnTo>
                      <a:pt x="464" y="578"/>
                    </a:lnTo>
                    <a:lnTo>
                      <a:pt x="467" y="599"/>
                    </a:lnTo>
                    <a:lnTo>
                      <a:pt x="486" y="603"/>
                    </a:lnTo>
                    <a:lnTo>
                      <a:pt x="479" y="552"/>
                    </a:lnTo>
                    <a:lnTo>
                      <a:pt x="492" y="538"/>
                    </a:lnTo>
                    <a:lnTo>
                      <a:pt x="538" y="548"/>
                    </a:lnTo>
                    <a:lnTo>
                      <a:pt x="545" y="512"/>
                    </a:lnTo>
                    <a:lnTo>
                      <a:pt x="540" y="464"/>
                    </a:lnTo>
                    <a:lnTo>
                      <a:pt x="559" y="451"/>
                    </a:lnTo>
                    <a:lnTo>
                      <a:pt x="587" y="360"/>
                    </a:lnTo>
                    <a:lnTo>
                      <a:pt x="568" y="356"/>
                    </a:lnTo>
                    <a:lnTo>
                      <a:pt x="492" y="238"/>
                    </a:lnTo>
                    <a:lnTo>
                      <a:pt x="327" y="90"/>
                    </a:lnTo>
                    <a:lnTo>
                      <a:pt x="254" y="44"/>
                    </a:lnTo>
                    <a:lnTo>
                      <a:pt x="279" y="0"/>
                    </a:lnTo>
                    <a:lnTo>
                      <a:pt x="144" y="18"/>
                    </a:lnTo>
                    <a:lnTo>
                      <a:pt x="0" y="35"/>
                    </a:lnTo>
                    <a:lnTo>
                      <a:pt x="79" y="312"/>
                    </a:lnTo>
                    <a:lnTo>
                      <a:pt x="79" y="312"/>
                    </a:lnTo>
                    <a:close/>
                  </a:path>
                </a:pathLst>
              </a:custGeom>
              <a:solidFill>
                <a:srgbClr val="D9C58B"/>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57" name="Freeform 1147"/>
              <p:cNvSpPr>
                <a:spLocks/>
              </p:cNvSpPr>
              <p:nvPr/>
            </p:nvSpPr>
            <p:spPr bwMode="auto">
              <a:xfrm>
                <a:off x="4281" y="1880"/>
                <a:ext cx="495" cy="366"/>
              </a:xfrm>
              <a:custGeom>
                <a:avLst/>
                <a:gdLst>
                  <a:gd name="T0" fmla="*/ 0 w 990"/>
                  <a:gd name="T1" fmla="*/ 71 h 732"/>
                  <a:gd name="T2" fmla="*/ 26 w 990"/>
                  <a:gd name="T3" fmla="*/ 95 h 732"/>
                  <a:gd name="T4" fmla="*/ 23 w 990"/>
                  <a:gd name="T5" fmla="*/ 113 h 732"/>
                  <a:gd name="T6" fmla="*/ 30 w 990"/>
                  <a:gd name="T7" fmla="*/ 124 h 732"/>
                  <a:gd name="T8" fmla="*/ 19 w 990"/>
                  <a:gd name="T9" fmla="*/ 141 h 732"/>
                  <a:gd name="T10" fmla="*/ 135 w 990"/>
                  <a:gd name="T11" fmla="*/ 101 h 732"/>
                  <a:gd name="T12" fmla="*/ 283 w 990"/>
                  <a:gd name="T13" fmla="*/ 194 h 732"/>
                  <a:gd name="T14" fmla="*/ 405 w 990"/>
                  <a:gd name="T15" fmla="*/ 130 h 732"/>
                  <a:gd name="T16" fmla="*/ 475 w 990"/>
                  <a:gd name="T17" fmla="*/ 145 h 732"/>
                  <a:gd name="T18" fmla="*/ 564 w 990"/>
                  <a:gd name="T19" fmla="*/ 232 h 732"/>
                  <a:gd name="T20" fmla="*/ 597 w 990"/>
                  <a:gd name="T21" fmla="*/ 232 h 732"/>
                  <a:gd name="T22" fmla="*/ 625 w 990"/>
                  <a:gd name="T23" fmla="*/ 293 h 732"/>
                  <a:gd name="T24" fmla="*/ 618 w 990"/>
                  <a:gd name="T25" fmla="*/ 409 h 732"/>
                  <a:gd name="T26" fmla="*/ 639 w 990"/>
                  <a:gd name="T27" fmla="*/ 422 h 732"/>
                  <a:gd name="T28" fmla="*/ 642 w 990"/>
                  <a:gd name="T29" fmla="*/ 401 h 732"/>
                  <a:gd name="T30" fmla="*/ 671 w 990"/>
                  <a:gd name="T31" fmla="*/ 401 h 732"/>
                  <a:gd name="T32" fmla="*/ 642 w 990"/>
                  <a:gd name="T33" fmla="*/ 457 h 732"/>
                  <a:gd name="T34" fmla="*/ 718 w 990"/>
                  <a:gd name="T35" fmla="*/ 533 h 732"/>
                  <a:gd name="T36" fmla="*/ 730 w 990"/>
                  <a:gd name="T37" fmla="*/ 512 h 732"/>
                  <a:gd name="T38" fmla="*/ 736 w 990"/>
                  <a:gd name="T39" fmla="*/ 565 h 732"/>
                  <a:gd name="T40" fmla="*/ 760 w 990"/>
                  <a:gd name="T41" fmla="*/ 576 h 732"/>
                  <a:gd name="T42" fmla="*/ 787 w 990"/>
                  <a:gd name="T43" fmla="*/ 641 h 732"/>
                  <a:gd name="T44" fmla="*/ 814 w 990"/>
                  <a:gd name="T45" fmla="*/ 641 h 732"/>
                  <a:gd name="T46" fmla="*/ 871 w 990"/>
                  <a:gd name="T47" fmla="*/ 702 h 732"/>
                  <a:gd name="T48" fmla="*/ 903 w 990"/>
                  <a:gd name="T49" fmla="*/ 706 h 732"/>
                  <a:gd name="T50" fmla="*/ 903 w 990"/>
                  <a:gd name="T51" fmla="*/ 715 h 732"/>
                  <a:gd name="T52" fmla="*/ 880 w 990"/>
                  <a:gd name="T53" fmla="*/ 732 h 732"/>
                  <a:gd name="T54" fmla="*/ 931 w 990"/>
                  <a:gd name="T55" fmla="*/ 725 h 732"/>
                  <a:gd name="T56" fmla="*/ 964 w 990"/>
                  <a:gd name="T57" fmla="*/ 711 h 732"/>
                  <a:gd name="T58" fmla="*/ 981 w 990"/>
                  <a:gd name="T59" fmla="*/ 626 h 732"/>
                  <a:gd name="T60" fmla="*/ 990 w 990"/>
                  <a:gd name="T61" fmla="*/ 630 h 732"/>
                  <a:gd name="T62" fmla="*/ 983 w 990"/>
                  <a:gd name="T63" fmla="*/ 512 h 732"/>
                  <a:gd name="T64" fmla="*/ 969 w 990"/>
                  <a:gd name="T65" fmla="*/ 477 h 732"/>
                  <a:gd name="T66" fmla="*/ 863 w 990"/>
                  <a:gd name="T67" fmla="*/ 306 h 732"/>
                  <a:gd name="T68" fmla="*/ 779 w 990"/>
                  <a:gd name="T69" fmla="*/ 145 h 732"/>
                  <a:gd name="T70" fmla="*/ 728 w 990"/>
                  <a:gd name="T71" fmla="*/ 12 h 732"/>
                  <a:gd name="T72" fmla="*/ 715 w 990"/>
                  <a:gd name="T73" fmla="*/ 10 h 732"/>
                  <a:gd name="T74" fmla="*/ 669 w 990"/>
                  <a:gd name="T75" fmla="*/ 0 h 732"/>
                  <a:gd name="T76" fmla="*/ 656 w 990"/>
                  <a:gd name="T77" fmla="*/ 14 h 732"/>
                  <a:gd name="T78" fmla="*/ 663 w 990"/>
                  <a:gd name="T79" fmla="*/ 65 h 732"/>
                  <a:gd name="T80" fmla="*/ 644 w 990"/>
                  <a:gd name="T81" fmla="*/ 61 h 732"/>
                  <a:gd name="T82" fmla="*/ 641 w 990"/>
                  <a:gd name="T83" fmla="*/ 40 h 732"/>
                  <a:gd name="T84" fmla="*/ 327 w 990"/>
                  <a:gd name="T85" fmla="*/ 57 h 732"/>
                  <a:gd name="T86" fmla="*/ 304 w 990"/>
                  <a:gd name="T87" fmla="*/ 23 h 732"/>
                  <a:gd name="T88" fmla="*/ 0 w 990"/>
                  <a:gd name="T89" fmla="*/ 50 h 732"/>
                  <a:gd name="T90" fmla="*/ 0 w 990"/>
                  <a:gd name="T91" fmla="*/ 71 h 732"/>
                  <a:gd name="T92" fmla="*/ 0 w 990"/>
                  <a:gd name="T93" fmla="*/ 71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90" h="732">
                    <a:moveTo>
                      <a:pt x="0" y="71"/>
                    </a:moveTo>
                    <a:lnTo>
                      <a:pt x="26" y="95"/>
                    </a:lnTo>
                    <a:lnTo>
                      <a:pt x="23" y="113"/>
                    </a:lnTo>
                    <a:lnTo>
                      <a:pt x="30" y="124"/>
                    </a:lnTo>
                    <a:lnTo>
                      <a:pt x="19" y="141"/>
                    </a:lnTo>
                    <a:lnTo>
                      <a:pt x="135" y="101"/>
                    </a:lnTo>
                    <a:lnTo>
                      <a:pt x="283" y="194"/>
                    </a:lnTo>
                    <a:lnTo>
                      <a:pt x="405" y="130"/>
                    </a:lnTo>
                    <a:lnTo>
                      <a:pt x="475" y="145"/>
                    </a:lnTo>
                    <a:lnTo>
                      <a:pt x="564" y="232"/>
                    </a:lnTo>
                    <a:lnTo>
                      <a:pt x="597" y="232"/>
                    </a:lnTo>
                    <a:lnTo>
                      <a:pt x="625" y="293"/>
                    </a:lnTo>
                    <a:lnTo>
                      <a:pt x="618" y="409"/>
                    </a:lnTo>
                    <a:lnTo>
                      <a:pt x="639" y="422"/>
                    </a:lnTo>
                    <a:lnTo>
                      <a:pt x="642" y="401"/>
                    </a:lnTo>
                    <a:lnTo>
                      <a:pt x="671" y="401"/>
                    </a:lnTo>
                    <a:lnTo>
                      <a:pt x="642" y="457"/>
                    </a:lnTo>
                    <a:lnTo>
                      <a:pt x="718" y="533"/>
                    </a:lnTo>
                    <a:lnTo>
                      <a:pt x="730" y="512"/>
                    </a:lnTo>
                    <a:lnTo>
                      <a:pt x="736" y="565"/>
                    </a:lnTo>
                    <a:lnTo>
                      <a:pt x="760" y="576"/>
                    </a:lnTo>
                    <a:lnTo>
                      <a:pt x="787" y="641"/>
                    </a:lnTo>
                    <a:lnTo>
                      <a:pt x="814" y="641"/>
                    </a:lnTo>
                    <a:lnTo>
                      <a:pt x="871" y="702"/>
                    </a:lnTo>
                    <a:lnTo>
                      <a:pt x="903" y="706"/>
                    </a:lnTo>
                    <a:lnTo>
                      <a:pt x="903" y="715"/>
                    </a:lnTo>
                    <a:lnTo>
                      <a:pt x="880" y="732"/>
                    </a:lnTo>
                    <a:lnTo>
                      <a:pt x="931" y="725"/>
                    </a:lnTo>
                    <a:lnTo>
                      <a:pt x="964" y="711"/>
                    </a:lnTo>
                    <a:lnTo>
                      <a:pt x="981" y="626"/>
                    </a:lnTo>
                    <a:lnTo>
                      <a:pt x="990" y="630"/>
                    </a:lnTo>
                    <a:lnTo>
                      <a:pt x="983" y="512"/>
                    </a:lnTo>
                    <a:lnTo>
                      <a:pt x="969" y="477"/>
                    </a:lnTo>
                    <a:lnTo>
                      <a:pt x="863" y="306"/>
                    </a:lnTo>
                    <a:lnTo>
                      <a:pt x="779" y="145"/>
                    </a:lnTo>
                    <a:lnTo>
                      <a:pt x="728" y="12"/>
                    </a:lnTo>
                    <a:lnTo>
                      <a:pt x="715" y="10"/>
                    </a:lnTo>
                    <a:lnTo>
                      <a:pt x="669" y="0"/>
                    </a:lnTo>
                    <a:lnTo>
                      <a:pt x="656" y="14"/>
                    </a:lnTo>
                    <a:lnTo>
                      <a:pt x="663" y="65"/>
                    </a:lnTo>
                    <a:lnTo>
                      <a:pt x="644" y="61"/>
                    </a:lnTo>
                    <a:lnTo>
                      <a:pt x="641" y="40"/>
                    </a:lnTo>
                    <a:lnTo>
                      <a:pt x="327" y="57"/>
                    </a:lnTo>
                    <a:lnTo>
                      <a:pt x="304" y="23"/>
                    </a:lnTo>
                    <a:lnTo>
                      <a:pt x="0" y="50"/>
                    </a:lnTo>
                    <a:lnTo>
                      <a:pt x="0" y="71"/>
                    </a:lnTo>
                    <a:lnTo>
                      <a:pt x="0" y="71"/>
                    </a:lnTo>
                    <a:close/>
                  </a:path>
                </a:pathLst>
              </a:custGeom>
              <a:solidFill>
                <a:srgbClr val="8E744A"/>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58" name="Freeform 1151"/>
              <p:cNvSpPr>
                <a:spLocks/>
              </p:cNvSpPr>
              <p:nvPr/>
            </p:nvSpPr>
            <p:spPr bwMode="auto">
              <a:xfrm>
                <a:off x="4361" y="1126"/>
                <a:ext cx="229" cy="251"/>
              </a:xfrm>
              <a:custGeom>
                <a:avLst/>
                <a:gdLst>
                  <a:gd name="T0" fmla="*/ 0 w 459"/>
                  <a:gd name="T1" fmla="*/ 91 h 504"/>
                  <a:gd name="T2" fmla="*/ 38 w 459"/>
                  <a:gd name="T3" fmla="*/ 441 h 504"/>
                  <a:gd name="T4" fmla="*/ 95 w 459"/>
                  <a:gd name="T5" fmla="*/ 447 h 504"/>
                  <a:gd name="T6" fmla="*/ 164 w 459"/>
                  <a:gd name="T7" fmla="*/ 487 h 504"/>
                  <a:gd name="T8" fmla="*/ 213 w 459"/>
                  <a:gd name="T9" fmla="*/ 485 h 504"/>
                  <a:gd name="T10" fmla="*/ 236 w 459"/>
                  <a:gd name="T11" fmla="*/ 470 h 504"/>
                  <a:gd name="T12" fmla="*/ 291 w 459"/>
                  <a:gd name="T13" fmla="*/ 504 h 504"/>
                  <a:gd name="T14" fmla="*/ 324 w 459"/>
                  <a:gd name="T15" fmla="*/ 475 h 504"/>
                  <a:gd name="T16" fmla="*/ 331 w 459"/>
                  <a:gd name="T17" fmla="*/ 420 h 504"/>
                  <a:gd name="T18" fmla="*/ 352 w 459"/>
                  <a:gd name="T19" fmla="*/ 432 h 504"/>
                  <a:gd name="T20" fmla="*/ 364 w 459"/>
                  <a:gd name="T21" fmla="*/ 386 h 504"/>
                  <a:gd name="T22" fmla="*/ 440 w 459"/>
                  <a:gd name="T23" fmla="*/ 319 h 504"/>
                  <a:gd name="T24" fmla="*/ 453 w 459"/>
                  <a:gd name="T25" fmla="*/ 211 h 504"/>
                  <a:gd name="T26" fmla="*/ 443 w 459"/>
                  <a:gd name="T27" fmla="*/ 188 h 504"/>
                  <a:gd name="T28" fmla="*/ 459 w 459"/>
                  <a:gd name="T29" fmla="*/ 177 h 504"/>
                  <a:gd name="T30" fmla="*/ 430 w 459"/>
                  <a:gd name="T31" fmla="*/ 0 h 504"/>
                  <a:gd name="T32" fmla="*/ 352 w 459"/>
                  <a:gd name="T33" fmla="*/ 40 h 504"/>
                  <a:gd name="T34" fmla="*/ 312 w 459"/>
                  <a:gd name="T35" fmla="*/ 82 h 504"/>
                  <a:gd name="T36" fmla="*/ 284 w 459"/>
                  <a:gd name="T37" fmla="*/ 84 h 504"/>
                  <a:gd name="T38" fmla="*/ 240 w 459"/>
                  <a:gd name="T39" fmla="*/ 107 h 504"/>
                  <a:gd name="T40" fmla="*/ 139 w 459"/>
                  <a:gd name="T41" fmla="*/ 72 h 504"/>
                  <a:gd name="T42" fmla="*/ 0 w 459"/>
                  <a:gd name="T43" fmla="*/ 91 h 504"/>
                  <a:gd name="T44" fmla="*/ 0 w 459"/>
                  <a:gd name="T45" fmla="*/ 9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9" h="504">
                    <a:moveTo>
                      <a:pt x="0" y="91"/>
                    </a:moveTo>
                    <a:lnTo>
                      <a:pt x="38" y="441"/>
                    </a:lnTo>
                    <a:lnTo>
                      <a:pt x="95" y="447"/>
                    </a:lnTo>
                    <a:lnTo>
                      <a:pt x="164" y="487"/>
                    </a:lnTo>
                    <a:lnTo>
                      <a:pt x="213" y="485"/>
                    </a:lnTo>
                    <a:lnTo>
                      <a:pt x="236" y="470"/>
                    </a:lnTo>
                    <a:lnTo>
                      <a:pt x="291" y="504"/>
                    </a:lnTo>
                    <a:lnTo>
                      <a:pt x="324" y="475"/>
                    </a:lnTo>
                    <a:lnTo>
                      <a:pt x="331" y="420"/>
                    </a:lnTo>
                    <a:lnTo>
                      <a:pt x="352" y="432"/>
                    </a:lnTo>
                    <a:lnTo>
                      <a:pt x="364" y="386"/>
                    </a:lnTo>
                    <a:lnTo>
                      <a:pt x="440" y="319"/>
                    </a:lnTo>
                    <a:lnTo>
                      <a:pt x="453" y="211"/>
                    </a:lnTo>
                    <a:lnTo>
                      <a:pt x="443" y="188"/>
                    </a:lnTo>
                    <a:lnTo>
                      <a:pt x="459" y="177"/>
                    </a:lnTo>
                    <a:lnTo>
                      <a:pt x="430" y="0"/>
                    </a:lnTo>
                    <a:lnTo>
                      <a:pt x="352" y="40"/>
                    </a:lnTo>
                    <a:lnTo>
                      <a:pt x="312" y="82"/>
                    </a:lnTo>
                    <a:lnTo>
                      <a:pt x="284" y="84"/>
                    </a:lnTo>
                    <a:lnTo>
                      <a:pt x="240" y="107"/>
                    </a:lnTo>
                    <a:lnTo>
                      <a:pt x="139" y="72"/>
                    </a:lnTo>
                    <a:lnTo>
                      <a:pt x="0" y="91"/>
                    </a:lnTo>
                    <a:lnTo>
                      <a:pt x="0" y="91"/>
                    </a:lnTo>
                    <a:close/>
                  </a:path>
                </a:pathLst>
              </a:custGeom>
              <a:solidFill>
                <a:srgbClr val="F9B53D"/>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59" name="Freeform 1152"/>
              <p:cNvSpPr>
                <a:spLocks/>
              </p:cNvSpPr>
              <p:nvPr/>
            </p:nvSpPr>
            <p:spPr bwMode="auto">
              <a:xfrm>
                <a:off x="4506" y="1215"/>
                <a:ext cx="244" cy="236"/>
              </a:xfrm>
              <a:custGeom>
                <a:avLst/>
                <a:gdLst>
                  <a:gd name="T0" fmla="*/ 0 w 489"/>
                  <a:gd name="T1" fmla="*/ 327 h 473"/>
                  <a:gd name="T2" fmla="*/ 17 w 489"/>
                  <a:gd name="T3" fmla="*/ 391 h 473"/>
                  <a:gd name="T4" fmla="*/ 80 w 489"/>
                  <a:gd name="T5" fmla="*/ 437 h 473"/>
                  <a:gd name="T6" fmla="*/ 111 w 489"/>
                  <a:gd name="T7" fmla="*/ 473 h 473"/>
                  <a:gd name="T8" fmla="*/ 204 w 489"/>
                  <a:gd name="T9" fmla="*/ 435 h 473"/>
                  <a:gd name="T10" fmla="*/ 246 w 489"/>
                  <a:gd name="T11" fmla="*/ 429 h 473"/>
                  <a:gd name="T12" fmla="*/ 268 w 489"/>
                  <a:gd name="T13" fmla="*/ 401 h 473"/>
                  <a:gd name="T14" fmla="*/ 304 w 489"/>
                  <a:gd name="T15" fmla="*/ 258 h 473"/>
                  <a:gd name="T16" fmla="*/ 344 w 489"/>
                  <a:gd name="T17" fmla="*/ 275 h 473"/>
                  <a:gd name="T18" fmla="*/ 420 w 489"/>
                  <a:gd name="T19" fmla="*/ 122 h 473"/>
                  <a:gd name="T20" fmla="*/ 479 w 489"/>
                  <a:gd name="T21" fmla="*/ 154 h 473"/>
                  <a:gd name="T22" fmla="*/ 489 w 489"/>
                  <a:gd name="T23" fmla="*/ 127 h 473"/>
                  <a:gd name="T24" fmla="*/ 447 w 489"/>
                  <a:gd name="T25" fmla="*/ 93 h 473"/>
                  <a:gd name="T26" fmla="*/ 415 w 489"/>
                  <a:gd name="T27" fmla="*/ 97 h 473"/>
                  <a:gd name="T28" fmla="*/ 403 w 489"/>
                  <a:gd name="T29" fmla="*/ 114 h 473"/>
                  <a:gd name="T30" fmla="*/ 344 w 489"/>
                  <a:gd name="T31" fmla="*/ 131 h 473"/>
                  <a:gd name="T32" fmla="*/ 306 w 489"/>
                  <a:gd name="T33" fmla="*/ 173 h 473"/>
                  <a:gd name="T34" fmla="*/ 295 w 489"/>
                  <a:gd name="T35" fmla="*/ 106 h 473"/>
                  <a:gd name="T36" fmla="*/ 189 w 489"/>
                  <a:gd name="T37" fmla="*/ 123 h 473"/>
                  <a:gd name="T38" fmla="*/ 168 w 489"/>
                  <a:gd name="T39" fmla="*/ 0 h 473"/>
                  <a:gd name="T40" fmla="*/ 152 w 489"/>
                  <a:gd name="T41" fmla="*/ 11 h 473"/>
                  <a:gd name="T42" fmla="*/ 162 w 489"/>
                  <a:gd name="T43" fmla="*/ 34 h 473"/>
                  <a:gd name="T44" fmla="*/ 149 w 489"/>
                  <a:gd name="T45" fmla="*/ 142 h 473"/>
                  <a:gd name="T46" fmla="*/ 73 w 489"/>
                  <a:gd name="T47" fmla="*/ 209 h 473"/>
                  <a:gd name="T48" fmla="*/ 61 w 489"/>
                  <a:gd name="T49" fmla="*/ 255 h 473"/>
                  <a:gd name="T50" fmla="*/ 40 w 489"/>
                  <a:gd name="T51" fmla="*/ 243 h 473"/>
                  <a:gd name="T52" fmla="*/ 33 w 489"/>
                  <a:gd name="T53" fmla="*/ 298 h 473"/>
                  <a:gd name="T54" fmla="*/ 0 w 489"/>
                  <a:gd name="T55" fmla="*/ 327 h 473"/>
                  <a:gd name="T56" fmla="*/ 0 w 489"/>
                  <a:gd name="T57" fmla="*/ 327 h 473"/>
                  <a:gd name="T58" fmla="*/ 0 w 489"/>
                  <a:gd name="T59" fmla="*/ 327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9" h="473">
                    <a:moveTo>
                      <a:pt x="0" y="327"/>
                    </a:moveTo>
                    <a:lnTo>
                      <a:pt x="17" y="391"/>
                    </a:lnTo>
                    <a:lnTo>
                      <a:pt x="80" y="437"/>
                    </a:lnTo>
                    <a:lnTo>
                      <a:pt x="111" y="473"/>
                    </a:lnTo>
                    <a:lnTo>
                      <a:pt x="204" y="435"/>
                    </a:lnTo>
                    <a:lnTo>
                      <a:pt x="246" y="429"/>
                    </a:lnTo>
                    <a:lnTo>
                      <a:pt x="268" y="401"/>
                    </a:lnTo>
                    <a:lnTo>
                      <a:pt x="304" y="258"/>
                    </a:lnTo>
                    <a:lnTo>
                      <a:pt x="344" y="275"/>
                    </a:lnTo>
                    <a:lnTo>
                      <a:pt x="420" y="122"/>
                    </a:lnTo>
                    <a:lnTo>
                      <a:pt x="479" y="154"/>
                    </a:lnTo>
                    <a:lnTo>
                      <a:pt x="489" y="127"/>
                    </a:lnTo>
                    <a:lnTo>
                      <a:pt x="447" y="93"/>
                    </a:lnTo>
                    <a:lnTo>
                      <a:pt x="415" y="97"/>
                    </a:lnTo>
                    <a:lnTo>
                      <a:pt x="403" y="114"/>
                    </a:lnTo>
                    <a:lnTo>
                      <a:pt x="344" y="131"/>
                    </a:lnTo>
                    <a:lnTo>
                      <a:pt x="306" y="173"/>
                    </a:lnTo>
                    <a:lnTo>
                      <a:pt x="295" y="106"/>
                    </a:lnTo>
                    <a:lnTo>
                      <a:pt x="189" y="123"/>
                    </a:lnTo>
                    <a:lnTo>
                      <a:pt x="168" y="0"/>
                    </a:lnTo>
                    <a:lnTo>
                      <a:pt x="152" y="11"/>
                    </a:lnTo>
                    <a:lnTo>
                      <a:pt x="162" y="34"/>
                    </a:lnTo>
                    <a:lnTo>
                      <a:pt x="149" y="142"/>
                    </a:lnTo>
                    <a:lnTo>
                      <a:pt x="73" y="209"/>
                    </a:lnTo>
                    <a:lnTo>
                      <a:pt x="61" y="255"/>
                    </a:lnTo>
                    <a:lnTo>
                      <a:pt x="40" y="243"/>
                    </a:lnTo>
                    <a:lnTo>
                      <a:pt x="33" y="298"/>
                    </a:lnTo>
                    <a:lnTo>
                      <a:pt x="0" y="327"/>
                    </a:lnTo>
                    <a:lnTo>
                      <a:pt x="0" y="327"/>
                    </a:lnTo>
                    <a:lnTo>
                      <a:pt x="0" y="327"/>
                    </a:lnTo>
                    <a:close/>
                  </a:path>
                </a:pathLst>
              </a:custGeom>
              <a:solidFill>
                <a:srgbClr val="F7F3E9"/>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60" name="Freeform 1153"/>
              <p:cNvSpPr>
                <a:spLocks/>
              </p:cNvSpPr>
              <p:nvPr/>
            </p:nvSpPr>
            <p:spPr bwMode="auto">
              <a:xfrm>
                <a:off x="4653" y="1232"/>
                <a:ext cx="249" cy="119"/>
              </a:xfrm>
              <a:custGeom>
                <a:avLst/>
                <a:gdLst>
                  <a:gd name="T0" fmla="*/ 0 w 496"/>
                  <a:gd name="T1" fmla="*/ 72 h 240"/>
                  <a:gd name="T2" fmla="*/ 11 w 496"/>
                  <a:gd name="T3" fmla="*/ 139 h 240"/>
                  <a:gd name="T4" fmla="*/ 49 w 496"/>
                  <a:gd name="T5" fmla="*/ 97 h 240"/>
                  <a:gd name="T6" fmla="*/ 108 w 496"/>
                  <a:gd name="T7" fmla="*/ 80 h 240"/>
                  <a:gd name="T8" fmla="*/ 120 w 496"/>
                  <a:gd name="T9" fmla="*/ 63 h 240"/>
                  <a:gd name="T10" fmla="*/ 152 w 496"/>
                  <a:gd name="T11" fmla="*/ 59 h 240"/>
                  <a:gd name="T12" fmla="*/ 194 w 496"/>
                  <a:gd name="T13" fmla="*/ 93 h 240"/>
                  <a:gd name="T14" fmla="*/ 222 w 496"/>
                  <a:gd name="T15" fmla="*/ 101 h 240"/>
                  <a:gd name="T16" fmla="*/ 276 w 496"/>
                  <a:gd name="T17" fmla="*/ 148 h 240"/>
                  <a:gd name="T18" fmla="*/ 257 w 496"/>
                  <a:gd name="T19" fmla="*/ 194 h 240"/>
                  <a:gd name="T20" fmla="*/ 264 w 496"/>
                  <a:gd name="T21" fmla="*/ 215 h 240"/>
                  <a:gd name="T22" fmla="*/ 287 w 496"/>
                  <a:gd name="T23" fmla="*/ 205 h 240"/>
                  <a:gd name="T24" fmla="*/ 308 w 496"/>
                  <a:gd name="T25" fmla="*/ 205 h 240"/>
                  <a:gd name="T26" fmla="*/ 319 w 496"/>
                  <a:gd name="T27" fmla="*/ 221 h 240"/>
                  <a:gd name="T28" fmla="*/ 344 w 496"/>
                  <a:gd name="T29" fmla="*/ 221 h 240"/>
                  <a:gd name="T30" fmla="*/ 354 w 496"/>
                  <a:gd name="T31" fmla="*/ 215 h 240"/>
                  <a:gd name="T32" fmla="*/ 338 w 496"/>
                  <a:gd name="T33" fmla="*/ 173 h 240"/>
                  <a:gd name="T34" fmla="*/ 335 w 496"/>
                  <a:gd name="T35" fmla="*/ 97 h 240"/>
                  <a:gd name="T36" fmla="*/ 316 w 496"/>
                  <a:gd name="T37" fmla="*/ 86 h 240"/>
                  <a:gd name="T38" fmla="*/ 354 w 496"/>
                  <a:gd name="T39" fmla="*/ 51 h 240"/>
                  <a:gd name="T40" fmla="*/ 356 w 496"/>
                  <a:gd name="T41" fmla="*/ 29 h 240"/>
                  <a:gd name="T42" fmla="*/ 380 w 496"/>
                  <a:gd name="T43" fmla="*/ 31 h 240"/>
                  <a:gd name="T44" fmla="*/ 350 w 496"/>
                  <a:gd name="T45" fmla="*/ 78 h 240"/>
                  <a:gd name="T46" fmla="*/ 367 w 496"/>
                  <a:gd name="T47" fmla="*/ 135 h 240"/>
                  <a:gd name="T48" fmla="*/ 375 w 496"/>
                  <a:gd name="T49" fmla="*/ 150 h 240"/>
                  <a:gd name="T50" fmla="*/ 386 w 496"/>
                  <a:gd name="T51" fmla="*/ 158 h 240"/>
                  <a:gd name="T52" fmla="*/ 363 w 496"/>
                  <a:gd name="T53" fmla="*/ 156 h 240"/>
                  <a:gd name="T54" fmla="*/ 371 w 496"/>
                  <a:gd name="T55" fmla="*/ 192 h 240"/>
                  <a:gd name="T56" fmla="*/ 411 w 496"/>
                  <a:gd name="T57" fmla="*/ 215 h 240"/>
                  <a:gd name="T58" fmla="*/ 420 w 496"/>
                  <a:gd name="T59" fmla="*/ 221 h 240"/>
                  <a:gd name="T60" fmla="*/ 432 w 496"/>
                  <a:gd name="T61" fmla="*/ 221 h 240"/>
                  <a:gd name="T62" fmla="*/ 426 w 496"/>
                  <a:gd name="T63" fmla="*/ 240 h 240"/>
                  <a:gd name="T64" fmla="*/ 475 w 496"/>
                  <a:gd name="T65" fmla="*/ 215 h 240"/>
                  <a:gd name="T66" fmla="*/ 485 w 496"/>
                  <a:gd name="T67" fmla="*/ 184 h 240"/>
                  <a:gd name="T68" fmla="*/ 496 w 496"/>
                  <a:gd name="T69" fmla="*/ 152 h 240"/>
                  <a:gd name="T70" fmla="*/ 426 w 496"/>
                  <a:gd name="T71" fmla="*/ 167 h 240"/>
                  <a:gd name="T72" fmla="*/ 380 w 496"/>
                  <a:gd name="T73" fmla="*/ 0 h 240"/>
                  <a:gd name="T74" fmla="*/ 0 w 496"/>
                  <a:gd name="T75" fmla="*/ 72 h 240"/>
                  <a:gd name="T76" fmla="*/ 0 w 496"/>
                  <a:gd name="T77" fmla="*/ 72 h 240"/>
                  <a:gd name="T78" fmla="*/ 0 w 496"/>
                  <a:gd name="T79" fmla="*/ 7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6" h="240">
                    <a:moveTo>
                      <a:pt x="0" y="72"/>
                    </a:moveTo>
                    <a:lnTo>
                      <a:pt x="11" y="139"/>
                    </a:lnTo>
                    <a:lnTo>
                      <a:pt x="49" y="97"/>
                    </a:lnTo>
                    <a:lnTo>
                      <a:pt x="108" y="80"/>
                    </a:lnTo>
                    <a:lnTo>
                      <a:pt x="120" y="63"/>
                    </a:lnTo>
                    <a:lnTo>
                      <a:pt x="152" y="59"/>
                    </a:lnTo>
                    <a:lnTo>
                      <a:pt x="194" y="93"/>
                    </a:lnTo>
                    <a:lnTo>
                      <a:pt x="222" y="101"/>
                    </a:lnTo>
                    <a:lnTo>
                      <a:pt x="276" y="148"/>
                    </a:lnTo>
                    <a:lnTo>
                      <a:pt x="257" y="194"/>
                    </a:lnTo>
                    <a:lnTo>
                      <a:pt x="264" y="215"/>
                    </a:lnTo>
                    <a:lnTo>
                      <a:pt x="287" y="205"/>
                    </a:lnTo>
                    <a:lnTo>
                      <a:pt x="308" y="205"/>
                    </a:lnTo>
                    <a:lnTo>
                      <a:pt x="319" y="221"/>
                    </a:lnTo>
                    <a:lnTo>
                      <a:pt x="344" y="221"/>
                    </a:lnTo>
                    <a:lnTo>
                      <a:pt x="354" y="215"/>
                    </a:lnTo>
                    <a:lnTo>
                      <a:pt x="338" y="173"/>
                    </a:lnTo>
                    <a:lnTo>
                      <a:pt x="335" y="97"/>
                    </a:lnTo>
                    <a:lnTo>
                      <a:pt x="316" y="86"/>
                    </a:lnTo>
                    <a:lnTo>
                      <a:pt x="354" y="51"/>
                    </a:lnTo>
                    <a:lnTo>
                      <a:pt x="356" y="29"/>
                    </a:lnTo>
                    <a:lnTo>
                      <a:pt x="380" y="31"/>
                    </a:lnTo>
                    <a:lnTo>
                      <a:pt x="350" y="78"/>
                    </a:lnTo>
                    <a:lnTo>
                      <a:pt x="367" y="135"/>
                    </a:lnTo>
                    <a:lnTo>
                      <a:pt x="375" y="150"/>
                    </a:lnTo>
                    <a:lnTo>
                      <a:pt x="386" y="158"/>
                    </a:lnTo>
                    <a:lnTo>
                      <a:pt x="363" y="156"/>
                    </a:lnTo>
                    <a:lnTo>
                      <a:pt x="371" y="192"/>
                    </a:lnTo>
                    <a:lnTo>
                      <a:pt x="411" y="215"/>
                    </a:lnTo>
                    <a:lnTo>
                      <a:pt x="420" y="221"/>
                    </a:lnTo>
                    <a:lnTo>
                      <a:pt x="432" y="221"/>
                    </a:lnTo>
                    <a:lnTo>
                      <a:pt x="426" y="240"/>
                    </a:lnTo>
                    <a:lnTo>
                      <a:pt x="475" y="215"/>
                    </a:lnTo>
                    <a:lnTo>
                      <a:pt x="485" y="184"/>
                    </a:lnTo>
                    <a:lnTo>
                      <a:pt x="496" y="152"/>
                    </a:lnTo>
                    <a:lnTo>
                      <a:pt x="426" y="167"/>
                    </a:lnTo>
                    <a:lnTo>
                      <a:pt x="380" y="0"/>
                    </a:lnTo>
                    <a:lnTo>
                      <a:pt x="0" y="72"/>
                    </a:lnTo>
                    <a:lnTo>
                      <a:pt x="0" y="72"/>
                    </a:lnTo>
                    <a:lnTo>
                      <a:pt x="0" y="72"/>
                    </a:lnTo>
                    <a:close/>
                  </a:path>
                </a:pathLst>
              </a:custGeom>
              <a:solidFill>
                <a:srgbClr val="D9C58B"/>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61" name="Freeform 1154"/>
              <p:cNvSpPr>
                <a:spLocks/>
              </p:cNvSpPr>
              <p:nvPr/>
            </p:nvSpPr>
            <p:spPr bwMode="auto">
              <a:xfrm>
                <a:off x="4465" y="1277"/>
                <a:ext cx="422" cy="231"/>
              </a:xfrm>
              <a:custGeom>
                <a:avLst/>
                <a:gdLst>
                  <a:gd name="T0" fmla="*/ 78 w 844"/>
                  <a:gd name="T1" fmla="*/ 414 h 463"/>
                  <a:gd name="T2" fmla="*/ 79 w 844"/>
                  <a:gd name="T3" fmla="*/ 402 h 463"/>
                  <a:gd name="T4" fmla="*/ 133 w 844"/>
                  <a:gd name="T5" fmla="*/ 351 h 463"/>
                  <a:gd name="T6" fmla="*/ 163 w 844"/>
                  <a:gd name="T7" fmla="*/ 315 h 463"/>
                  <a:gd name="T8" fmla="*/ 194 w 844"/>
                  <a:gd name="T9" fmla="*/ 351 h 463"/>
                  <a:gd name="T10" fmla="*/ 287 w 844"/>
                  <a:gd name="T11" fmla="*/ 313 h 463"/>
                  <a:gd name="T12" fmla="*/ 329 w 844"/>
                  <a:gd name="T13" fmla="*/ 307 h 463"/>
                  <a:gd name="T14" fmla="*/ 351 w 844"/>
                  <a:gd name="T15" fmla="*/ 279 h 463"/>
                  <a:gd name="T16" fmla="*/ 387 w 844"/>
                  <a:gd name="T17" fmla="*/ 136 h 463"/>
                  <a:gd name="T18" fmla="*/ 427 w 844"/>
                  <a:gd name="T19" fmla="*/ 153 h 463"/>
                  <a:gd name="T20" fmla="*/ 503 w 844"/>
                  <a:gd name="T21" fmla="*/ 0 h 463"/>
                  <a:gd name="T22" fmla="*/ 562 w 844"/>
                  <a:gd name="T23" fmla="*/ 32 h 463"/>
                  <a:gd name="T24" fmla="*/ 572 w 844"/>
                  <a:gd name="T25" fmla="*/ 5 h 463"/>
                  <a:gd name="T26" fmla="*/ 600 w 844"/>
                  <a:gd name="T27" fmla="*/ 13 h 463"/>
                  <a:gd name="T28" fmla="*/ 654 w 844"/>
                  <a:gd name="T29" fmla="*/ 60 h 463"/>
                  <a:gd name="T30" fmla="*/ 635 w 844"/>
                  <a:gd name="T31" fmla="*/ 106 h 463"/>
                  <a:gd name="T32" fmla="*/ 642 w 844"/>
                  <a:gd name="T33" fmla="*/ 127 h 463"/>
                  <a:gd name="T34" fmla="*/ 665 w 844"/>
                  <a:gd name="T35" fmla="*/ 117 h 463"/>
                  <a:gd name="T36" fmla="*/ 682 w 844"/>
                  <a:gd name="T37" fmla="*/ 138 h 463"/>
                  <a:gd name="T38" fmla="*/ 764 w 844"/>
                  <a:gd name="T39" fmla="*/ 165 h 463"/>
                  <a:gd name="T40" fmla="*/ 688 w 844"/>
                  <a:gd name="T41" fmla="*/ 161 h 463"/>
                  <a:gd name="T42" fmla="*/ 768 w 844"/>
                  <a:gd name="T43" fmla="*/ 231 h 463"/>
                  <a:gd name="T44" fmla="*/ 718 w 844"/>
                  <a:gd name="T45" fmla="*/ 224 h 463"/>
                  <a:gd name="T46" fmla="*/ 819 w 844"/>
                  <a:gd name="T47" fmla="*/ 288 h 463"/>
                  <a:gd name="T48" fmla="*/ 844 w 844"/>
                  <a:gd name="T49" fmla="*/ 332 h 463"/>
                  <a:gd name="T50" fmla="*/ 827 w 844"/>
                  <a:gd name="T51" fmla="*/ 326 h 463"/>
                  <a:gd name="T52" fmla="*/ 823 w 844"/>
                  <a:gd name="T53" fmla="*/ 338 h 463"/>
                  <a:gd name="T54" fmla="*/ 492 w 844"/>
                  <a:gd name="T55" fmla="*/ 401 h 463"/>
                  <a:gd name="T56" fmla="*/ 216 w 844"/>
                  <a:gd name="T57" fmla="*/ 435 h 463"/>
                  <a:gd name="T58" fmla="*/ 0 w 844"/>
                  <a:gd name="T59" fmla="*/ 463 h 463"/>
                  <a:gd name="T60" fmla="*/ 78 w 844"/>
                  <a:gd name="T61" fmla="*/ 414 h 463"/>
                  <a:gd name="T62" fmla="*/ 78 w 844"/>
                  <a:gd name="T63" fmla="*/ 41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44" h="463">
                    <a:moveTo>
                      <a:pt x="78" y="414"/>
                    </a:moveTo>
                    <a:lnTo>
                      <a:pt x="79" y="402"/>
                    </a:lnTo>
                    <a:lnTo>
                      <a:pt x="133" y="351"/>
                    </a:lnTo>
                    <a:lnTo>
                      <a:pt x="163" y="315"/>
                    </a:lnTo>
                    <a:lnTo>
                      <a:pt x="194" y="351"/>
                    </a:lnTo>
                    <a:lnTo>
                      <a:pt x="287" y="313"/>
                    </a:lnTo>
                    <a:lnTo>
                      <a:pt x="329" y="307"/>
                    </a:lnTo>
                    <a:lnTo>
                      <a:pt x="351" y="279"/>
                    </a:lnTo>
                    <a:lnTo>
                      <a:pt x="387" y="136"/>
                    </a:lnTo>
                    <a:lnTo>
                      <a:pt x="427" y="153"/>
                    </a:lnTo>
                    <a:lnTo>
                      <a:pt x="503" y="0"/>
                    </a:lnTo>
                    <a:lnTo>
                      <a:pt x="562" y="32"/>
                    </a:lnTo>
                    <a:lnTo>
                      <a:pt x="572" y="5"/>
                    </a:lnTo>
                    <a:lnTo>
                      <a:pt x="600" y="13"/>
                    </a:lnTo>
                    <a:lnTo>
                      <a:pt x="654" y="60"/>
                    </a:lnTo>
                    <a:lnTo>
                      <a:pt x="635" y="106"/>
                    </a:lnTo>
                    <a:lnTo>
                      <a:pt x="642" y="127"/>
                    </a:lnTo>
                    <a:lnTo>
                      <a:pt x="665" y="117"/>
                    </a:lnTo>
                    <a:lnTo>
                      <a:pt x="682" y="138"/>
                    </a:lnTo>
                    <a:lnTo>
                      <a:pt x="764" y="165"/>
                    </a:lnTo>
                    <a:lnTo>
                      <a:pt x="688" y="161"/>
                    </a:lnTo>
                    <a:lnTo>
                      <a:pt x="768" y="231"/>
                    </a:lnTo>
                    <a:lnTo>
                      <a:pt x="718" y="224"/>
                    </a:lnTo>
                    <a:lnTo>
                      <a:pt x="819" y="288"/>
                    </a:lnTo>
                    <a:lnTo>
                      <a:pt x="844" y="332"/>
                    </a:lnTo>
                    <a:lnTo>
                      <a:pt x="827" y="326"/>
                    </a:lnTo>
                    <a:lnTo>
                      <a:pt x="823" y="338"/>
                    </a:lnTo>
                    <a:lnTo>
                      <a:pt x="492" y="401"/>
                    </a:lnTo>
                    <a:lnTo>
                      <a:pt x="216" y="435"/>
                    </a:lnTo>
                    <a:lnTo>
                      <a:pt x="0" y="463"/>
                    </a:lnTo>
                    <a:lnTo>
                      <a:pt x="78" y="414"/>
                    </a:lnTo>
                    <a:lnTo>
                      <a:pt x="78" y="414"/>
                    </a:lnTo>
                    <a:close/>
                  </a:path>
                </a:pathLst>
              </a:custGeom>
              <a:solidFill>
                <a:srgbClr val="D9C58B"/>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62" name="Freeform 1156"/>
              <p:cNvSpPr>
                <a:spLocks/>
              </p:cNvSpPr>
              <p:nvPr/>
            </p:nvSpPr>
            <p:spPr bwMode="auto">
              <a:xfrm>
                <a:off x="4441" y="1444"/>
                <a:ext cx="465" cy="205"/>
              </a:xfrm>
              <a:custGeom>
                <a:avLst/>
                <a:gdLst>
                  <a:gd name="T0" fmla="*/ 0 w 932"/>
                  <a:gd name="T1" fmla="*/ 350 h 407"/>
                  <a:gd name="T2" fmla="*/ 135 w 932"/>
                  <a:gd name="T3" fmla="*/ 332 h 407"/>
                  <a:gd name="T4" fmla="*/ 213 w 932"/>
                  <a:gd name="T5" fmla="*/ 294 h 407"/>
                  <a:gd name="T6" fmla="*/ 361 w 932"/>
                  <a:gd name="T7" fmla="*/ 279 h 407"/>
                  <a:gd name="T8" fmla="*/ 422 w 932"/>
                  <a:gd name="T9" fmla="*/ 317 h 407"/>
                  <a:gd name="T10" fmla="*/ 519 w 932"/>
                  <a:gd name="T11" fmla="*/ 304 h 407"/>
                  <a:gd name="T12" fmla="*/ 666 w 932"/>
                  <a:gd name="T13" fmla="*/ 407 h 407"/>
                  <a:gd name="T14" fmla="*/ 723 w 932"/>
                  <a:gd name="T15" fmla="*/ 393 h 407"/>
                  <a:gd name="T16" fmla="*/ 804 w 932"/>
                  <a:gd name="T17" fmla="*/ 275 h 407"/>
                  <a:gd name="T18" fmla="*/ 871 w 932"/>
                  <a:gd name="T19" fmla="*/ 251 h 407"/>
                  <a:gd name="T20" fmla="*/ 892 w 932"/>
                  <a:gd name="T21" fmla="*/ 217 h 407"/>
                  <a:gd name="T22" fmla="*/ 820 w 932"/>
                  <a:gd name="T23" fmla="*/ 230 h 407"/>
                  <a:gd name="T24" fmla="*/ 801 w 932"/>
                  <a:gd name="T25" fmla="*/ 205 h 407"/>
                  <a:gd name="T26" fmla="*/ 844 w 932"/>
                  <a:gd name="T27" fmla="*/ 194 h 407"/>
                  <a:gd name="T28" fmla="*/ 844 w 932"/>
                  <a:gd name="T29" fmla="*/ 179 h 407"/>
                  <a:gd name="T30" fmla="*/ 795 w 932"/>
                  <a:gd name="T31" fmla="*/ 161 h 407"/>
                  <a:gd name="T32" fmla="*/ 858 w 932"/>
                  <a:gd name="T33" fmla="*/ 139 h 407"/>
                  <a:gd name="T34" fmla="*/ 854 w 932"/>
                  <a:gd name="T35" fmla="*/ 163 h 407"/>
                  <a:gd name="T36" fmla="*/ 894 w 932"/>
                  <a:gd name="T37" fmla="*/ 163 h 407"/>
                  <a:gd name="T38" fmla="*/ 916 w 932"/>
                  <a:gd name="T39" fmla="*/ 122 h 407"/>
                  <a:gd name="T40" fmla="*/ 932 w 932"/>
                  <a:gd name="T41" fmla="*/ 120 h 407"/>
                  <a:gd name="T42" fmla="*/ 922 w 932"/>
                  <a:gd name="T43" fmla="*/ 82 h 407"/>
                  <a:gd name="T44" fmla="*/ 894 w 932"/>
                  <a:gd name="T45" fmla="*/ 120 h 407"/>
                  <a:gd name="T46" fmla="*/ 865 w 932"/>
                  <a:gd name="T47" fmla="*/ 36 h 407"/>
                  <a:gd name="T48" fmla="*/ 884 w 932"/>
                  <a:gd name="T49" fmla="*/ 32 h 407"/>
                  <a:gd name="T50" fmla="*/ 911 w 932"/>
                  <a:gd name="T51" fmla="*/ 55 h 407"/>
                  <a:gd name="T52" fmla="*/ 892 w 932"/>
                  <a:gd name="T53" fmla="*/ 17 h 407"/>
                  <a:gd name="T54" fmla="*/ 871 w 932"/>
                  <a:gd name="T55" fmla="*/ 0 h 407"/>
                  <a:gd name="T56" fmla="*/ 540 w 932"/>
                  <a:gd name="T57" fmla="*/ 63 h 407"/>
                  <a:gd name="T58" fmla="*/ 264 w 932"/>
                  <a:gd name="T59" fmla="*/ 97 h 407"/>
                  <a:gd name="T60" fmla="*/ 226 w 932"/>
                  <a:gd name="T61" fmla="*/ 171 h 407"/>
                  <a:gd name="T62" fmla="*/ 167 w 932"/>
                  <a:gd name="T63" fmla="*/ 184 h 407"/>
                  <a:gd name="T64" fmla="*/ 139 w 932"/>
                  <a:gd name="T65" fmla="*/ 222 h 407"/>
                  <a:gd name="T66" fmla="*/ 32 w 932"/>
                  <a:gd name="T67" fmla="*/ 283 h 407"/>
                  <a:gd name="T68" fmla="*/ 27 w 932"/>
                  <a:gd name="T69" fmla="*/ 306 h 407"/>
                  <a:gd name="T70" fmla="*/ 0 w 932"/>
                  <a:gd name="T71" fmla="*/ 319 h 407"/>
                  <a:gd name="T72" fmla="*/ 0 w 932"/>
                  <a:gd name="T73" fmla="*/ 350 h 407"/>
                  <a:gd name="T74" fmla="*/ 0 w 932"/>
                  <a:gd name="T75" fmla="*/ 35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2" h="407">
                    <a:moveTo>
                      <a:pt x="0" y="350"/>
                    </a:moveTo>
                    <a:lnTo>
                      <a:pt x="135" y="332"/>
                    </a:lnTo>
                    <a:lnTo>
                      <a:pt x="213" y="294"/>
                    </a:lnTo>
                    <a:lnTo>
                      <a:pt x="361" y="279"/>
                    </a:lnTo>
                    <a:lnTo>
                      <a:pt x="422" y="317"/>
                    </a:lnTo>
                    <a:lnTo>
                      <a:pt x="519" y="304"/>
                    </a:lnTo>
                    <a:lnTo>
                      <a:pt x="666" y="407"/>
                    </a:lnTo>
                    <a:lnTo>
                      <a:pt x="723" y="393"/>
                    </a:lnTo>
                    <a:lnTo>
                      <a:pt x="804" y="275"/>
                    </a:lnTo>
                    <a:lnTo>
                      <a:pt x="871" y="251"/>
                    </a:lnTo>
                    <a:lnTo>
                      <a:pt x="892" y="217"/>
                    </a:lnTo>
                    <a:lnTo>
                      <a:pt x="820" y="230"/>
                    </a:lnTo>
                    <a:lnTo>
                      <a:pt x="801" y="205"/>
                    </a:lnTo>
                    <a:lnTo>
                      <a:pt x="844" y="194"/>
                    </a:lnTo>
                    <a:lnTo>
                      <a:pt x="844" y="179"/>
                    </a:lnTo>
                    <a:lnTo>
                      <a:pt x="795" y="161"/>
                    </a:lnTo>
                    <a:lnTo>
                      <a:pt x="858" y="139"/>
                    </a:lnTo>
                    <a:lnTo>
                      <a:pt x="854" y="163"/>
                    </a:lnTo>
                    <a:lnTo>
                      <a:pt x="894" y="163"/>
                    </a:lnTo>
                    <a:lnTo>
                      <a:pt x="916" y="122"/>
                    </a:lnTo>
                    <a:lnTo>
                      <a:pt x="932" y="120"/>
                    </a:lnTo>
                    <a:lnTo>
                      <a:pt x="922" y="82"/>
                    </a:lnTo>
                    <a:lnTo>
                      <a:pt x="894" y="120"/>
                    </a:lnTo>
                    <a:lnTo>
                      <a:pt x="865" y="36"/>
                    </a:lnTo>
                    <a:lnTo>
                      <a:pt x="884" y="32"/>
                    </a:lnTo>
                    <a:lnTo>
                      <a:pt x="911" y="55"/>
                    </a:lnTo>
                    <a:lnTo>
                      <a:pt x="892" y="17"/>
                    </a:lnTo>
                    <a:lnTo>
                      <a:pt x="871" y="0"/>
                    </a:lnTo>
                    <a:lnTo>
                      <a:pt x="540" y="63"/>
                    </a:lnTo>
                    <a:lnTo>
                      <a:pt x="264" y="97"/>
                    </a:lnTo>
                    <a:lnTo>
                      <a:pt x="226" y="171"/>
                    </a:lnTo>
                    <a:lnTo>
                      <a:pt x="167" y="184"/>
                    </a:lnTo>
                    <a:lnTo>
                      <a:pt x="139" y="222"/>
                    </a:lnTo>
                    <a:lnTo>
                      <a:pt x="32" y="283"/>
                    </a:lnTo>
                    <a:lnTo>
                      <a:pt x="27" y="306"/>
                    </a:lnTo>
                    <a:lnTo>
                      <a:pt x="0" y="319"/>
                    </a:lnTo>
                    <a:lnTo>
                      <a:pt x="0" y="350"/>
                    </a:lnTo>
                    <a:lnTo>
                      <a:pt x="0" y="350"/>
                    </a:lnTo>
                    <a:close/>
                  </a:path>
                </a:pathLst>
              </a:custGeom>
              <a:solidFill>
                <a:srgbClr val="F9B53D"/>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63" name="Freeform 1157"/>
              <p:cNvSpPr>
                <a:spLocks/>
              </p:cNvSpPr>
              <p:nvPr/>
            </p:nvSpPr>
            <p:spPr bwMode="auto">
              <a:xfrm>
                <a:off x="4496" y="1586"/>
                <a:ext cx="277" cy="205"/>
              </a:xfrm>
              <a:custGeom>
                <a:avLst/>
                <a:gdLst>
                  <a:gd name="T0" fmla="*/ 25 w 556"/>
                  <a:gd name="T1" fmla="*/ 53 h 413"/>
                  <a:gd name="T2" fmla="*/ 103 w 556"/>
                  <a:gd name="T3" fmla="*/ 15 h 413"/>
                  <a:gd name="T4" fmla="*/ 251 w 556"/>
                  <a:gd name="T5" fmla="*/ 0 h 413"/>
                  <a:gd name="T6" fmla="*/ 312 w 556"/>
                  <a:gd name="T7" fmla="*/ 38 h 413"/>
                  <a:gd name="T8" fmla="*/ 409 w 556"/>
                  <a:gd name="T9" fmla="*/ 25 h 413"/>
                  <a:gd name="T10" fmla="*/ 556 w 556"/>
                  <a:gd name="T11" fmla="*/ 128 h 413"/>
                  <a:gd name="T12" fmla="*/ 491 w 556"/>
                  <a:gd name="T13" fmla="*/ 206 h 413"/>
                  <a:gd name="T14" fmla="*/ 495 w 556"/>
                  <a:gd name="T15" fmla="*/ 240 h 413"/>
                  <a:gd name="T16" fmla="*/ 384 w 556"/>
                  <a:gd name="T17" fmla="*/ 340 h 413"/>
                  <a:gd name="T18" fmla="*/ 365 w 556"/>
                  <a:gd name="T19" fmla="*/ 344 h 413"/>
                  <a:gd name="T20" fmla="*/ 358 w 556"/>
                  <a:gd name="T21" fmla="*/ 375 h 413"/>
                  <a:gd name="T22" fmla="*/ 333 w 556"/>
                  <a:gd name="T23" fmla="*/ 358 h 413"/>
                  <a:gd name="T24" fmla="*/ 354 w 556"/>
                  <a:gd name="T25" fmla="*/ 386 h 413"/>
                  <a:gd name="T26" fmla="*/ 333 w 556"/>
                  <a:gd name="T27" fmla="*/ 413 h 413"/>
                  <a:gd name="T28" fmla="*/ 314 w 556"/>
                  <a:gd name="T29" fmla="*/ 409 h 413"/>
                  <a:gd name="T30" fmla="*/ 238 w 556"/>
                  <a:gd name="T31" fmla="*/ 291 h 413"/>
                  <a:gd name="T32" fmla="*/ 73 w 556"/>
                  <a:gd name="T33" fmla="*/ 143 h 413"/>
                  <a:gd name="T34" fmla="*/ 0 w 556"/>
                  <a:gd name="T35" fmla="*/ 97 h 413"/>
                  <a:gd name="T36" fmla="*/ 25 w 556"/>
                  <a:gd name="T37" fmla="*/ 53 h 413"/>
                  <a:gd name="T38" fmla="*/ 25 w 556"/>
                  <a:gd name="T39" fmla="*/ 5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6" h="413">
                    <a:moveTo>
                      <a:pt x="25" y="53"/>
                    </a:moveTo>
                    <a:lnTo>
                      <a:pt x="103" y="15"/>
                    </a:lnTo>
                    <a:lnTo>
                      <a:pt x="251" y="0"/>
                    </a:lnTo>
                    <a:lnTo>
                      <a:pt x="312" y="38"/>
                    </a:lnTo>
                    <a:lnTo>
                      <a:pt x="409" y="25"/>
                    </a:lnTo>
                    <a:lnTo>
                      <a:pt x="556" y="128"/>
                    </a:lnTo>
                    <a:lnTo>
                      <a:pt x="491" y="206"/>
                    </a:lnTo>
                    <a:lnTo>
                      <a:pt x="495" y="240"/>
                    </a:lnTo>
                    <a:lnTo>
                      <a:pt x="384" y="340"/>
                    </a:lnTo>
                    <a:lnTo>
                      <a:pt x="365" y="344"/>
                    </a:lnTo>
                    <a:lnTo>
                      <a:pt x="358" y="375"/>
                    </a:lnTo>
                    <a:lnTo>
                      <a:pt x="333" y="358"/>
                    </a:lnTo>
                    <a:lnTo>
                      <a:pt x="354" y="386"/>
                    </a:lnTo>
                    <a:lnTo>
                      <a:pt x="333" y="413"/>
                    </a:lnTo>
                    <a:lnTo>
                      <a:pt x="314" y="409"/>
                    </a:lnTo>
                    <a:lnTo>
                      <a:pt x="238" y="291"/>
                    </a:lnTo>
                    <a:lnTo>
                      <a:pt x="73" y="143"/>
                    </a:lnTo>
                    <a:lnTo>
                      <a:pt x="0" y="97"/>
                    </a:lnTo>
                    <a:lnTo>
                      <a:pt x="25" y="53"/>
                    </a:lnTo>
                    <a:lnTo>
                      <a:pt x="25" y="53"/>
                    </a:lnTo>
                    <a:close/>
                  </a:path>
                </a:pathLst>
              </a:custGeom>
              <a:solidFill>
                <a:srgbClr val="D9C58B"/>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64" name="Freeform 1159"/>
              <p:cNvSpPr>
                <a:spLocks/>
              </p:cNvSpPr>
              <p:nvPr/>
            </p:nvSpPr>
            <p:spPr bwMode="auto">
              <a:xfrm>
                <a:off x="4576" y="1078"/>
                <a:ext cx="316" cy="199"/>
              </a:xfrm>
              <a:custGeom>
                <a:avLst/>
                <a:gdLst>
                  <a:gd name="T0" fmla="*/ 50 w 635"/>
                  <a:gd name="T1" fmla="*/ 397 h 397"/>
                  <a:gd name="T2" fmla="*/ 156 w 635"/>
                  <a:gd name="T3" fmla="*/ 380 h 397"/>
                  <a:gd name="T4" fmla="*/ 536 w 635"/>
                  <a:gd name="T5" fmla="*/ 308 h 397"/>
                  <a:gd name="T6" fmla="*/ 553 w 635"/>
                  <a:gd name="T7" fmla="*/ 291 h 397"/>
                  <a:gd name="T8" fmla="*/ 574 w 635"/>
                  <a:gd name="T9" fmla="*/ 291 h 397"/>
                  <a:gd name="T10" fmla="*/ 599 w 635"/>
                  <a:gd name="T11" fmla="*/ 274 h 397"/>
                  <a:gd name="T12" fmla="*/ 635 w 635"/>
                  <a:gd name="T13" fmla="*/ 228 h 397"/>
                  <a:gd name="T14" fmla="*/ 572 w 635"/>
                  <a:gd name="T15" fmla="*/ 179 h 397"/>
                  <a:gd name="T16" fmla="*/ 570 w 635"/>
                  <a:gd name="T17" fmla="*/ 133 h 397"/>
                  <a:gd name="T18" fmla="*/ 599 w 635"/>
                  <a:gd name="T19" fmla="*/ 69 h 397"/>
                  <a:gd name="T20" fmla="*/ 557 w 635"/>
                  <a:gd name="T21" fmla="*/ 48 h 397"/>
                  <a:gd name="T22" fmla="*/ 512 w 635"/>
                  <a:gd name="T23" fmla="*/ 0 h 397"/>
                  <a:gd name="T24" fmla="*/ 89 w 635"/>
                  <a:gd name="T25" fmla="*/ 78 h 397"/>
                  <a:gd name="T26" fmla="*/ 69 w 635"/>
                  <a:gd name="T27" fmla="*/ 48 h 397"/>
                  <a:gd name="T28" fmla="*/ 0 w 635"/>
                  <a:gd name="T29" fmla="*/ 97 h 397"/>
                  <a:gd name="T30" fmla="*/ 50 w 635"/>
                  <a:gd name="T31" fmla="*/ 397 h 397"/>
                  <a:gd name="T32" fmla="*/ 50 w 635"/>
                  <a:gd name="T33"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5" h="397">
                    <a:moveTo>
                      <a:pt x="50" y="397"/>
                    </a:moveTo>
                    <a:lnTo>
                      <a:pt x="156" y="380"/>
                    </a:lnTo>
                    <a:lnTo>
                      <a:pt x="536" y="308"/>
                    </a:lnTo>
                    <a:lnTo>
                      <a:pt x="553" y="291"/>
                    </a:lnTo>
                    <a:lnTo>
                      <a:pt x="574" y="291"/>
                    </a:lnTo>
                    <a:lnTo>
                      <a:pt x="599" y="274"/>
                    </a:lnTo>
                    <a:lnTo>
                      <a:pt x="635" y="228"/>
                    </a:lnTo>
                    <a:lnTo>
                      <a:pt x="572" y="179"/>
                    </a:lnTo>
                    <a:lnTo>
                      <a:pt x="570" y="133"/>
                    </a:lnTo>
                    <a:lnTo>
                      <a:pt x="599" y="69"/>
                    </a:lnTo>
                    <a:lnTo>
                      <a:pt x="557" y="48"/>
                    </a:lnTo>
                    <a:lnTo>
                      <a:pt x="512" y="0"/>
                    </a:lnTo>
                    <a:lnTo>
                      <a:pt x="89" y="78"/>
                    </a:lnTo>
                    <a:lnTo>
                      <a:pt x="69" y="48"/>
                    </a:lnTo>
                    <a:lnTo>
                      <a:pt x="0" y="97"/>
                    </a:lnTo>
                    <a:lnTo>
                      <a:pt x="50" y="397"/>
                    </a:lnTo>
                    <a:lnTo>
                      <a:pt x="50" y="397"/>
                    </a:lnTo>
                    <a:close/>
                  </a:path>
                </a:pathLst>
              </a:custGeom>
              <a:solidFill>
                <a:srgbClr val="F9B53D"/>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65" name="Freeform 1160"/>
              <p:cNvSpPr>
                <a:spLocks/>
              </p:cNvSpPr>
              <p:nvPr/>
            </p:nvSpPr>
            <p:spPr bwMode="auto">
              <a:xfrm>
                <a:off x="4859" y="1111"/>
                <a:ext cx="69" cy="164"/>
              </a:xfrm>
              <a:custGeom>
                <a:avLst/>
                <a:gdLst>
                  <a:gd name="T0" fmla="*/ 7 w 137"/>
                  <a:gd name="T1" fmla="*/ 222 h 325"/>
                  <a:gd name="T2" fmla="*/ 32 w 137"/>
                  <a:gd name="T3" fmla="*/ 205 h 325"/>
                  <a:gd name="T4" fmla="*/ 68 w 137"/>
                  <a:gd name="T5" fmla="*/ 159 h 325"/>
                  <a:gd name="T6" fmla="*/ 5 w 137"/>
                  <a:gd name="T7" fmla="*/ 110 h 325"/>
                  <a:gd name="T8" fmla="*/ 3 w 137"/>
                  <a:gd name="T9" fmla="*/ 64 h 325"/>
                  <a:gd name="T10" fmla="*/ 32 w 137"/>
                  <a:gd name="T11" fmla="*/ 0 h 325"/>
                  <a:gd name="T12" fmla="*/ 125 w 137"/>
                  <a:gd name="T13" fmla="*/ 32 h 325"/>
                  <a:gd name="T14" fmla="*/ 127 w 137"/>
                  <a:gd name="T15" fmla="*/ 43 h 325"/>
                  <a:gd name="T16" fmla="*/ 116 w 137"/>
                  <a:gd name="T17" fmla="*/ 79 h 325"/>
                  <a:gd name="T18" fmla="*/ 106 w 137"/>
                  <a:gd name="T19" fmla="*/ 87 h 325"/>
                  <a:gd name="T20" fmla="*/ 104 w 137"/>
                  <a:gd name="T21" fmla="*/ 106 h 325"/>
                  <a:gd name="T22" fmla="*/ 114 w 137"/>
                  <a:gd name="T23" fmla="*/ 112 h 325"/>
                  <a:gd name="T24" fmla="*/ 137 w 137"/>
                  <a:gd name="T25" fmla="*/ 106 h 325"/>
                  <a:gd name="T26" fmla="*/ 137 w 137"/>
                  <a:gd name="T27" fmla="*/ 161 h 325"/>
                  <a:gd name="T28" fmla="*/ 137 w 137"/>
                  <a:gd name="T29" fmla="*/ 195 h 325"/>
                  <a:gd name="T30" fmla="*/ 137 w 137"/>
                  <a:gd name="T31" fmla="*/ 214 h 325"/>
                  <a:gd name="T32" fmla="*/ 129 w 137"/>
                  <a:gd name="T33" fmla="*/ 232 h 325"/>
                  <a:gd name="T34" fmla="*/ 119 w 137"/>
                  <a:gd name="T35" fmla="*/ 233 h 325"/>
                  <a:gd name="T36" fmla="*/ 123 w 137"/>
                  <a:gd name="T37" fmla="*/ 249 h 325"/>
                  <a:gd name="T38" fmla="*/ 89 w 137"/>
                  <a:gd name="T39" fmla="*/ 325 h 325"/>
                  <a:gd name="T40" fmla="*/ 81 w 137"/>
                  <a:gd name="T41" fmla="*/ 325 h 325"/>
                  <a:gd name="T42" fmla="*/ 78 w 137"/>
                  <a:gd name="T43" fmla="*/ 296 h 325"/>
                  <a:gd name="T44" fmla="*/ 55 w 137"/>
                  <a:gd name="T45" fmla="*/ 296 h 325"/>
                  <a:gd name="T46" fmla="*/ 7 w 137"/>
                  <a:gd name="T47" fmla="*/ 266 h 325"/>
                  <a:gd name="T48" fmla="*/ 0 w 137"/>
                  <a:gd name="T49" fmla="*/ 241 h 325"/>
                  <a:gd name="T50" fmla="*/ 7 w 137"/>
                  <a:gd name="T51" fmla="*/ 222 h 325"/>
                  <a:gd name="T52" fmla="*/ 7 w 137"/>
                  <a:gd name="T53" fmla="*/ 222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7" h="325">
                    <a:moveTo>
                      <a:pt x="7" y="222"/>
                    </a:moveTo>
                    <a:lnTo>
                      <a:pt x="32" y="205"/>
                    </a:lnTo>
                    <a:lnTo>
                      <a:pt x="68" y="159"/>
                    </a:lnTo>
                    <a:lnTo>
                      <a:pt x="5" y="110"/>
                    </a:lnTo>
                    <a:lnTo>
                      <a:pt x="3" y="64"/>
                    </a:lnTo>
                    <a:lnTo>
                      <a:pt x="32" y="0"/>
                    </a:lnTo>
                    <a:lnTo>
                      <a:pt x="125" y="32"/>
                    </a:lnTo>
                    <a:lnTo>
                      <a:pt x="127" y="43"/>
                    </a:lnTo>
                    <a:lnTo>
                      <a:pt x="116" y="79"/>
                    </a:lnTo>
                    <a:lnTo>
                      <a:pt x="106" y="87"/>
                    </a:lnTo>
                    <a:lnTo>
                      <a:pt x="104" y="106"/>
                    </a:lnTo>
                    <a:lnTo>
                      <a:pt x="114" y="112"/>
                    </a:lnTo>
                    <a:lnTo>
                      <a:pt x="137" y="106"/>
                    </a:lnTo>
                    <a:lnTo>
                      <a:pt x="137" y="161"/>
                    </a:lnTo>
                    <a:lnTo>
                      <a:pt x="137" y="195"/>
                    </a:lnTo>
                    <a:lnTo>
                      <a:pt x="137" y="214"/>
                    </a:lnTo>
                    <a:lnTo>
                      <a:pt x="129" y="232"/>
                    </a:lnTo>
                    <a:lnTo>
                      <a:pt x="119" y="233"/>
                    </a:lnTo>
                    <a:lnTo>
                      <a:pt x="123" y="249"/>
                    </a:lnTo>
                    <a:lnTo>
                      <a:pt x="89" y="325"/>
                    </a:lnTo>
                    <a:lnTo>
                      <a:pt x="81" y="325"/>
                    </a:lnTo>
                    <a:lnTo>
                      <a:pt x="78" y="296"/>
                    </a:lnTo>
                    <a:lnTo>
                      <a:pt x="55" y="296"/>
                    </a:lnTo>
                    <a:lnTo>
                      <a:pt x="7" y="266"/>
                    </a:lnTo>
                    <a:lnTo>
                      <a:pt x="0" y="241"/>
                    </a:lnTo>
                    <a:lnTo>
                      <a:pt x="7" y="222"/>
                    </a:lnTo>
                    <a:lnTo>
                      <a:pt x="7" y="222"/>
                    </a:lnTo>
                    <a:close/>
                  </a:path>
                </a:pathLst>
              </a:custGeom>
              <a:solidFill>
                <a:srgbClr val="F9B53D"/>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66" name="Freeform 1161"/>
              <p:cNvSpPr>
                <a:spLocks/>
              </p:cNvSpPr>
              <p:nvPr/>
            </p:nvSpPr>
            <p:spPr bwMode="auto">
              <a:xfrm>
                <a:off x="4610" y="858"/>
                <a:ext cx="324" cy="283"/>
              </a:xfrm>
              <a:custGeom>
                <a:avLst/>
                <a:gdLst>
                  <a:gd name="T0" fmla="*/ 20 w 648"/>
                  <a:gd name="T1" fmla="*/ 517 h 565"/>
                  <a:gd name="T2" fmla="*/ 443 w 648"/>
                  <a:gd name="T3" fmla="*/ 439 h 565"/>
                  <a:gd name="T4" fmla="*/ 488 w 648"/>
                  <a:gd name="T5" fmla="*/ 487 h 565"/>
                  <a:gd name="T6" fmla="*/ 530 w 648"/>
                  <a:gd name="T7" fmla="*/ 508 h 565"/>
                  <a:gd name="T8" fmla="*/ 623 w 648"/>
                  <a:gd name="T9" fmla="*/ 540 h 565"/>
                  <a:gd name="T10" fmla="*/ 631 w 648"/>
                  <a:gd name="T11" fmla="*/ 565 h 565"/>
                  <a:gd name="T12" fmla="*/ 646 w 648"/>
                  <a:gd name="T13" fmla="*/ 530 h 565"/>
                  <a:gd name="T14" fmla="*/ 648 w 648"/>
                  <a:gd name="T15" fmla="*/ 483 h 565"/>
                  <a:gd name="T16" fmla="*/ 631 w 648"/>
                  <a:gd name="T17" fmla="*/ 392 h 565"/>
                  <a:gd name="T18" fmla="*/ 631 w 648"/>
                  <a:gd name="T19" fmla="*/ 297 h 565"/>
                  <a:gd name="T20" fmla="*/ 585 w 648"/>
                  <a:gd name="T21" fmla="*/ 158 h 565"/>
                  <a:gd name="T22" fmla="*/ 577 w 648"/>
                  <a:gd name="T23" fmla="*/ 97 h 565"/>
                  <a:gd name="T24" fmla="*/ 549 w 648"/>
                  <a:gd name="T25" fmla="*/ 0 h 565"/>
                  <a:gd name="T26" fmla="*/ 412 w 648"/>
                  <a:gd name="T27" fmla="*/ 32 h 565"/>
                  <a:gd name="T28" fmla="*/ 336 w 648"/>
                  <a:gd name="T29" fmla="*/ 112 h 565"/>
                  <a:gd name="T30" fmla="*/ 332 w 648"/>
                  <a:gd name="T31" fmla="*/ 133 h 565"/>
                  <a:gd name="T32" fmla="*/ 289 w 648"/>
                  <a:gd name="T33" fmla="*/ 181 h 565"/>
                  <a:gd name="T34" fmla="*/ 300 w 648"/>
                  <a:gd name="T35" fmla="*/ 198 h 565"/>
                  <a:gd name="T36" fmla="*/ 309 w 648"/>
                  <a:gd name="T37" fmla="*/ 211 h 565"/>
                  <a:gd name="T38" fmla="*/ 302 w 648"/>
                  <a:gd name="T39" fmla="*/ 215 h 565"/>
                  <a:gd name="T40" fmla="*/ 315 w 648"/>
                  <a:gd name="T41" fmla="*/ 234 h 565"/>
                  <a:gd name="T42" fmla="*/ 317 w 648"/>
                  <a:gd name="T43" fmla="*/ 251 h 565"/>
                  <a:gd name="T44" fmla="*/ 275 w 648"/>
                  <a:gd name="T45" fmla="*/ 291 h 565"/>
                  <a:gd name="T46" fmla="*/ 212 w 648"/>
                  <a:gd name="T47" fmla="*/ 308 h 565"/>
                  <a:gd name="T48" fmla="*/ 197 w 648"/>
                  <a:gd name="T49" fmla="*/ 319 h 565"/>
                  <a:gd name="T50" fmla="*/ 174 w 648"/>
                  <a:gd name="T51" fmla="*/ 310 h 565"/>
                  <a:gd name="T52" fmla="*/ 104 w 648"/>
                  <a:gd name="T53" fmla="*/ 318 h 565"/>
                  <a:gd name="T54" fmla="*/ 53 w 648"/>
                  <a:gd name="T55" fmla="*/ 338 h 565"/>
                  <a:gd name="T56" fmla="*/ 53 w 648"/>
                  <a:gd name="T57" fmla="*/ 365 h 565"/>
                  <a:gd name="T58" fmla="*/ 62 w 648"/>
                  <a:gd name="T59" fmla="*/ 382 h 565"/>
                  <a:gd name="T60" fmla="*/ 70 w 648"/>
                  <a:gd name="T61" fmla="*/ 382 h 565"/>
                  <a:gd name="T62" fmla="*/ 77 w 648"/>
                  <a:gd name="T63" fmla="*/ 403 h 565"/>
                  <a:gd name="T64" fmla="*/ 64 w 648"/>
                  <a:gd name="T65" fmla="*/ 414 h 565"/>
                  <a:gd name="T66" fmla="*/ 58 w 648"/>
                  <a:gd name="T67" fmla="*/ 433 h 565"/>
                  <a:gd name="T68" fmla="*/ 0 w 648"/>
                  <a:gd name="T69" fmla="*/ 487 h 565"/>
                  <a:gd name="T70" fmla="*/ 20 w 648"/>
                  <a:gd name="T71" fmla="*/ 517 h 565"/>
                  <a:gd name="T72" fmla="*/ 20 w 648"/>
                  <a:gd name="T73" fmla="*/ 517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8" h="565">
                    <a:moveTo>
                      <a:pt x="20" y="517"/>
                    </a:moveTo>
                    <a:lnTo>
                      <a:pt x="443" y="439"/>
                    </a:lnTo>
                    <a:lnTo>
                      <a:pt x="488" y="487"/>
                    </a:lnTo>
                    <a:lnTo>
                      <a:pt x="530" y="508"/>
                    </a:lnTo>
                    <a:lnTo>
                      <a:pt x="623" y="540"/>
                    </a:lnTo>
                    <a:lnTo>
                      <a:pt x="631" y="565"/>
                    </a:lnTo>
                    <a:lnTo>
                      <a:pt x="646" y="530"/>
                    </a:lnTo>
                    <a:lnTo>
                      <a:pt x="648" y="483"/>
                    </a:lnTo>
                    <a:lnTo>
                      <a:pt x="631" y="392"/>
                    </a:lnTo>
                    <a:lnTo>
                      <a:pt x="631" y="297"/>
                    </a:lnTo>
                    <a:lnTo>
                      <a:pt x="585" y="158"/>
                    </a:lnTo>
                    <a:lnTo>
                      <a:pt x="577" y="97"/>
                    </a:lnTo>
                    <a:lnTo>
                      <a:pt x="549" y="0"/>
                    </a:lnTo>
                    <a:lnTo>
                      <a:pt x="412" y="32"/>
                    </a:lnTo>
                    <a:lnTo>
                      <a:pt x="336" y="112"/>
                    </a:lnTo>
                    <a:lnTo>
                      <a:pt x="332" y="133"/>
                    </a:lnTo>
                    <a:lnTo>
                      <a:pt x="289" y="181"/>
                    </a:lnTo>
                    <a:lnTo>
                      <a:pt x="300" y="198"/>
                    </a:lnTo>
                    <a:lnTo>
                      <a:pt x="309" y="211"/>
                    </a:lnTo>
                    <a:lnTo>
                      <a:pt x="302" y="215"/>
                    </a:lnTo>
                    <a:lnTo>
                      <a:pt x="315" y="234"/>
                    </a:lnTo>
                    <a:lnTo>
                      <a:pt x="317" y="251"/>
                    </a:lnTo>
                    <a:lnTo>
                      <a:pt x="275" y="291"/>
                    </a:lnTo>
                    <a:lnTo>
                      <a:pt x="212" y="308"/>
                    </a:lnTo>
                    <a:lnTo>
                      <a:pt x="197" y="319"/>
                    </a:lnTo>
                    <a:lnTo>
                      <a:pt x="174" y="310"/>
                    </a:lnTo>
                    <a:lnTo>
                      <a:pt x="104" y="318"/>
                    </a:lnTo>
                    <a:lnTo>
                      <a:pt x="53" y="338"/>
                    </a:lnTo>
                    <a:lnTo>
                      <a:pt x="53" y="365"/>
                    </a:lnTo>
                    <a:lnTo>
                      <a:pt x="62" y="382"/>
                    </a:lnTo>
                    <a:lnTo>
                      <a:pt x="70" y="382"/>
                    </a:lnTo>
                    <a:lnTo>
                      <a:pt x="77" y="403"/>
                    </a:lnTo>
                    <a:lnTo>
                      <a:pt x="64" y="414"/>
                    </a:lnTo>
                    <a:lnTo>
                      <a:pt x="58" y="433"/>
                    </a:lnTo>
                    <a:lnTo>
                      <a:pt x="0" y="487"/>
                    </a:lnTo>
                    <a:lnTo>
                      <a:pt x="20" y="517"/>
                    </a:lnTo>
                    <a:lnTo>
                      <a:pt x="20" y="517"/>
                    </a:lnTo>
                    <a:close/>
                  </a:path>
                </a:pathLst>
              </a:custGeom>
              <a:solidFill>
                <a:srgbClr val="8E744A"/>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67" name="Freeform 1163"/>
              <p:cNvSpPr>
                <a:spLocks/>
              </p:cNvSpPr>
              <p:nvPr/>
            </p:nvSpPr>
            <p:spPr bwMode="auto">
              <a:xfrm>
                <a:off x="4920" y="1098"/>
                <a:ext cx="100" cy="60"/>
              </a:xfrm>
              <a:custGeom>
                <a:avLst/>
                <a:gdLst>
                  <a:gd name="T0" fmla="*/ 15 w 202"/>
                  <a:gd name="T1" fmla="*/ 116 h 116"/>
                  <a:gd name="T2" fmla="*/ 86 w 202"/>
                  <a:gd name="T3" fmla="*/ 76 h 116"/>
                  <a:gd name="T4" fmla="*/ 135 w 202"/>
                  <a:gd name="T5" fmla="*/ 53 h 116"/>
                  <a:gd name="T6" fmla="*/ 84 w 202"/>
                  <a:gd name="T7" fmla="*/ 89 h 116"/>
                  <a:gd name="T8" fmla="*/ 88 w 202"/>
                  <a:gd name="T9" fmla="*/ 91 h 116"/>
                  <a:gd name="T10" fmla="*/ 164 w 202"/>
                  <a:gd name="T11" fmla="*/ 40 h 116"/>
                  <a:gd name="T12" fmla="*/ 202 w 202"/>
                  <a:gd name="T13" fmla="*/ 6 h 116"/>
                  <a:gd name="T14" fmla="*/ 198 w 202"/>
                  <a:gd name="T15" fmla="*/ 0 h 116"/>
                  <a:gd name="T16" fmla="*/ 164 w 202"/>
                  <a:gd name="T17" fmla="*/ 19 h 116"/>
                  <a:gd name="T18" fmla="*/ 160 w 202"/>
                  <a:gd name="T19" fmla="*/ 17 h 116"/>
                  <a:gd name="T20" fmla="*/ 143 w 202"/>
                  <a:gd name="T21" fmla="*/ 40 h 116"/>
                  <a:gd name="T22" fmla="*/ 133 w 202"/>
                  <a:gd name="T23" fmla="*/ 40 h 116"/>
                  <a:gd name="T24" fmla="*/ 158 w 202"/>
                  <a:gd name="T25" fmla="*/ 0 h 116"/>
                  <a:gd name="T26" fmla="*/ 131 w 202"/>
                  <a:gd name="T27" fmla="*/ 30 h 116"/>
                  <a:gd name="T28" fmla="*/ 40 w 202"/>
                  <a:gd name="T29" fmla="*/ 61 h 116"/>
                  <a:gd name="T30" fmla="*/ 23 w 202"/>
                  <a:gd name="T31" fmla="*/ 84 h 116"/>
                  <a:gd name="T32" fmla="*/ 10 w 202"/>
                  <a:gd name="T33" fmla="*/ 87 h 116"/>
                  <a:gd name="T34" fmla="*/ 0 w 202"/>
                  <a:gd name="T35" fmla="*/ 105 h 116"/>
                  <a:gd name="T36" fmla="*/ 15 w 202"/>
                  <a:gd name="T37" fmla="*/ 116 h 116"/>
                  <a:gd name="T38" fmla="*/ 15 w 202"/>
                  <a:gd name="T3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 h="116">
                    <a:moveTo>
                      <a:pt x="15" y="116"/>
                    </a:moveTo>
                    <a:lnTo>
                      <a:pt x="86" y="76"/>
                    </a:lnTo>
                    <a:lnTo>
                      <a:pt x="135" y="53"/>
                    </a:lnTo>
                    <a:lnTo>
                      <a:pt x="84" y="89"/>
                    </a:lnTo>
                    <a:lnTo>
                      <a:pt x="88" y="91"/>
                    </a:lnTo>
                    <a:lnTo>
                      <a:pt x="164" y="40"/>
                    </a:lnTo>
                    <a:lnTo>
                      <a:pt x="202" y="6"/>
                    </a:lnTo>
                    <a:lnTo>
                      <a:pt x="198" y="0"/>
                    </a:lnTo>
                    <a:lnTo>
                      <a:pt x="164" y="19"/>
                    </a:lnTo>
                    <a:lnTo>
                      <a:pt x="160" y="17"/>
                    </a:lnTo>
                    <a:lnTo>
                      <a:pt x="143" y="40"/>
                    </a:lnTo>
                    <a:lnTo>
                      <a:pt x="133" y="40"/>
                    </a:lnTo>
                    <a:lnTo>
                      <a:pt x="158" y="0"/>
                    </a:lnTo>
                    <a:lnTo>
                      <a:pt x="131" y="30"/>
                    </a:lnTo>
                    <a:lnTo>
                      <a:pt x="40" y="61"/>
                    </a:lnTo>
                    <a:lnTo>
                      <a:pt x="23" y="84"/>
                    </a:lnTo>
                    <a:lnTo>
                      <a:pt x="10" y="87"/>
                    </a:lnTo>
                    <a:lnTo>
                      <a:pt x="0" y="105"/>
                    </a:lnTo>
                    <a:lnTo>
                      <a:pt x="15" y="116"/>
                    </a:lnTo>
                    <a:lnTo>
                      <a:pt x="15" y="116"/>
                    </a:lnTo>
                    <a:close/>
                  </a:path>
                </a:pathLst>
              </a:custGeom>
              <a:solidFill>
                <a:srgbClr val="8E744A"/>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68" name="Freeform 1164"/>
              <p:cNvSpPr>
                <a:spLocks/>
              </p:cNvSpPr>
              <p:nvPr/>
            </p:nvSpPr>
            <p:spPr bwMode="auto">
              <a:xfrm>
                <a:off x="4926" y="1037"/>
                <a:ext cx="93" cy="87"/>
              </a:xfrm>
              <a:custGeom>
                <a:avLst/>
                <a:gdLst>
                  <a:gd name="T0" fmla="*/ 17 w 188"/>
                  <a:gd name="T1" fmla="*/ 127 h 174"/>
                  <a:gd name="T2" fmla="*/ 15 w 188"/>
                  <a:gd name="T3" fmla="*/ 174 h 174"/>
                  <a:gd name="T4" fmla="*/ 30 w 188"/>
                  <a:gd name="T5" fmla="*/ 171 h 174"/>
                  <a:gd name="T6" fmla="*/ 66 w 188"/>
                  <a:gd name="T7" fmla="*/ 144 h 174"/>
                  <a:gd name="T8" fmla="*/ 78 w 188"/>
                  <a:gd name="T9" fmla="*/ 121 h 174"/>
                  <a:gd name="T10" fmla="*/ 85 w 188"/>
                  <a:gd name="T11" fmla="*/ 127 h 174"/>
                  <a:gd name="T12" fmla="*/ 135 w 188"/>
                  <a:gd name="T13" fmla="*/ 114 h 174"/>
                  <a:gd name="T14" fmla="*/ 137 w 188"/>
                  <a:gd name="T15" fmla="*/ 104 h 174"/>
                  <a:gd name="T16" fmla="*/ 144 w 188"/>
                  <a:gd name="T17" fmla="*/ 108 h 174"/>
                  <a:gd name="T18" fmla="*/ 154 w 188"/>
                  <a:gd name="T19" fmla="*/ 100 h 174"/>
                  <a:gd name="T20" fmla="*/ 169 w 188"/>
                  <a:gd name="T21" fmla="*/ 98 h 174"/>
                  <a:gd name="T22" fmla="*/ 188 w 188"/>
                  <a:gd name="T23" fmla="*/ 89 h 174"/>
                  <a:gd name="T24" fmla="*/ 169 w 188"/>
                  <a:gd name="T25" fmla="*/ 0 h 174"/>
                  <a:gd name="T26" fmla="*/ 0 w 188"/>
                  <a:gd name="T27" fmla="*/ 36 h 174"/>
                  <a:gd name="T28" fmla="*/ 17 w 188"/>
                  <a:gd name="T29" fmla="*/ 127 h 174"/>
                  <a:gd name="T30" fmla="*/ 17 w 188"/>
                  <a:gd name="T31"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174">
                    <a:moveTo>
                      <a:pt x="17" y="127"/>
                    </a:moveTo>
                    <a:lnTo>
                      <a:pt x="15" y="174"/>
                    </a:lnTo>
                    <a:lnTo>
                      <a:pt x="30" y="171"/>
                    </a:lnTo>
                    <a:lnTo>
                      <a:pt x="66" y="144"/>
                    </a:lnTo>
                    <a:lnTo>
                      <a:pt x="78" y="121"/>
                    </a:lnTo>
                    <a:lnTo>
                      <a:pt x="85" y="127"/>
                    </a:lnTo>
                    <a:lnTo>
                      <a:pt x="135" y="114"/>
                    </a:lnTo>
                    <a:lnTo>
                      <a:pt x="137" y="104"/>
                    </a:lnTo>
                    <a:lnTo>
                      <a:pt x="144" y="108"/>
                    </a:lnTo>
                    <a:lnTo>
                      <a:pt x="154" y="100"/>
                    </a:lnTo>
                    <a:lnTo>
                      <a:pt x="169" y="98"/>
                    </a:lnTo>
                    <a:lnTo>
                      <a:pt x="188" y="89"/>
                    </a:lnTo>
                    <a:lnTo>
                      <a:pt x="169" y="0"/>
                    </a:lnTo>
                    <a:lnTo>
                      <a:pt x="0" y="36"/>
                    </a:lnTo>
                    <a:lnTo>
                      <a:pt x="17" y="127"/>
                    </a:lnTo>
                    <a:lnTo>
                      <a:pt x="17" y="127"/>
                    </a:lnTo>
                    <a:close/>
                  </a:path>
                </a:pathLst>
              </a:custGeom>
              <a:solidFill>
                <a:srgbClr val="E8DCBC"/>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69" name="Freeform 1165"/>
              <p:cNvSpPr>
                <a:spLocks/>
              </p:cNvSpPr>
              <p:nvPr/>
            </p:nvSpPr>
            <p:spPr bwMode="auto">
              <a:xfrm>
                <a:off x="5010" y="1031"/>
                <a:ext cx="43" cy="50"/>
              </a:xfrm>
              <a:custGeom>
                <a:avLst/>
                <a:gdLst>
                  <a:gd name="T0" fmla="*/ 19 w 85"/>
                  <a:gd name="T1" fmla="*/ 99 h 99"/>
                  <a:gd name="T2" fmla="*/ 55 w 85"/>
                  <a:gd name="T3" fmla="*/ 86 h 99"/>
                  <a:gd name="T4" fmla="*/ 55 w 85"/>
                  <a:gd name="T5" fmla="*/ 46 h 99"/>
                  <a:gd name="T6" fmla="*/ 65 w 85"/>
                  <a:gd name="T7" fmla="*/ 55 h 99"/>
                  <a:gd name="T8" fmla="*/ 66 w 85"/>
                  <a:gd name="T9" fmla="*/ 74 h 99"/>
                  <a:gd name="T10" fmla="*/ 74 w 85"/>
                  <a:gd name="T11" fmla="*/ 74 h 99"/>
                  <a:gd name="T12" fmla="*/ 85 w 85"/>
                  <a:gd name="T13" fmla="*/ 55 h 99"/>
                  <a:gd name="T14" fmla="*/ 74 w 85"/>
                  <a:gd name="T15" fmla="*/ 34 h 99"/>
                  <a:gd name="T16" fmla="*/ 55 w 85"/>
                  <a:gd name="T17" fmla="*/ 30 h 99"/>
                  <a:gd name="T18" fmla="*/ 42 w 85"/>
                  <a:gd name="T19" fmla="*/ 4 h 99"/>
                  <a:gd name="T20" fmla="*/ 30 w 85"/>
                  <a:gd name="T21" fmla="*/ 0 h 99"/>
                  <a:gd name="T22" fmla="*/ 0 w 85"/>
                  <a:gd name="T23" fmla="*/ 10 h 99"/>
                  <a:gd name="T24" fmla="*/ 19 w 85"/>
                  <a:gd name="T25" fmla="*/ 99 h 99"/>
                  <a:gd name="T26" fmla="*/ 19 w 85"/>
                  <a:gd name="T2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99">
                    <a:moveTo>
                      <a:pt x="19" y="99"/>
                    </a:moveTo>
                    <a:lnTo>
                      <a:pt x="55" y="86"/>
                    </a:lnTo>
                    <a:lnTo>
                      <a:pt x="55" y="46"/>
                    </a:lnTo>
                    <a:lnTo>
                      <a:pt x="65" y="55"/>
                    </a:lnTo>
                    <a:lnTo>
                      <a:pt x="66" y="74"/>
                    </a:lnTo>
                    <a:lnTo>
                      <a:pt x="74" y="74"/>
                    </a:lnTo>
                    <a:lnTo>
                      <a:pt x="85" y="55"/>
                    </a:lnTo>
                    <a:lnTo>
                      <a:pt x="74" y="34"/>
                    </a:lnTo>
                    <a:lnTo>
                      <a:pt x="55" y="30"/>
                    </a:lnTo>
                    <a:lnTo>
                      <a:pt x="42" y="4"/>
                    </a:lnTo>
                    <a:lnTo>
                      <a:pt x="30" y="0"/>
                    </a:lnTo>
                    <a:lnTo>
                      <a:pt x="0" y="10"/>
                    </a:lnTo>
                    <a:lnTo>
                      <a:pt x="19" y="99"/>
                    </a:lnTo>
                    <a:lnTo>
                      <a:pt x="19" y="99"/>
                    </a:lnTo>
                    <a:close/>
                  </a:path>
                </a:pathLst>
              </a:custGeom>
              <a:solidFill>
                <a:srgbClr val="F7F3E9"/>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70" name="Freeform 1166"/>
              <p:cNvSpPr>
                <a:spLocks/>
              </p:cNvSpPr>
              <p:nvPr/>
            </p:nvSpPr>
            <p:spPr bwMode="auto">
              <a:xfrm>
                <a:off x="4928" y="972"/>
                <a:ext cx="184" cy="89"/>
              </a:xfrm>
              <a:custGeom>
                <a:avLst/>
                <a:gdLst>
                  <a:gd name="T0" fmla="*/ 0 w 365"/>
                  <a:gd name="T1" fmla="*/ 169 h 180"/>
                  <a:gd name="T2" fmla="*/ 169 w 365"/>
                  <a:gd name="T3" fmla="*/ 133 h 180"/>
                  <a:gd name="T4" fmla="*/ 199 w 365"/>
                  <a:gd name="T5" fmla="*/ 123 h 180"/>
                  <a:gd name="T6" fmla="*/ 211 w 365"/>
                  <a:gd name="T7" fmla="*/ 127 h 180"/>
                  <a:gd name="T8" fmla="*/ 224 w 365"/>
                  <a:gd name="T9" fmla="*/ 153 h 180"/>
                  <a:gd name="T10" fmla="*/ 243 w 365"/>
                  <a:gd name="T11" fmla="*/ 157 h 180"/>
                  <a:gd name="T12" fmla="*/ 254 w 365"/>
                  <a:gd name="T13" fmla="*/ 178 h 180"/>
                  <a:gd name="T14" fmla="*/ 266 w 365"/>
                  <a:gd name="T15" fmla="*/ 180 h 180"/>
                  <a:gd name="T16" fmla="*/ 279 w 365"/>
                  <a:gd name="T17" fmla="*/ 159 h 180"/>
                  <a:gd name="T18" fmla="*/ 285 w 365"/>
                  <a:gd name="T19" fmla="*/ 142 h 180"/>
                  <a:gd name="T20" fmla="*/ 298 w 365"/>
                  <a:gd name="T21" fmla="*/ 165 h 180"/>
                  <a:gd name="T22" fmla="*/ 365 w 365"/>
                  <a:gd name="T23" fmla="*/ 144 h 180"/>
                  <a:gd name="T24" fmla="*/ 361 w 365"/>
                  <a:gd name="T25" fmla="*/ 119 h 180"/>
                  <a:gd name="T26" fmla="*/ 342 w 365"/>
                  <a:gd name="T27" fmla="*/ 87 h 180"/>
                  <a:gd name="T28" fmla="*/ 332 w 365"/>
                  <a:gd name="T29" fmla="*/ 83 h 180"/>
                  <a:gd name="T30" fmla="*/ 321 w 365"/>
                  <a:gd name="T31" fmla="*/ 85 h 180"/>
                  <a:gd name="T32" fmla="*/ 323 w 365"/>
                  <a:gd name="T33" fmla="*/ 91 h 180"/>
                  <a:gd name="T34" fmla="*/ 338 w 365"/>
                  <a:gd name="T35" fmla="*/ 93 h 180"/>
                  <a:gd name="T36" fmla="*/ 344 w 365"/>
                  <a:gd name="T37" fmla="*/ 123 h 180"/>
                  <a:gd name="T38" fmla="*/ 317 w 365"/>
                  <a:gd name="T39" fmla="*/ 134 h 180"/>
                  <a:gd name="T40" fmla="*/ 279 w 365"/>
                  <a:gd name="T41" fmla="*/ 110 h 180"/>
                  <a:gd name="T42" fmla="*/ 266 w 365"/>
                  <a:gd name="T43" fmla="*/ 83 h 180"/>
                  <a:gd name="T44" fmla="*/ 249 w 365"/>
                  <a:gd name="T45" fmla="*/ 76 h 180"/>
                  <a:gd name="T46" fmla="*/ 249 w 365"/>
                  <a:gd name="T47" fmla="*/ 83 h 180"/>
                  <a:gd name="T48" fmla="*/ 232 w 365"/>
                  <a:gd name="T49" fmla="*/ 68 h 180"/>
                  <a:gd name="T50" fmla="*/ 245 w 365"/>
                  <a:gd name="T51" fmla="*/ 49 h 180"/>
                  <a:gd name="T52" fmla="*/ 256 w 365"/>
                  <a:gd name="T53" fmla="*/ 32 h 180"/>
                  <a:gd name="T54" fmla="*/ 235 w 365"/>
                  <a:gd name="T55" fmla="*/ 0 h 180"/>
                  <a:gd name="T56" fmla="*/ 199 w 365"/>
                  <a:gd name="T57" fmla="*/ 26 h 180"/>
                  <a:gd name="T58" fmla="*/ 78 w 365"/>
                  <a:gd name="T59" fmla="*/ 57 h 180"/>
                  <a:gd name="T60" fmla="*/ 0 w 365"/>
                  <a:gd name="T61" fmla="*/ 74 h 180"/>
                  <a:gd name="T62" fmla="*/ 0 w 365"/>
                  <a:gd name="T63" fmla="*/ 169 h 180"/>
                  <a:gd name="T64" fmla="*/ 0 w 365"/>
                  <a:gd name="T65" fmla="*/ 16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5" h="180">
                    <a:moveTo>
                      <a:pt x="0" y="169"/>
                    </a:moveTo>
                    <a:lnTo>
                      <a:pt x="169" y="133"/>
                    </a:lnTo>
                    <a:lnTo>
                      <a:pt x="199" y="123"/>
                    </a:lnTo>
                    <a:lnTo>
                      <a:pt x="211" y="127"/>
                    </a:lnTo>
                    <a:lnTo>
                      <a:pt x="224" y="153"/>
                    </a:lnTo>
                    <a:lnTo>
                      <a:pt x="243" y="157"/>
                    </a:lnTo>
                    <a:lnTo>
                      <a:pt x="254" y="178"/>
                    </a:lnTo>
                    <a:lnTo>
                      <a:pt x="266" y="180"/>
                    </a:lnTo>
                    <a:lnTo>
                      <a:pt x="279" y="159"/>
                    </a:lnTo>
                    <a:lnTo>
                      <a:pt x="285" y="142"/>
                    </a:lnTo>
                    <a:lnTo>
                      <a:pt x="298" y="165"/>
                    </a:lnTo>
                    <a:lnTo>
                      <a:pt x="365" y="144"/>
                    </a:lnTo>
                    <a:lnTo>
                      <a:pt x="361" y="119"/>
                    </a:lnTo>
                    <a:lnTo>
                      <a:pt x="342" y="87"/>
                    </a:lnTo>
                    <a:lnTo>
                      <a:pt x="332" y="83"/>
                    </a:lnTo>
                    <a:lnTo>
                      <a:pt x="321" y="85"/>
                    </a:lnTo>
                    <a:lnTo>
                      <a:pt x="323" y="91"/>
                    </a:lnTo>
                    <a:lnTo>
                      <a:pt x="338" y="93"/>
                    </a:lnTo>
                    <a:lnTo>
                      <a:pt x="344" y="123"/>
                    </a:lnTo>
                    <a:lnTo>
                      <a:pt x="317" y="134"/>
                    </a:lnTo>
                    <a:lnTo>
                      <a:pt x="279" y="110"/>
                    </a:lnTo>
                    <a:lnTo>
                      <a:pt x="266" y="83"/>
                    </a:lnTo>
                    <a:lnTo>
                      <a:pt x="249" y="76"/>
                    </a:lnTo>
                    <a:lnTo>
                      <a:pt x="249" y="83"/>
                    </a:lnTo>
                    <a:lnTo>
                      <a:pt x="232" y="68"/>
                    </a:lnTo>
                    <a:lnTo>
                      <a:pt x="245" y="49"/>
                    </a:lnTo>
                    <a:lnTo>
                      <a:pt x="256" y="32"/>
                    </a:lnTo>
                    <a:lnTo>
                      <a:pt x="235" y="0"/>
                    </a:lnTo>
                    <a:lnTo>
                      <a:pt x="199" y="26"/>
                    </a:lnTo>
                    <a:lnTo>
                      <a:pt x="78" y="57"/>
                    </a:lnTo>
                    <a:lnTo>
                      <a:pt x="0" y="74"/>
                    </a:lnTo>
                    <a:lnTo>
                      <a:pt x="0" y="169"/>
                    </a:lnTo>
                    <a:lnTo>
                      <a:pt x="0" y="169"/>
                    </a:lnTo>
                    <a:close/>
                  </a:path>
                </a:pathLst>
              </a:custGeom>
              <a:solidFill>
                <a:srgbClr val="D9C58B"/>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71" name="Freeform 1169"/>
              <p:cNvSpPr>
                <a:spLocks/>
              </p:cNvSpPr>
              <p:nvPr/>
            </p:nvSpPr>
            <p:spPr bwMode="auto">
              <a:xfrm>
                <a:off x="4883" y="838"/>
                <a:ext cx="89" cy="169"/>
              </a:xfrm>
              <a:custGeom>
                <a:avLst/>
                <a:gdLst>
                  <a:gd name="T0" fmla="*/ 28 w 177"/>
                  <a:gd name="T1" fmla="*/ 139 h 339"/>
                  <a:gd name="T2" fmla="*/ 36 w 177"/>
                  <a:gd name="T3" fmla="*/ 200 h 339"/>
                  <a:gd name="T4" fmla="*/ 82 w 177"/>
                  <a:gd name="T5" fmla="*/ 339 h 339"/>
                  <a:gd name="T6" fmla="*/ 160 w 177"/>
                  <a:gd name="T7" fmla="*/ 322 h 339"/>
                  <a:gd name="T8" fmla="*/ 154 w 177"/>
                  <a:gd name="T9" fmla="*/ 124 h 339"/>
                  <a:gd name="T10" fmla="*/ 175 w 177"/>
                  <a:gd name="T11" fmla="*/ 86 h 339"/>
                  <a:gd name="T12" fmla="*/ 177 w 177"/>
                  <a:gd name="T13" fmla="*/ 0 h 339"/>
                  <a:gd name="T14" fmla="*/ 0 w 177"/>
                  <a:gd name="T15" fmla="*/ 42 h 339"/>
                  <a:gd name="T16" fmla="*/ 28 w 177"/>
                  <a:gd name="T17" fmla="*/ 139 h 339"/>
                  <a:gd name="T18" fmla="*/ 28 w 177"/>
                  <a:gd name="T19" fmla="*/ 13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339">
                    <a:moveTo>
                      <a:pt x="28" y="139"/>
                    </a:moveTo>
                    <a:lnTo>
                      <a:pt x="36" y="200"/>
                    </a:lnTo>
                    <a:lnTo>
                      <a:pt x="82" y="339"/>
                    </a:lnTo>
                    <a:lnTo>
                      <a:pt x="160" y="322"/>
                    </a:lnTo>
                    <a:lnTo>
                      <a:pt x="154" y="124"/>
                    </a:lnTo>
                    <a:lnTo>
                      <a:pt x="175" y="86"/>
                    </a:lnTo>
                    <a:lnTo>
                      <a:pt x="177" y="0"/>
                    </a:lnTo>
                    <a:lnTo>
                      <a:pt x="0" y="42"/>
                    </a:lnTo>
                    <a:lnTo>
                      <a:pt x="28" y="139"/>
                    </a:lnTo>
                    <a:lnTo>
                      <a:pt x="28" y="139"/>
                    </a:lnTo>
                    <a:close/>
                  </a:path>
                </a:pathLst>
              </a:custGeom>
              <a:solidFill>
                <a:srgbClr val="F7F3E9"/>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72" name="Freeform 1170"/>
              <p:cNvSpPr>
                <a:spLocks/>
              </p:cNvSpPr>
              <p:nvPr/>
            </p:nvSpPr>
            <p:spPr bwMode="auto">
              <a:xfrm>
                <a:off x="4961" y="814"/>
                <a:ext cx="82" cy="184"/>
              </a:xfrm>
              <a:custGeom>
                <a:avLst/>
                <a:gdLst>
                  <a:gd name="T0" fmla="*/ 0 w 163"/>
                  <a:gd name="T1" fmla="*/ 173 h 371"/>
                  <a:gd name="T2" fmla="*/ 21 w 163"/>
                  <a:gd name="T3" fmla="*/ 135 h 371"/>
                  <a:gd name="T4" fmla="*/ 23 w 163"/>
                  <a:gd name="T5" fmla="*/ 49 h 371"/>
                  <a:gd name="T6" fmla="*/ 21 w 163"/>
                  <a:gd name="T7" fmla="*/ 17 h 371"/>
                  <a:gd name="T8" fmla="*/ 53 w 163"/>
                  <a:gd name="T9" fmla="*/ 0 h 371"/>
                  <a:gd name="T10" fmla="*/ 127 w 163"/>
                  <a:gd name="T11" fmla="*/ 232 h 371"/>
                  <a:gd name="T12" fmla="*/ 163 w 163"/>
                  <a:gd name="T13" fmla="*/ 281 h 371"/>
                  <a:gd name="T14" fmla="*/ 163 w 163"/>
                  <a:gd name="T15" fmla="*/ 314 h 371"/>
                  <a:gd name="T16" fmla="*/ 127 w 163"/>
                  <a:gd name="T17" fmla="*/ 340 h 371"/>
                  <a:gd name="T18" fmla="*/ 6 w 163"/>
                  <a:gd name="T19" fmla="*/ 371 h 371"/>
                  <a:gd name="T20" fmla="*/ 0 w 163"/>
                  <a:gd name="T21" fmla="*/ 173 h 371"/>
                  <a:gd name="T22" fmla="*/ 0 w 163"/>
                  <a:gd name="T23" fmla="*/ 173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371">
                    <a:moveTo>
                      <a:pt x="0" y="173"/>
                    </a:moveTo>
                    <a:lnTo>
                      <a:pt x="21" y="135"/>
                    </a:lnTo>
                    <a:lnTo>
                      <a:pt x="23" y="49"/>
                    </a:lnTo>
                    <a:lnTo>
                      <a:pt x="21" y="17"/>
                    </a:lnTo>
                    <a:lnTo>
                      <a:pt x="53" y="0"/>
                    </a:lnTo>
                    <a:lnTo>
                      <a:pt x="127" y="232"/>
                    </a:lnTo>
                    <a:lnTo>
                      <a:pt x="163" y="281"/>
                    </a:lnTo>
                    <a:lnTo>
                      <a:pt x="163" y="314"/>
                    </a:lnTo>
                    <a:lnTo>
                      <a:pt x="127" y="340"/>
                    </a:lnTo>
                    <a:lnTo>
                      <a:pt x="6" y="371"/>
                    </a:lnTo>
                    <a:lnTo>
                      <a:pt x="0" y="173"/>
                    </a:lnTo>
                    <a:lnTo>
                      <a:pt x="0" y="173"/>
                    </a:lnTo>
                    <a:close/>
                  </a:path>
                </a:pathLst>
              </a:custGeom>
              <a:solidFill>
                <a:srgbClr val="F7F3E9"/>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sp>
            <p:nvSpPr>
              <p:cNvPr id="273" name="Freeform 1171"/>
              <p:cNvSpPr>
                <a:spLocks/>
              </p:cNvSpPr>
              <p:nvPr/>
            </p:nvSpPr>
            <p:spPr bwMode="auto">
              <a:xfrm>
                <a:off x="4987" y="648"/>
                <a:ext cx="201" cy="305"/>
              </a:xfrm>
              <a:custGeom>
                <a:avLst/>
                <a:gdLst>
                  <a:gd name="T0" fmla="*/ 0 w 399"/>
                  <a:gd name="T1" fmla="*/ 329 h 610"/>
                  <a:gd name="T2" fmla="*/ 23 w 399"/>
                  <a:gd name="T3" fmla="*/ 331 h 610"/>
                  <a:gd name="T4" fmla="*/ 25 w 399"/>
                  <a:gd name="T5" fmla="*/ 291 h 610"/>
                  <a:gd name="T6" fmla="*/ 53 w 399"/>
                  <a:gd name="T7" fmla="*/ 236 h 610"/>
                  <a:gd name="T8" fmla="*/ 40 w 399"/>
                  <a:gd name="T9" fmla="*/ 196 h 610"/>
                  <a:gd name="T10" fmla="*/ 97 w 399"/>
                  <a:gd name="T11" fmla="*/ 4 h 610"/>
                  <a:gd name="T12" fmla="*/ 110 w 399"/>
                  <a:gd name="T13" fmla="*/ 4 h 610"/>
                  <a:gd name="T14" fmla="*/ 114 w 399"/>
                  <a:gd name="T15" fmla="*/ 29 h 610"/>
                  <a:gd name="T16" fmla="*/ 171 w 399"/>
                  <a:gd name="T17" fmla="*/ 8 h 610"/>
                  <a:gd name="T18" fmla="*/ 173 w 399"/>
                  <a:gd name="T19" fmla="*/ 0 h 610"/>
                  <a:gd name="T20" fmla="*/ 219 w 399"/>
                  <a:gd name="T21" fmla="*/ 10 h 610"/>
                  <a:gd name="T22" fmla="*/ 293 w 399"/>
                  <a:gd name="T23" fmla="*/ 198 h 610"/>
                  <a:gd name="T24" fmla="*/ 327 w 399"/>
                  <a:gd name="T25" fmla="*/ 200 h 610"/>
                  <a:gd name="T26" fmla="*/ 390 w 399"/>
                  <a:gd name="T27" fmla="*/ 270 h 610"/>
                  <a:gd name="T28" fmla="*/ 380 w 399"/>
                  <a:gd name="T29" fmla="*/ 283 h 610"/>
                  <a:gd name="T30" fmla="*/ 399 w 399"/>
                  <a:gd name="T31" fmla="*/ 283 h 610"/>
                  <a:gd name="T32" fmla="*/ 386 w 399"/>
                  <a:gd name="T33" fmla="*/ 318 h 610"/>
                  <a:gd name="T34" fmla="*/ 356 w 399"/>
                  <a:gd name="T35" fmla="*/ 340 h 610"/>
                  <a:gd name="T36" fmla="*/ 322 w 399"/>
                  <a:gd name="T37" fmla="*/ 357 h 610"/>
                  <a:gd name="T38" fmla="*/ 318 w 399"/>
                  <a:gd name="T39" fmla="*/ 380 h 610"/>
                  <a:gd name="T40" fmla="*/ 299 w 399"/>
                  <a:gd name="T41" fmla="*/ 359 h 610"/>
                  <a:gd name="T42" fmla="*/ 268 w 399"/>
                  <a:gd name="T43" fmla="*/ 384 h 610"/>
                  <a:gd name="T44" fmla="*/ 253 w 399"/>
                  <a:gd name="T45" fmla="*/ 384 h 610"/>
                  <a:gd name="T46" fmla="*/ 240 w 399"/>
                  <a:gd name="T47" fmla="*/ 369 h 610"/>
                  <a:gd name="T48" fmla="*/ 232 w 399"/>
                  <a:gd name="T49" fmla="*/ 443 h 610"/>
                  <a:gd name="T50" fmla="*/ 204 w 399"/>
                  <a:gd name="T51" fmla="*/ 454 h 610"/>
                  <a:gd name="T52" fmla="*/ 190 w 399"/>
                  <a:gd name="T53" fmla="*/ 483 h 610"/>
                  <a:gd name="T54" fmla="*/ 173 w 399"/>
                  <a:gd name="T55" fmla="*/ 483 h 610"/>
                  <a:gd name="T56" fmla="*/ 133 w 399"/>
                  <a:gd name="T57" fmla="*/ 527 h 610"/>
                  <a:gd name="T58" fmla="*/ 131 w 399"/>
                  <a:gd name="T59" fmla="*/ 561 h 610"/>
                  <a:gd name="T60" fmla="*/ 122 w 399"/>
                  <a:gd name="T61" fmla="*/ 574 h 610"/>
                  <a:gd name="T62" fmla="*/ 110 w 399"/>
                  <a:gd name="T63" fmla="*/ 610 h 610"/>
                  <a:gd name="T64" fmla="*/ 74 w 399"/>
                  <a:gd name="T65" fmla="*/ 561 h 610"/>
                  <a:gd name="T66" fmla="*/ 0 w 399"/>
                  <a:gd name="T67" fmla="*/ 329 h 610"/>
                  <a:gd name="T68" fmla="*/ 0 w 399"/>
                  <a:gd name="T69" fmla="*/ 329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9" h="610">
                    <a:moveTo>
                      <a:pt x="0" y="329"/>
                    </a:moveTo>
                    <a:lnTo>
                      <a:pt x="23" y="331"/>
                    </a:lnTo>
                    <a:lnTo>
                      <a:pt x="25" y="291"/>
                    </a:lnTo>
                    <a:lnTo>
                      <a:pt x="53" y="236"/>
                    </a:lnTo>
                    <a:lnTo>
                      <a:pt x="40" y="196"/>
                    </a:lnTo>
                    <a:lnTo>
                      <a:pt x="97" y="4"/>
                    </a:lnTo>
                    <a:lnTo>
                      <a:pt x="110" y="4"/>
                    </a:lnTo>
                    <a:lnTo>
                      <a:pt x="114" y="29"/>
                    </a:lnTo>
                    <a:lnTo>
                      <a:pt x="171" y="8"/>
                    </a:lnTo>
                    <a:lnTo>
                      <a:pt x="173" y="0"/>
                    </a:lnTo>
                    <a:lnTo>
                      <a:pt x="219" y="10"/>
                    </a:lnTo>
                    <a:lnTo>
                      <a:pt x="293" y="198"/>
                    </a:lnTo>
                    <a:lnTo>
                      <a:pt x="327" y="200"/>
                    </a:lnTo>
                    <a:lnTo>
                      <a:pt x="390" y="270"/>
                    </a:lnTo>
                    <a:lnTo>
                      <a:pt x="380" y="283"/>
                    </a:lnTo>
                    <a:lnTo>
                      <a:pt x="399" y="283"/>
                    </a:lnTo>
                    <a:lnTo>
                      <a:pt x="386" y="318"/>
                    </a:lnTo>
                    <a:lnTo>
                      <a:pt x="356" y="340"/>
                    </a:lnTo>
                    <a:lnTo>
                      <a:pt x="322" y="357"/>
                    </a:lnTo>
                    <a:lnTo>
                      <a:pt x="318" y="380"/>
                    </a:lnTo>
                    <a:lnTo>
                      <a:pt x="299" y="359"/>
                    </a:lnTo>
                    <a:lnTo>
                      <a:pt x="268" y="384"/>
                    </a:lnTo>
                    <a:lnTo>
                      <a:pt x="253" y="384"/>
                    </a:lnTo>
                    <a:lnTo>
                      <a:pt x="240" y="369"/>
                    </a:lnTo>
                    <a:lnTo>
                      <a:pt x="232" y="443"/>
                    </a:lnTo>
                    <a:lnTo>
                      <a:pt x="204" y="454"/>
                    </a:lnTo>
                    <a:lnTo>
                      <a:pt x="190" y="483"/>
                    </a:lnTo>
                    <a:lnTo>
                      <a:pt x="173" y="483"/>
                    </a:lnTo>
                    <a:lnTo>
                      <a:pt x="133" y="527"/>
                    </a:lnTo>
                    <a:lnTo>
                      <a:pt x="131" y="561"/>
                    </a:lnTo>
                    <a:lnTo>
                      <a:pt x="122" y="574"/>
                    </a:lnTo>
                    <a:lnTo>
                      <a:pt x="110" y="610"/>
                    </a:lnTo>
                    <a:lnTo>
                      <a:pt x="74" y="561"/>
                    </a:lnTo>
                    <a:lnTo>
                      <a:pt x="0" y="329"/>
                    </a:lnTo>
                    <a:lnTo>
                      <a:pt x="0" y="329"/>
                    </a:lnTo>
                    <a:close/>
                  </a:path>
                </a:pathLst>
              </a:custGeom>
              <a:solidFill>
                <a:srgbClr val="F7F3E9"/>
              </a:solidFill>
              <a:ln w="9525">
                <a:solidFill>
                  <a:schemeClr val="bg1"/>
                </a:solidFill>
                <a:round/>
                <a:headEnd/>
                <a:tailEnd/>
              </a:ln>
              <a:effectLst/>
              <a:extLst/>
            </p:spPr>
            <p:txBody>
              <a:bodyPr/>
              <a:lstStyle/>
              <a:p>
                <a:pPr>
                  <a:defRPr/>
                </a:pPr>
                <a:endParaRPr lang="en-US">
                  <a:solidFill>
                    <a:srgbClr val="D9D9D9"/>
                  </a:solidFill>
                  <a:latin typeface="+mj-lt"/>
                  <a:ea typeface="ＭＳ Ｐゴシック" charset="0"/>
                </a:endParaRPr>
              </a:p>
            </p:txBody>
          </p:sp>
        </p:grpSp>
        <p:sp>
          <p:nvSpPr>
            <p:cNvPr id="161" name="Freeform 58"/>
            <p:cNvSpPr>
              <a:spLocks/>
            </p:cNvSpPr>
            <p:nvPr/>
          </p:nvSpPr>
          <p:spPr bwMode="auto">
            <a:xfrm>
              <a:off x="6902790" y="3749248"/>
              <a:ext cx="114803" cy="189991"/>
            </a:xfrm>
            <a:custGeom>
              <a:avLst/>
              <a:gdLst>
                <a:gd name="T0" fmla="*/ 0 w 64"/>
                <a:gd name="T1" fmla="*/ 2147483647 h 107"/>
                <a:gd name="T2" fmla="*/ 2147483647 w 64"/>
                <a:gd name="T3" fmla="*/ 2147483647 h 107"/>
                <a:gd name="T4" fmla="*/ 2147483647 w 64"/>
                <a:gd name="T5" fmla="*/ 2147483647 h 107"/>
                <a:gd name="T6" fmla="*/ 2147483647 w 64"/>
                <a:gd name="T7" fmla="*/ 2147483647 h 107"/>
                <a:gd name="T8" fmla="*/ 2147483647 w 64"/>
                <a:gd name="T9" fmla="*/ 0 h 107"/>
                <a:gd name="T10" fmla="*/ 2147483647 w 64"/>
                <a:gd name="T11" fmla="*/ 0 h 107"/>
                <a:gd name="T12" fmla="*/ 2147483647 w 64"/>
                <a:gd name="T13" fmla="*/ 2147483647 h 107"/>
                <a:gd name="T14" fmla="*/ 2147483647 w 64"/>
                <a:gd name="T15" fmla="*/ 2147483647 h 107"/>
                <a:gd name="T16" fmla="*/ 2147483647 w 64"/>
                <a:gd name="T17" fmla="*/ 2147483647 h 107"/>
                <a:gd name="T18" fmla="*/ 2147483647 w 64"/>
                <a:gd name="T19" fmla="*/ 2147483647 h 107"/>
                <a:gd name="T20" fmla="*/ 2147483647 w 64"/>
                <a:gd name="T21" fmla="*/ 2147483647 h 107"/>
                <a:gd name="T22" fmla="*/ 2147483647 w 64"/>
                <a:gd name="T23" fmla="*/ 2147483647 h 107"/>
                <a:gd name="T24" fmla="*/ 2147483647 w 64"/>
                <a:gd name="T25" fmla="*/ 2147483647 h 107"/>
                <a:gd name="T26" fmla="*/ 2147483647 w 64"/>
                <a:gd name="T27" fmla="*/ 2147483647 h 107"/>
                <a:gd name="T28" fmla="*/ 2147483647 w 64"/>
                <a:gd name="T29" fmla="*/ 2147483647 h 107"/>
                <a:gd name="T30" fmla="*/ 2147483647 w 64"/>
                <a:gd name="T31" fmla="*/ 2147483647 h 107"/>
                <a:gd name="T32" fmla="*/ 2147483647 w 64"/>
                <a:gd name="T33" fmla="*/ 2147483647 h 107"/>
                <a:gd name="T34" fmla="*/ 2147483647 w 64"/>
                <a:gd name="T35" fmla="*/ 2147483647 h 107"/>
                <a:gd name="T36" fmla="*/ 2147483647 w 64"/>
                <a:gd name="T37" fmla="*/ 2147483647 h 107"/>
                <a:gd name="T38" fmla="*/ 2147483647 w 64"/>
                <a:gd name="T39" fmla="*/ 2147483647 h 107"/>
                <a:gd name="T40" fmla="*/ 2147483647 w 64"/>
                <a:gd name="T41" fmla="*/ 2147483647 h 107"/>
                <a:gd name="T42" fmla="*/ 2147483647 w 64"/>
                <a:gd name="T43" fmla="*/ 2147483647 h 107"/>
                <a:gd name="T44" fmla="*/ 2147483647 w 64"/>
                <a:gd name="T45" fmla="*/ 2147483647 h 107"/>
                <a:gd name="T46" fmla="*/ 2147483647 w 64"/>
                <a:gd name="T47" fmla="*/ 2147483647 h 107"/>
                <a:gd name="T48" fmla="*/ 2147483647 w 64"/>
                <a:gd name="T49" fmla="*/ 2147483647 h 107"/>
                <a:gd name="T50" fmla="*/ 2147483647 w 64"/>
                <a:gd name="T51" fmla="*/ 2147483647 h 107"/>
                <a:gd name="T52" fmla="*/ 2147483647 w 64"/>
                <a:gd name="T53" fmla="*/ 2147483647 h 107"/>
                <a:gd name="T54" fmla="*/ 2147483647 w 64"/>
                <a:gd name="T55" fmla="*/ 2147483647 h 107"/>
                <a:gd name="T56" fmla="*/ 2147483647 w 64"/>
                <a:gd name="T57" fmla="*/ 2147483647 h 107"/>
                <a:gd name="T58" fmla="*/ 2147483647 w 64"/>
                <a:gd name="T59" fmla="*/ 2147483647 h 107"/>
                <a:gd name="T60" fmla="*/ 2147483647 w 64"/>
                <a:gd name="T61" fmla="*/ 2147483647 h 107"/>
                <a:gd name="T62" fmla="*/ 2147483647 w 64"/>
                <a:gd name="T63" fmla="*/ 2147483647 h 107"/>
                <a:gd name="T64" fmla="*/ 2147483647 w 64"/>
                <a:gd name="T65" fmla="*/ 2147483647 h 107"/>
                <a:gd name="T66" fmla="*/ 2147483647 w 64"/>
                <a:gd name="T67" fmla="*/ 2147483647 h 107"/>
                <a:gd name="T68" fmla="*/ 2147483647 w 64"/>
                <a:gd name="T69" fmla="*/ 2147483647 h 107"/>
                <a:gd name="T70" fmla="*/ 2147483647 w 64"/>
                <a:gd name="T71" fmla="*/ 2147483647 h 107"/>
                <a:gd name="T72" fmla="*/ 0 w 64"/>
                <a:gd name="T73" fmla="*/ 2147483647 h 1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107">
                  <a:moveTo>
                    <a:pt x="0" y="14"/>
                  </a:moveTo>
                  <a:lnTo>
                    <a:pt x="1" y="9"/>
                  </a:lnTo>
                  <a:lnTo>
                    <a:pt x="4" y="4"/>
                  </a:lnTo>
                  <a:lnTo>
                    <a:pt x="9" y="2"/>
                  </a:lnTo>
                  <a:lnTo>
                    <a:pt x="12" y="0"/>
                  </a:lnTo>
                  <a:lnTo>
                    <a:pt x="16" y="0"/>
                  </a:lnTo>
                  <a:lnTo>
                    <a:pt x="19" y="3"/>
                  </a:lnTo>
                  <a:lnTo>
                    <a:pt x="16" y="4"/>
                  </a:lnTo>
                  <a:lnTo>
                    <a:pt x="16" y="9"/>
                  </a:lnTo>
                  <a:lnTo>
                    <a:pt x="14" y="14"/>
                  </a:lnTo>
                  <a:lnTo>
                    <a:pt x="11" y="18"/>
                  </a:lnTo>
                  <a:lnTo>
                    <a:pt x="15" y="23"/>
                  </a:lnTo>
                  <a:lnTo>
                    <a:pt x="15" y="27"/>
                  </a:lnTo>
                  <a:lnTo>
                    <a:pt x="17" y="32"/>
                  </a:lnTo>
                  <a:lnTo>
                    <a:pt x="21" y="37"/>
                  </a:lnTo>
                  <a:lnTo>
                    <a:pt x="26" y="41"/>
                  </a:lnTo>
                  <a:lnTo>
                    <a:pt x="30" y="44"/>
                  </a:lnTo>
                  <a:lnTo>
                    <a:pt x="30" y="51"/>
                  </a:lnTo>
                  <a:lnTo>
                    <a:pt x="33" y="58"/>
                  </a:lnTo>
                  <a:lnTo>
                    <a:pt x="39" y="62"/>
                  </a:lnTo>
                  <a:lnTo>
                    <a:pt x="40" y="67"/>
                  </a:lnTo>
                  <a:lnTo>
                    <a:pt x="49" y="75"/>
                  </a:lnTo>
                  <a:lnTo>
                    <a:pt x="55" y="73"/>
                  </a:lnTo>
                  <a:lnTo>
                    <a:pt x="56" y="76"/>
                  </a:lnTo>
                  <a:lnTo>
                    <a:pt x="55" y="81"/>
                  </a:lnTo>
                  <a:lnTo>
                    <a:pt x="55" y="86"/>
                  </a:lnTo>
                  <a:lnTo>
                    <a:pt x="56" y="86"/>
                  </a:lnTo>
                  <a:lnTo>
                    <a:pt x="53" y="91"/>
                  </a:lnTo>
                  <a:lnTo>
                    <a:pt x="55" y="90"/>
                  </a:lnTo>
                  <a:lnTo>
                    <a:pt x="60" y="88"/>
                  </a:lnTo>
                  <a:lnTo>
                    <a:pt x="64" y="99"/>
                  </a:lnTo>
                  <a:lnTo>
                    <a:pt x="63" y="99"/>
                  </a:lnTo>
                  <a:lnTo>
                    <a:pt x="60" y="100"/>
                  </a:lnTo>
                  <a:lnTo>
                    <a:pt x="26" y="107"/>
                  </a:lnTo>
                  <a:lnTo>
                    <a:pt x="24" y="102"/>
                  </a:lnTo>
                  <a:lnTo>
                    <a:pt x="15" y="68"/>
                  </a:lnTo>
                  <a:lnTo>
                    <a:pt x="0" y="14"/>
                  </a:lnTo>
                </a:path>
              </a:pathLst>
            </a:custGeom>
            <a:solidFill>
              <a:srgbClr val="F7F3E9"/>
            </a:solidFill>
            <a:ln w="4763">
              <a:solidFill>
                <a:srgbClr val="FFFFFF"/>
              </a:solidFill>
              <a:prstDash val="solid"/>
              <a:round/>
              <a:headEnd/>
              <a:tailEnd/>
            </a:ln>
          </p:spPr>
          <p:txBody>
            <a:bodyPr/>
            <a:lstStyle/>
            <a:p>
              <a:pPr>
                <a:defRPr/>
              </a:pPr>
              <a:endParaRPr lang="en-US">
                <a:solidFill>
                  <a:prstClr val="black"/>
                </a:solidFill>
                <a:latin typeface="+mj-lt"/>
                <a:ea typeface="ＭＳ Ｐゴシック" charset="0"/>
                <a:cs typeface="ＭＳ Ｐゴシック" charset="0"/>
              </a:endParaRPr>
            </a:p>
          </p:txBody>
        </p:sp>
        <p:grpSp>
          <p:nvGrpSpPr>
            <p:cNvPr id="162" name="Group 161"/>
            <p:cNvGrpSpPr>
              <a:grpSpLocks noChangeAspect="1"/>
            </p:cNvGrpSpPr>
            <p:nvPr/>
          </p:nvGrpSpPr>
          <p:grpSpPr bwMode="auto">
            <a:xfrm>
              <a:off x="2911808" y="5172220"/>
              <a:ext cx="618932" cy="476152"/>
              <a:chOff x="3359150" y="4846638"/>
              <a:chExt cx="915987" cy="704851"/>
            </a:xfrm>
            <a:solidFill>
              <a:schemeClr val="bg1">
                <a:lumMod val="50000"/>
              </a:schemeClr>
            </a:solidFill>
          </p:grpSpPr>
          <p:sp>
            <p:nvSpPr>
              <p:cNvPr id="217" name="Freeform 8"/>
              <p:cNvSpPr>
                <a:spLocks/>
              </p:cNvSpPr>
              <p:nvPr/>
            </p:nvSpPr>
            <p:spPr bwMode="auto">
              <a:xfrm>
                <a:off x="3359150" y="4935538"/>
                <a:ext cx="69850" cy="101600"/>
              </a:xfrm>
              <a:custGeom>
                <a:avLst/>
                <a:gdLst>
                  <a:gd name="T0" fmla="*/ 0 w 44"/>
                  <a:gd name="T1" fmla="*/ 64 h 64"/>
                  <a:gd name="T2" fmla="*/ 0 w 44"/>
                  <a:gd name="T3" fmla="*/ 45 h 64"/>
                  <a:gd name="T4" fmla="*/ 25 w 44"/>
                  <a:gd name="T5" fmla="*/ 0 h 64"/>
                  <a:gd name="T6" fmla="*/ 44 w 44"/>
                  <a:gd name="T7" fmla="*/ 13 h 64"/>
                  <a:gd name="T8" fmla="*/ 23 w 44"/>
                  <a:gd name="T9" fmla="*/ 64 h 64"/>
                  <a:gd name="T10" fmla="*/ 0 w 44"/>
                  <a:gd name="T11" fmla="*/ 64 h 64"/>
                  <a:gd name="T12" fmla="*/ 0 60000 65536"/>
                  <a:gd name="T13" fmla="*/ 0 60000 65536"/>
                  <a:gd name="T14" fmla="*/ 0 60000 65536"/>
                  <a:gd name="T15" fmla="*/ 0 60000 65536"/>
                  <a:gd name="T16" fmla="*/ 0 60000 65536"/>
                  <a:gd name="T17" fmla="*/ 0 60000 65536"/>
                  <a:gd name="T18" fmla="*/ 0 w 44"/>
                  <a:gd name="T19" fmla="*/ 0 h 64"/>
                  <a:gd name="T20" fmla="*/ 44 w 44"/>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44" h="64">
                    <a:moveTo>
                      <a:pt x="0" y="64"/>
                    </a:moveTo>
                    <a:lnTo>
                      <a:pt x="0" y="45"/>
                    </a:lnTo>
                    <a:lnTo>
                      <a:pt x="25" y="0"/>
                    </a:lnTo>
                    <a:lnTo>
                      <a:pt x="44" y="13"/>
                    </a:lnTo>
                    <a:lnTo>
                      <a:pt x="23" y="64"/>
                    </a:lnTo>
                    <a:lnTo>
                      <a:pt x="0" y="64"/>
                    </a:lnTo>
                    <a:close/>
                  </a:path>
                </a:pathLst>
              </a:custGeom>
              <a:solidFill>
                <a:srgbClr val="F7F3E9"/>
              </a:solidFill>
              <a:ln w="6350">
                <a:solidFill>
                  <a:srgbClr val="FFFFFF"/>
                </a:solidFill>
                <a:round/>
                <a:headEnd/>
                <a:tailEnd/>
              </a:ln>
            </p:spPr>
            <p:txBody>
              <a:bodyPr/>
              <a:lstStyle/>
              <a:p>
                <a:pPr>
                  <a:defRPr/>
                </a:pPr>
                <a:endParaRPr lang="en-US">
                  <a:solidFill>
                    <a:prstClr val="black"/>
                  </a:solidFill>
                  <a:latin typeface="+mj-lt"/>
                  <a:ea typeface="ＭＳ Ｐゴシック" charset="0"/>
                  <a:cs typeface="ＭＳ Ｐゴシック" charset="0"/>
                </a:endParaRPr>
              </a:p>
            </p:txBody>
          </p:sp>
          <p:sp>
            <p:nvSpPr>
              <p:cNvPr id="218" name="Freeform 9"/>
              <p:cNvSpPr>
                <a:spLocks/>
              </p:cNvSpPr>
              <p:nvPr/>
            </p:nvSpPr>
            <p:spPr bwMode="auto">
              <a:xfrm>
                <a:off x="3459162" y="4846638"/>
                <a:ext cx="131762" cy="128588"/>
              </a:xfrm>
              <a:custGeom>
                <a:avLst/>
                <a:gdLst>
                  <a:gd name="T0" fmla="*/ 18 w 83"/>
                  <a:gd name="T1" fmla="*/ 9 h 81"/>
                  <a:gd name="T2" fmla="*/ 0 w 83"/>
                  <a:gd name="T3" fmla="*/ 48 h 81"/>
                  <a:gd name="T4" fmla="*/ 32 w 83"/>
                  <a:gd name="T5" fmla="*/ 74 h 81"/>
                  <a:gd name="T6" fmla="*/ 69 w 83"/>
                  <a:gd name="T7" fmla="*/ 81 h 81"/>
                  <a:gd name="T8" fmla="*/ 83 w 83"/>
                  <a:gd name="T9" fmla="*/ 49 h 81"/>
                  <a:gd name="T10" fmla="*/ 74 w 83"/>
                  <a:gd name="T11" fmla="*/ 0 h 81"/>
                  <a:gd name="T12" fmla="*/ 18 w 83"/>
                  <a:gd name="T13" fmla="*/ 9 h 81"/>
                  <a:gd name="T14" fmla="*/ 0 60000 65536"/>
                  <a:gd name="T15" fmla="*/ 0 60000 65536"/>
                  <a:gd name="T16" fmla="*/ 0 60000 65536"/>
                  <a:gd name="T17" fmla="*/ 0 60000 65536"/>
                  <a:gd name="T18" fmla="*/ 0 60000 65536"/>
                  <a:gd name="T19" fmla="*/ 0 60000 65536"/>
                  <a:gd name="T20" fmla="*/ 0 60000 65536"/>
                  <a:gd name="T21" fmla="*/ 0 w 83"/>
                  <a:gd name="T22" fmla="*/ 0 h 81"/>
                  <a:gd name="T23" fmla="*/ 83 w 83"/>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81">
                    <a:moveTo>
                      <a:pt x="18" y="9"/>
                    </a:moveTo>
                    <a:lnTo>
                      <a:pt x="0" y="48"/>
                    </a:lnTo>
                    <a:lnTo>
                      <a:pt x="32" y="74"/>
                    </a:lnTo>
                    <a:lnTo>
                      <a:pt x="69" y="81"/>
                    </a:lnTo>
                    <a:lnTo>
                      <a:pt x="83" y="49"/>
                    </a:lnTo>
                    <a:lnTo>
                      <a:pt x="74" y="0"/>
                    </a:lnTo>
                    <a:lnTo>
                      <a:pt x="18" y="9"/>
                    </a:lnTo>
                    <a:close/>
                  </a:path>
                </a:pathLst>
              </a:custGeom>
              <a:solidFill>
                <a:srgbClr val="F7F3E9"/>
              </a:solidFill>
              <a:ln w="6350">
                <a:solidFill>
                  <a:srgbClr val="FFFFFF"/>
                </a:solidFill>
                <a:round/>
                <a:headEnd/>
                <a:tailEnd/>
              </a:ln>
            </p:spPr>
            <p:txBody>
              <a:bodyPr/>
              <a:lstStyle/>
              <a:p>
                <a:pPr>
                  <a:defRPr/>
                </a:pPr>
                <a:endParaRPr lang="en-US">
                  <a:solidFill>
                    <a:prstClr val="black"/>
                  </a:solidFill>
                  <a:latin typeface="+mj-lt"/>
                  <a:ea typeface="ＭＳ Ｐゴシック" charset="0"/>
                  <a:cs typeface="ＭＳ Ｐゴシック" charset="0"/>
                </a:endParaRPr>
              </a:p>
            </p:txBody>
          </p:sp>
          <p:sp>
            <p:nvSpPr>
              <p:cNvPr id="219" name="Freeform 10"/>
              <p:cNvSpPr>
                <a:spLocks/>
              </p:cNvSpPr>
              <p:nvPr/>
            </p:nvSpPr>
            <p:spPr bwMode="auto">
              <a:xfrm>
                <a:off x="3582987" y="4935538"/>
                <a:ext cx="195262" cy="144463"/>
              </a:xfrm>
              <a:custGeom>
                <a:avLst/>
                <a:gdLst>
                  <a:gd name="T0" fmla="*/ 0 w 123"/>
                  <a:gd name="T1" fmla="*/ 32 h 91"/>
                  <a:gd name="T2" fmla="*/ 84 w 123"/>
                  <a:gd name="T3" fmla="*/ 0 h 91"/>
                  <a:gd name="T4" fmla="*/ 100 w 123"/>
                  <a:gd name="T5" fmla="*/ 39 h 91"/>
                  <a:gd name="T6" fmla="*/ 116 w 123"/>
                  <a:gd name="T7" fmla="*/ 48 h 91"/>
                  <a:gd name="T8" fmla="*/ 123 w 123"/>
                  <a:gd name="T9" fmla="*/ 80 h 91"/>
                  <a:gd name="T10" fmla="*/ 81 w 123"/>
                  <a:gd name="T11" fmla="*/ 85 h 91"/>
                  <a:gd name="T12" fmla="*/ 51 w 123"/>
                  <a:gd name="T13" fmla="*/ 91 h 91"/>
                  <a:gd name="T14" fmla="*/ 0 w 123"/>
                  <a:gd name="T15" fmla="*/ 32 h 91"/>
                  <a:gd name="T16" fmla="*/ 0 60000 65536"/>
                  <a:gd name="T17" fmla="*/ 0 60000 65536"/>
                  <a:gd name="T18" fmla="*/ 0 60000 65536"/>
                  <a:gd name="T19" fmla="*/ 0 60000 65536"/>
                  <a:gd name="T20" fmla="*/ 0 60000 65536"/>
                  <a:gd name="T21" fmla="*/ 0 60000 65536"/>
                  <a:gd name="T22" fmla="*/ 0 60000 65536"/>
                  <a:gd name="T23" fmla="*/ 0 60000 65536"/>
                  <a:gd name="T24" fmla="*/ 0 w 123"/>
                  <a:gd name="T25" fmla="*/ 0 h 91"/>
                  <a:gd name="T26" fmla="*/ 123 w 123"/>
                  <a:gd name="T27" fmla="*/ 91 h 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3" h="91">
                    <a:moveTo>
                      <a:pt x="0" y="32"/>
                    </a:moveTo>
                    <a:lnTo>
                      <a:pt x="84" y="0"/>
                    </a:lnTo>
                    <a:lnTo>
                      <a:pt x="100" y="39"/>
                    </a:lnTo>
                    <a:lnTo>
                      <a:pt x="116" y="48"/>
                    </a:lnTo>
                    <a:lnTo>
                      <a:pt x="123" y="80"/>
                    </a:lnTo>
                    <a:lnTo>
                      <a:pt x="81" y="85"/>
                    </a:lnTo>
                    <a:lnTo>
                      <a:pt x="51" y="91"/>
                    </a:lnTo>
                    <a:lnTo>
                      <a:pt x="0" y="32"/>
                    </a:lnTo>
                    <a:close/>
                  </a:path>
                </a:pathLst>
              </a:custGeom>
              <a:solidFill>
                <a:srgbClr val="F7F3E9"/>
              </a:solidFill>
              <a:ln w="6350">
                <a:solidFill>
                  <a:srgbClr val="FFFFFF"/>
                </a:solidFill>
                <a:round/>
                <a:headEnd/>
                <a:tailEnd/>
              </a:ln>
            </p:spPr>
            <p:txBody>
              <a:bodyPr/>
              <a:lstStyle/>
              <a:p>
                <a:pPr>
                  <a:defRPr/>
                </a:pPr>
                <a:endParaRPr lang="en-US">
                  <a:solidFill>
                    <a:prstClr val="black"/>
                  </a:solidFill>
                  <a:latin typeface="+mj-lt"/>
                  <a:ea typeface="ＭＳ Ｐゴシック" charset="0"/>
                  <a:cs typeface="ＭＳ Ｐゴシック" charset="0"/>
                </a:endParaRPr>
              </a:p>
            </p:txBody>
          </p:sp>
          <p:sp>
            <p:nvSpPr>
              <p:cNvPr id="220" name="Freeform 11"/>
              <p:cNvSpPr>
                <a:spLocks/>
              </p:cNvSpPr>
              <p:nvPr/>
            </p:nvSpPr>
            <p:spPr bwMode="auto">
              <a:xfrm>
                <a:off x="3784600" y="5045076"/>
                <a:ext cx="155575" cy="76200"/>
              </a:xfrm>
              <a:custGeom>
                <a:avLst/>
                <a:gdLst>
                  <a:gd name="T0" fmla="*/ 15 w 98"/>
                  <a:gd name="T1" fmla="*/ 2 h 48"/>
                  <a:gd name="T2" fmla="*/ 0 w 98"/>
                  <a:gd name="T3" fmla="*/ 45 h 48"/>
                  <a:gd name="T4" fmla="*/ 26 w 98"/>
                  <a:gd name="T5" fmla="*/ 48 h 48"/>
                  <a:gd name="T6" fmla="*/ 42 w 98"/>
                  <a:gd name="T7" fmla="*/ 38 h 48"/>
                  <a:gd name="T8" fmla="*/ 72 w 98"/>
                  <a:gd name="T9" fmla="*/ 39 h 48"/>
                  <a:gd name="T10" fmla="*/ 98 w 98"/>
                  <a:gd name="T11" fmla="*/ 20 h 48"/>
                  <a:gd name="T12" fmla="*/ 81 w 98"/>
                  <a:gd name="T13" fmla="*/ 13 h 48"/>
                  <a:gd name="T14" fmla="*/ 68 w 98"/>
                  <a:gd name="T15" fmla="*/ 0 h 48"/>
                  <a:gd name="T16" fmla="*/ 15 w 98"/>
                  <a:gd name="T17" fmla="*/ 2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8"/>
                  <a:gd name="T29" fmla="*/ 98 w 9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8">
                    <a:moveTo>
                      <a:pt x="15" y="2"/>
                    </a:moveTo>
                    <a:lnTo>
                      <a:pt x="0" y="45"/>
                    </a:lnTo>
                    <a:lnTo>
                      <a:pt x="26" y="48"/>
                    </a:lnTo>
                    <a:lnTo>
                      <a:pt x="42" y="38"/>
                    </a:lnTo>
                    <a:lnTo>
                      <a:pt x="72" y="39"/>
                    </a:lnTo>
                    <a:lnTo>
                      <a:pt x="98" y="20"/>
                    </a:lnTo>
                    <a:lnTo>
                      <a:pt x="81" y="13"/>
                    </a:lnTo>
                    <a:lnTo>
                      <a:pt x="68" y="0"/>
                    </a:lnTo>
                    <a:lnTo>
                      <a:pt x="15" y="2"/>
                    </a:lnTo>
                    <a:close/>
                  </a:path>
                </a:pathLst>
              </a:custGeom>
              <a:solidFill>
                <a:srgbClr val="F7F3E9"/>
              </a:solidFill>
              <a:ln w="6350">
                <a:solidFill>
                  <a:srgbClr val="FFFFFF"/>
                </a:solidFill>
                <a:round/>
                <a:headEnd/>
                <a:tailEnd/>
              </a:ln>
            </p:spPr>
            <p:txBody>
              <a:bodyPr/>
              <a:lstStyle/>
              <a:p>
                <a:pPr>
                  <a:defRPr/>
                </a:pPr>
                <a:endParaRPr lang="en-US">
                  <a:solidFill>
                    <a:prstClr val="black"/>
                  </a:solidFill>
                  <a:latin typeface="+mj-lt"/>
                  <a:ea typeface="ＭＳ Ｐゴシック" charset="0"/>
                  <a:cs typeface="ＭＳ Ｐゴシック" charset="0"/>
                </a:endParaRPr>
              </a:p>
            </p:txBody>
          </p:sp>
          <p:sp>
            <p:nvSpPr>
              <p:cNvPr id="221" name="Freeform 12"/>
              <p:cNvSpPr>
                <a:spLocks/>
              </p:cNvSpPr>
              <p:nvPr/>
            </p:nvSpPr>
            <p:spPr bwMode="auto">
              <a:xfrm>
                <a:off x="3830637" y="5153026"/>
                <a:ext cx="63500" cy="55563"/>
              </a:xfrm>
              <a:custGeom>
                <a:avLst/>
                <a:gdLst>
                  <a:gd name="T0" fmla="*/ 35 w 40"/>
                  <a:gd name="T1" fmla="*/ 0 h 35"/>
                  <a:gd name="T2" fmla="*/ 0 w 40"/>
                  <a:gd name="T3" fmla="*/ 3 h 35"/>
                  <a:gd name="T4" fmla="*/ 6 w 40"/>
                  <a:gd name="T5" fmla="*/ 35 h 35"/>
                  <a:gd name="T6" fmla="*/ 40 w 40"/>
                  <a:gd name="T7" fmla="*/ 27 h 35"/>
                  <a:gd name="T8" fmla="*/ 35 w 40"/>
                  <a:gd name="T9" fmla="*/ 0 h 35"/>
                  <a:gd name="T10" fmla="*/ 0 60000 65536"/>
                  <a:gd name="T11" fmla="*/ 0 60000 65536"/>
                  <a:gd name="T12" fmla="*/ 0 60000 65536"/>
                  <a:gd name="T13" fmla="*/ 0 60000 65536"/>
                  <a:gd name="T14" fmla="*/ 0 60000 65536"/>
                  <a:gd name="T15" fmla="*/ 0 w 40"/>
                  <a:gd name="T16" fmla="*/ 0 h 35"/>
                  <a:gd name="T17" fmla="*/ 40 w 40"/>
                  <a:gd name="T18" fmla="*/ 35 h 35"/>
                </a:gdLst>
                <a:ahLst/>
                <a:cxnLst>
                  <a:cxn ang="T10">
                    <a:pos x="T0" y="T1"/>
                  </a:cxn>
                  <a:cxn ang="T11">
                    <a:pos x="T2" y="T3"/>
                  </a:cxn>
                  <a:cxn ang="T12">
                    <a:pos x="T4" y="T5"/>
                  </a:cxn>
                  <a:cxn ang="T13">
                    <a:pos x="T6" y="T7"/>
                  </a:cxn>
                  <a:cxn ang="T14">
                    <a:pos x="T8" y="T9"/>
                  </a:cxn>
                </a:cxnLst>
                <a:rect l="T15" t="T16" r="T17" b="T18"/>
                <a:pathLst>
                  <a:path w="40" h="35">
                    <a:moveTo>
                      <a:pt x="35" y="0"/>
                    </a:moveTo>
                    <a:lnTo>
                      <a:pt x="0" y="3"/>
                    </a:lnTo>
                    <a:lnTo>
                      <a:pt x="6" y="35"/>
                    </a:lnTo>
                    <a:lnTo>
                      <a:pt x="40" y="27"/>
                    </a:lnTo>
                    <a:lnTo>
                      <a:pt x="35" y="0"/>
                    </a:lnTo>
                    <a:close/>
                  </a:path>
                </a:pathLst>
              </a:custGeom>
              <a:solidFill>
                <a:srgbClr val="F7F3E9"/>
              </a:solidFill>
              <a:ln w="6350">
                <a:noFill/>
                <a:round/>
                <a:headEnd/>
                <a:tailEnd/>
              </a:ln>
            </p:spPr>
            <p:txBody>
              <a:bodyPr/>
              <a:lstStyle/>
              <a:p>
                <a:pPr>
                  <a:defRPr/>
                </a:pPr>
                <a:endParaRPr lang="en-US">
                  <a:solidFill>
                    <a:prstClr val="black"/>
                  </a:solidFill>
                  <a:latin typeface="+mj-lt"/>
                  <a:ea typeface="ＭＳ Ｐゴシック" charset="0"/>
                  <a:cs typeface="ＭＳ Ｐゴシック" charset="0"/>
                </a:endParaRPr>
              </a:p>
            </p:txBody>
          </p:sp>
          <p:sp>
            <p:nvSpPr>
              <p:cNvPr id="222" name="Freeform 13"/>
              <p:cNvSpPr>
                <a:spLocks/>
              </p:cNvSpPr>
              <p:nvPr/>
            </p:nvSpPr>
            <p:spPr bwMode="auto">
              <a:xfrm>
                <a:off x="3900487" y="5213351"/>
                <a:ext cx="42862" cy="53975"/>
              </a:xfrm>
              <a:custGeom>
                <a:avLst/>
                <a:gdLst>
                  <a:gd name="T0" fmla="*/ 0 w 27"/>
                  <a:gd name="T1" fmla="*/ 13 h 34"/>
                  <a:gd name="T2" fmla="*/ 27 w 27"/>
                  <a:gd name="T3" fmla="*/ 0 h 34"/>
                  <a:gd name="T4" fmla="*/ 27 w 27"/>
                  <a:gd name="T5" fmla="*/ 30 h 34"/>
                  <a:gd name="T6" fmla="*/ 9 w 27"/>
                  <a:gd name="T7" fmla="*/ 34 h 34"/>
                  <a:gd name="T8" fmla="*/ 0 w 27"/>
                  <a:gd name="T9" fmla="*/ 13 h 34"/>
                  <a:gd name="T10" fmla="*/ 0 60000 65536"/>
                  <a:gd name="T11" fmla="*/ 0 60000 65536"/>
                  <a:gd name="T12" fmla="*/ 0 60000 65536"/>
                  <a:gd name="T13" fmla="*/ 0 60000 65536"/>
                  <a:gd name="T14" fmla="*/ 0 60000 65536"/>
                  <a:gd name="T15" fmla="*/ 0 w 27"/>
                  <a:gd name="T16" fmla="*/ 0 h 34"/>
                  <a:gd name="T17" fmla="*/ 27 w 27"/>
                  <a:gd name="T18" fmla="*/ 34 h 34"/>
                </a:gdLst>
                <a:ahLst/>
                <a:cxnLst>
                  <a:cxn ang="T10">
                    <a:pos x="T0" y="T1"/>
                  </a:cxn>
                  <a:cxn ang="T11">
                    <a:pos x="T2" y="T3"/>
                  </a:cxn>
                  <a:cxn ang="T12">
                    <a:pos x="T4" y="T5"/>
                  </a:cxn>
                  <a:cxn ang="T13">
                    <a:pos x="T6" y="T7"/>
                  </a:cxn>
                  <a:cxn ang="T14">
                    <a:pos x="T8" y="T9"/>
                  </a:cxn>
                </a:cxnLst>
                <a:rect l="T15" t="T16" r="T17" b="T18"/>
                <a:pathLst>
                  <a:path w="27" h="34">
                    <a:moveTo>
                      <a:pt x="0" y="13"/>
                    </a:moveTo>
                    <a:lnTo>
                      <a:pt x="27" y="0"/>
                    </a:lnTo>
                    <a:lnTo>
                      <a:pt x="27" y="30"/>
                    </a:lnTo>
                    <a:lnTo>
                      <a:pt x="9" y="34"/>
                    </a:lnTo>
                    <a:lnTo>
                      <a:pt x="0" y="13"/>
                    </a:lnTo>
                    <a:close/>
                  </a:path>
                </a:pathLst>
              </a:custGeom>
              <a:solidFill>
                <a:srgbClr val="F7F3E9"/>
              </a:solidFill>
              <a:ln w="6350">
                <a:solidFill>
                  <a:srgbClr val="FFFFFF"/>
                </a:solidFill>
                <a:round/>
                <a:headEnd/>
                <a:tailEnd/>
              </a:ln>
            </p:spPr>
            <p:txBody>
              <a:bodyPr/>
              <a:lstStyle/>
              <a:p>
                <a:pPr>
                  <a:defRPr/>
                </a:pPr>
                <a:endParaRPr lang="en-US">
                  <a:solidFill>
                    <a:prstClr val="black"/>
                  </a:solidFill>
                  <a:latin typeface="+mj-lt"/>
                  <a:ea typeface="ＭＳ Ｐゴシック" charset="0"/>
                  <a:cs typeface="ＭＳ Ｐゴシック" charset="0"/>
                </a:endParaRPr>
              </a:p>
            </p:txBody>
          </p:sp>
          <p:sp>
            <p:nvSpPr>
              <p:cNvPr id="223" name="Freeform 14"/>
              <p:cNvSpPr>
                <a:spLocks/>
              </p:cNvSpPr>
              <p:nvPr/>
            </p:nvSpPr>
            <p:spPr bwMode="auto">
              <a:xfrm>
                <a:off x="4010025" y="5238751"/>
                <a:ext cx="265112" cy="312738"/>
              </a:xfrm>
              <a:custGeom>
                <a:avLst/>
                <a:gdLst>
                  <a:gd name="T0" fmla="*/ 28 w 167"/>
                  <a:gd name="T1" fmla="*/ 0 h 197"/>
                  <a:gd name="T2" fmla="*/ 0 w 167"/>
                  <a:gd name="T3" fmla="*/ 75 h 197"/>
                  <a:gd name="T4" fmla="*/ 20 w 167"/>
                  <a:gd name="T5" fmla="*/ 112 h 197"/>
                  <a:gd name="T6" fmla="*/ 20 w 167"/>
                  <a:gd name="T7" fmla="*/ 179 h 197"/>
                  <a:gd name="T8" fmla="*/ 60 w 167"/>
                  <a:gd name="T9" fmla="*/ 197 h 197"/>
                  <a:gd name="T10" fmla="*/ 78 w 167"/>
                  <a:gd name="T11" fmla="*/ 158 h 197"/>
                  <a:gd name="T12" fmla="*/ 129 w 167"/>
                  <a:gd name="T13" fmla="*/ 149 h 197"/>
                  <a:gd name="T14" fmla="*/ 167 w 167"/>
                  <a:gd name="T15" fmla="*/ 106 h 197"/>
                  <a:gd name="T16" fmla="*/ 127 w 167"/>
                  <a:gd name="T17" fmla="*/ 39 h 197"/>
                  <a:gd name="T18" fmla="*/ 28 w 167"/>
                  <a:gd name="T19" fmla="*/ 0 h 1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7"/>
                  <a:gd name="T31" fmla="*/ 0 h 197"/>
                  <a:gd name="T32" fmla="*/ 167 w 167"/>
                  <a:gd name="T33" fmla="*/ 197 h 1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7" h="197">
                    <a:moveTo>
                      <a:pt x="28" y="0"/>
                    </a:moveTo>
                    <a:lnTo>
                      <a:pt x="0" y="75"/>
                    </a:lnTo>
                    <a:lnTo>
                      <a:pt x="20" y="112"/>
                    </a:lnTo>
                    <a:lnTo>
                      <a:pt x="20" y="179"/>
                    </a:lnTo>
                    <a:lnTo>
                      <a:pt x="60" y="197"/>
                    </a:lnTo>
                    <a:lnTo>
                      <a:pt x="78" y="158"/>
                    </a:lnTo>
                    <a:lnTo>
                      <a:pt x="129" y="149"/>
                    </a:lnTo>
                    <a:lnTo>
                      <a:pt x="167" y="106"/>
                    </a:lnTo>
                    <a:lnTo>
                      <a:pt x="127" y="39"/>
                    </a:lnTo>
                    <a:lnTo>
                      <a:pt x="28" y="0"/>
                    </a:lnTo>
                    <a:close/>
                  </a:path>
                </a:pathLst>
              </a:custGeom>
              <a:solidFill>
                <a:srgbClr val="F7F3E9"/>
              </a:solidFill>
              <a:ln w="6350">
                <a:solidFill>
                  <a:srgbClr val="FFFFFF"/>
                </a:solidFill>
                <a:round/>
                <a:headEnd/>
                <a:tailEnd/>
              </a:ln>
            </p:spPr>
            <p:txBody>
              <a:bodyPr/>
              <a:lstStyle/>
              <a:p>
                <a:pPr>
                  <a:defRPr/>
                </a:pPr>
                <a:endParaRPr lang="en-US">
                  <a:solidFill>
                    <a:prstClr val="black"/>
                  </a:solidFill>
                  <a:latin typeface="+mj-lt"/>
                  <a:ea typeface="ＭＳ Ｐゴシック" charset="0"/>
                  <a:cs typeface="ＭＳ Ｐゴシック" charset="0"/>
                </a:endParaRPr>
              </a:p>
            </p:txBody>
          </p:sp>
          <p:sp>
            <p:nvSpPr>
              <p:cNvPr id="224" name="Freeform 15"/>
              <p:cNvSpPr>
                <a:spLocks/>
              </p:cNvSpPr>
              <p:nvPr/>
            </p:nvSpPr>
            <p:spPr bwMode="auto">
              <a:xfrm>
                <a:off x="3916362" y="5092701"/>
                <a:ext cx="146050" cy="122238"/>
              </a:xfrm>
              <a:custGeom>
                <a:avLst/>
                <a:gdLst>
                  <a:gd name="T0" fmla="*/ 19 w 92"/>
                  <a:gd name="T1" fmla="*/ 0 h 77"/>
                  <a:gd name="T2" fmla="*/ 0 w 92"/>
                  <a:gd name="T3" fmla="*/ 23 h 77"/>
                  <a:gd name="T4" fmla="*/ 8 w 92"/>
                  <a:gd name="T5" fmla="*/ 41 h 77"/>
                  <a:gd name="T6" fmla="*/ 25 w 92"/>
                  <a:gd name="T7" fmla="*/ 47 h 77"/>
                  <a:gd name="T8" fmla="*/ 43 w 92"/>
                  <a:gd name="T9" fmla="*/ 77 h 77"/>
                  <a:gd name="T10" fmla="*/ 91 w 92"/>
                  <a:gd name="T11" fmla="*/ 65 h 77"/>
                  <a:gd name="T12" fmla="*/ 92 w 92"/>
                  <a:gd name="T13" fmla="*/ 33 h 77"/>
                  <a:gd name="T14" fmla="*/ 57 w 92"/>
                  <a:gd name="T15" fmla="*/ 6 h 77"/>
                  <a:gd name="T16" fmla="*/ 19 w 92"/>
                  <a:gd name="T17" fmla="*/ 0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77"/>
                  <a:gd name="T29" fmla="*/ 92 w 92"/>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77">
                    <a:moveTo>
                      <a:pt x="19" y="0"/>
                    </a:moveTo>
                    <a:lnTo>
                      <a:pt x="0" y="23"/>
                    </a:lnTo>
                    <a:lnTo>
                      <a:pt x="8" y="41"/>
                    </a:lnTo>
                    <a:lnTo>
                      <a:pt x="25" y="47"/>
                    </a:lnTo>
                    <a:lnTo>
                      <a:pt x="43" y="77"/>
                    </a:lnTo>
                    <a:lnTo>
                      <a:pt x="91" y="65"/>
                    </a:lnTo>
                    <a:lnTo>
                      <a:pt x="92" y="33"/>
                    </a:lnTo>
                    <a:lnTo>
                      <a:pt x="57" y="6"/>
                    </a:lnTo>
                    <a:lnTo>
                      <a:pt x="19" y="0"/>
                    </a:lnTo>
                    <a:close/>
                  </a:path>
                </a:pathLst>
              </a:custGeom>
              <a:solidFill>
                <a:srgbClr val="F7F3E9"/>
              </a:solidFill>
              <a:ln w="6350">
                <a:solidFill>
                  <a:srgbClr val="FFFFFF"/>
                </a:solidFill>
                <a:round/>
                <a:headEnd/>
                <a:tailEnd/>
              </a:ln>
            </p:spPr>
            <p:txBody>
              <a:bodyPr/>
              <a:lstStyle/>
              <a:p>
                <a:pPr>
                  <a:defRPr/>
                </a:pPr>
                <a:endParaRPr lang="en-US">
                  <a:solidFill>
                    <a:prstClr val="black"/>
                  </a:solidFill>
                  <a:latin typeface="+mj-lt"/>
                  <a:ea typeface="ＭＳ Ｐゴシック" charset="0"/>
                  <a:cs typeface="ＭＳ Ｐゴシック" charset="0"/>
                </a:endParaRPr>
              </a:p>
            </p:txBody>
          </p:sp>
        </p:grpSp>
        <p:grpSp>
          <p:nvGrpSpPr>
            <p:cNvPr id="163" name="Group 101"/>
            <p:cNvGrpSpPr>
              <a:grpSpLocks noChangeAspect="1"/>
            </p:cNvGrpSpPr>
            <p:nvPr/>
          </p:nvGrpSpPr>
          <p:grpSpPr bwMode="auto">
            <a:xfrm>
              <a:off x="1997417" y="2475313"/>
              <a:ext cx="5812052" cy="3084016"/>
              <a:chOff x="1636257" y="1574410"/>
              <a:chExt cx="6351301" cy="3328954"/>
            </a:xfrm>
            <a:solidFill>
              <a:schemeClr val="bg1">
                <a:lumMod val="50000"/>
              </a:schemeClr>
            </a:solidFill>
          </p:grpSpPr>
          <p:sp>
            <p:nvSpPr>
              <p:cNvPr id="212" name="TextBox 148"/>
              <p:cNvSpPr txBox="1">
                <a:spLocks noChangeArrowheads="1"/>
              </p:cNvSpPr>
              <p:nvPr/>
            </p:nvSpPr>
            <p:spPr bwMode="auto">
              <a:xfrm>
                <a:off x="7051406" y="3014130"/>
                <a:ext cx="447041" cy="232555"/>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hangingPunct="1">
                  <a:defRPr/>
                </a:pPr>
                <a:r>
                  <a:rPr lang="en-US" sz="800" dirty="0" smtClean="0">
                    <a:solidFill>
                      <a:prstClr val="black"/>
                    </a:solidFill>
                    <a:latin typeface="+mj-lt"/>
                  </a:rPr>
                  <a:t>DE 3</a:t>
                </a:r>
                <a:endParaRPr lang="en-US" sz="800" dirty="0">
                  <a:solidFill>
                    <a:prstClr val="black"/>
                  </a:solidFill>
                  <a:latin typeface="+mj-lt"/>
                </a:endParaRPr>
              </a:p>
            </p:txBody>
          </p:sp>
          <p:sp>
            <p:nvSpPr>
              <p:cNvPr id="209" name="TextBox 145"/>
              <p:cNvSpPr txBox="1">
                <a:spLocks noChangeArrowheads="1"/>
              </p:cNvSpPr>
              <p:nvPr/>
            </p:nvSpPr>
            <p:spPr bwMode="auto">
              <a:xfrm>
                <a:off x="7413292" y="2520424"/>
                <a:ext cx="413760" cy="232555"/>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hangingPunct="1">
                  <a:defRPr/>
                </a:pPr>
                <a:r>
                  <a:rPr lang="en-US" sz="800" dirty="0" smtClean="0">
                    <a:solidFill>
                      <a:prstClr val="black"/>
                    </a:solidFill>
                    <a:latin typeface="+mj-lt"/>
                  </a:rPr>
                  <a:t>RI 4</a:t>
                </a:r>
                <a:endParaRPr lang="en-US" sz="800" dirty="0">
                  <a:solidFill>
                    <a:prstClr val="black"/>
                  </a:solidFill>
                  <a:latin typeface="+mj-lt"/>
                </a:endParaRPr>
              </a:p>
            </p:txBody>
          </p:sp>
          <p:sp>
            <p:nvSpPr>
              <p:cNvPr id="166" name="TextBox 102"/>
              <p:cNvSpPr txBox="1">
                <a:spLocks noChangeArrowheads="1"/>
              </p:cNvSpPr>
              <p:nvPr/>
            </p:nvSpPr>
            <p:spPr bwMode="auto">
              <a:xfrm>
                <a:off x="5968091" y="2864558"/>
                <a:ext cx="376972"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OH</a:t>
                </a:r>
              </a:p>
              <a:p>
                <a:pPr algn="ctr" eaLnBrk="1" hangingPunct="1">
                  <a:defRPr/>
                </a:pPr>
                <a:r>
                  <a:rPr lang="en-US" sz="800" dirty="0" smtClean="0">
                    <a:latin typeface="+mj-lt"/>
                  </a:rPr>
                  <a:t>18</a:t>
                </a:r>
                <a:endParaRPr lang="en-US" sz="800" dirty="0">
                  <a:latin typeface="+mj-lt"/>
                </a:endParaRPr>
              </a:p>
            </p:txBody>
          </p:sp>
          <p:sp>
            <p:nvSpPr>
              <p:cNvPr id="167" name="TextBox 103"/>
              <p:cNvSpPr txBox="1">
                <a:spLocks noChangeArrowheads="1"/>
              </p:cNvSpPr>
              <p:nvPr/>
            </p:nvSpPr>
            <p:spPr bwMode="auto">
              <a:xfrm>
                <a:off x="6270512" y="3061286"/>
                <a:ext cx="385732"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srgbClr val="000000"/>
                    </a:solidFill>
                    <a:latin typeface="+mj-lt"/>
                  </a:rPr>
                  <a:t>WV</a:t>
                </a:r>
              </a:p>
              <a:p>
                <a:pPr algn="ctr" eaLnBrk="1" hangingPunct="1">
                  <a:defRPr/>
                </a:pPr>
                <a:r>
                  <a:rPr lang="en-US" sz="800" dirty="0">
                    <a:solidFill>
                      <a:srgbClr val="000000"/>
                    </a:solidFill>
                    <a:latin typeface="+mj-lt"/>
                  </a:rPr>
                  <a:t>5</a:t>
                </a:r>
              </a:p>
            </p:txBody>
          </p:sp>
          <p:sp>
            <p:nvSpPr>
              <p:cNvPr id="168" name="TextBox 104"/>
              <p:cNvSpPr txBox="1">
                <a:spLocks noChangeArrowheads="1"/>
              </p:cNvSpPr>
              <p:nvPr/>
            </p:nvSpPr>
            <p:spPr bwMode="auto">
              <a:xfrm>
                <a:off x="6594541" y="3142193"/>
                <a:ext cx="352449"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VA</a:t>
                </a:r>
              </a:p>
              <a:p>
                <a:pPr algn="ctr" eaLnBrk="1" hangingPunct="1">
                  <a:defRPr/>
                </a:pPr>
                <a:r>
                  <a:rPr lang="en-US" sz="800" dirty="0" smtClean="0">
                    <a:latin typeface="+mj-lt"/>
                  </a:rPr>
                  <a:t>13</a:t>
                </a:r>
                <a:endParaRPr lang="en-US" sz="800" dirty="0">
                  <a:latin typeface="+mj-lt"/>
                </a:endParaRPr>
              </a:p>
            </p:txBody>
          </p:sp>
          <p:sp>
            <p:nvSpPr>
              <p:cNvPr id="169" name="TextBox 105"/>
              <p:cNvSpPr txBox="1">
                <a:spLocks noChangeArrowheads="1"/>
              </p:cNvSpPr>
              <p:nvPr/>
            </p:nvSpPr>
            <p:spPr bwMode="auto">
              <a:xfrm>
                <a:off x="6589659" y="2681159"/>
                <a:ext cx="345441"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PA</a:t>
                </a:r>
              </a:p>
              <a:p>
                <a:pPr algn="ctr" eaLnBrk="1" hangingPunct="1">
                  <a:defRPr/>
                </a:pPr>
                <a:r>
                  <a:rPr lang="en-US" sz="800" dirty="0" smtClean="0">
                    <a:latin typeface="+mj-lt"/>
                  </a:rPr>
                  <a:t>20</a:t>
                </a:r>
                <a:endParaRPr lang="en-US" sz="800" dirty="0">
                  <a:latin typeface="+mj-lt"/>
                </a:endParaRPr>
              </a:p>
            </p:txBody>
          </p:sp>
          <p:sp>
            <p:nvSpPr>
              <p:cNvPr id="170" name="TextBox 106"/>
              <p:cNvSpPr txBox="1">
                <a:spLocks noChangeArrowheads="1"/>
              </p:cNvSpPr>
              <p:nvPr/>
            </p:nvSpPr>
            <p:spPr bwMode="auto">
              <a:xfrm>
                <a:off x="6782922" y="2258198"/>
                <a:ext cx="355952"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prstClr val="white"/>
                    </a:solidFill>
                    <a:latin typeface="+mj-lt"/>
                  </a:rPr>
                  <a:t>NY</a:t>
                </a:r>
              </a:p>
              <a:p>
                <a:pPr algn="ctr" eaLnBrk="1" hangingPunct="1">
                  <a:defRPr/>
                </a:pPr>
                <a:r>
                  <a:rPr lang="en-US" sz="800" dirty="0" smtClean="0">
                    <a:solidFill>
                      <a:prstClr val="white"/>
                    </a:solidFill>
                    <a:latin typeface="+mj-lt"/>
                  </a:rPr>
                  <a:t>29</a:t>
                </a:r>
                <a:endParaRPr lang="en-US" sz="800" dirty="0">
                  <a:solidFill>
                    <a:prstClr val="white"/>
                  </a:solidFill>
                  <a:latin typeface="+mj-lt"/>
                </a:endParaRPr>
              </a:p>
            </p:txBody>
          </p:sp>
          <p:sp>
            <p:nvSpPr>
              <p:cNvPr id="171" name="TextBox 107"/>
              <p:cNvSpPr txBox="1">
                <a:spLocks noChangeArrowheads="1"/>
              </p:cNvSpPr>
              <p:nvPr/>
            </p:nvSpPr>
            <p:spPr bwMode="auto">
              <a:xfrm>
                <a:off x="7323230" y="1828799"/>
                <a:ext cx="378725"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srgbClr val="000000"/>
                    </a:solidFill>
                    <a:latin typeface="+mj-lt"/>
                  </a:rPr>
                  <a:t>ME</a:t>
                </a:r>
              </a:p>
              <a:p>
                <a:pPr algn="ctr" eaLnBrk="1" hangingPunct="1">
                  <a:defRPr/>
                </a:pPr>
                <a:r>
                  <a:rPr lang="en-US" sz="800" dirty="0">
                    <a:solidFill>
                      <a:srgbClr val="000000"/>
                    </a:solidFill>
                    <a:latin typeface="+mj-lt"/>
                  </a:rPr>
                  <a:t>4</a:t>
                </a:r>
              </a:p>
            </p:txBody>
          </p:sp>
          <p:sp>
            <p:nvSpPr>
              <p:cNvPr id="172" name="TextBox 108"/>
              <p:cNvSpPr txBox="1">
                <a:spLocks noChangeArrowheads="1"/>
              </p:cNvSpPr>
              <p:nvPr/>
            </p:nvSpPr>
            <p:spPr bwMode="auto">
              <a:xfrm>
                <a:off x="6633357" y="3480843"/>
                <a:ext cx="359456"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NC</a:t>
                </a:r>
              </a:p>
              <a:p>
                <a:pPr algn="ctr" eaLnBrk="1" hangingPunct="1">
                  <a:defRPr/>
                </a:pPr>
                <a:r>
                  <a:rPr lang="en-US" sz="800" dirty="0" smtClean="0">
                    <a:latin typeface="+mj-lt"/>
                  </a:rPr>
                  <a:t>15</a:t>
                </a:r>
                <a:endParaRPr lang="en-US" sz="800" dirty="0">
                  <a:latin typeface="+mj-lt"/>
                </a:endParaRPr>
              </a:p>
            </p:txBody>
          </p:sp>
          <p:sp>
            <p:nvSpPr>
              <p:cNvPr id="173" name="TextBox 109"/>
              <p:cNvSpPr txBox="1">
                <a:spLocks noChangeArrowheads="1"/>
              </p:cNvSpPr>
              <p:nvPr/>
            </p:nvSpPr>
            <p:spPr bwMode="auto">
              <a:xfrm>
                <a:off x="6419857" y="3779714"/>
                <a:ext cx="336684"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SC</a:t>
                </a:r>
              </a:p>
              <a:p>
                <a:pPr algn="ctr" eaLnBrk="1" hangingPunct="1">
                  <a:defRPr/>
                </a:pPr>
                <a:r>
                  <a:rPr lang="en-US" sz="800" dirty="0">
                    <a:latin typeface="+mj-lt"/>
                  </a:rPr>
                  <a:t>9</a:t>
                </a:r>
              </a:p>
            </p:txBody>
          </p:sp>
          <p:sp>
            <p:nvSpPr>
              <p:cNvPr id="174" name="TextBox 110"/>
              <p:cNvSpPr txBox="1">
                <a:spLocks noChangeArrowheads="1"/>
              </p:cNvSpPr>
              <p:nvPr/>
            </p:nvSpPr>
            <p:spPr bwMode="auto">
              <a:xfrm>
                <a:off x="6060989" y="3959322"/>
                <a:ext cx="357704"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GA</a:t>
                </a:r>
              </a:p>
              <a:p>
                <a:pPr algn="ctr" eaLnBrk="1" hangingPunct="1">
                  <a:defRPr/>
                </a:pPr>
                <a:r>
                  <a:rPr lang="en-US" sz="800" dirty="0" smtClean="0">
                    <a:latin typeface="+mj-lt"/>
                  </a:rPr>
                  <a:t>16</a:t>
                </a:r>
                <a:endParaRPr lang="en-US" sz="800" dirty="0">
                  <a:latin typeface="+mj-lt"/>
                </a:endParaRPr>
              </a:p>
            </p:txBody>
          </p:sp>
          <p:sp>
            <p:nvSpPr>
              <p:cNvPr id="175" name="TextBox 111"/>
              <p:cNvSpPr txBox="1">
                <a:spLocks noChangeArrowheads="1"/>
              </p:cNvSpPr>
              <p:nvPr/>
            </p:nvSpPr>
            <p:spPr bwMode="auto">
              <a:xfrm>
                <a:off x="5614427" y="3613568"/>
                <a:ext cx="482076" cy="232555"/>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TN 11</a:t>
                </a:r>
                <a:endParaRPr lang="en-US" sz="800" dirty="0">
                  <a:latin typeface="+mj-lt"/>
                </a:endParaRPr>
              </a:p>
            </p:txBody>
          </p:sp>
          <p:sp>
            <p:nvSpPr>
              <p:cNvPr id="176" name="TextBox 112"/>
              <p:cNvSpPr txBox="1">
                <a:spLocks noChangeArrowheads="1"/>
              </p:cNvSpPr>
              <p:nvPr/>
            </p:nvSpPr>
            <p:spPr bwMode="auto">
              <a:xfrm>
                <a:off x="5858844" y="3240894"/>
                <a:ext cx="347194"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KY</a:t>
                </a:r>
              </a:p>
              <a:p>
                <a:pPr algn="ctr" eaLnBrk="1" hangingPunct="1">
                  <a:defRPr/>
                </a:pPr>
                <a:r>
                  <a:rPr lang="en-US" sz="800" dirty="0">
                    <a:latin typeface="+mj-lt"/>
                  </a:rPr>
                  <a:t>8</a:t>
                </a:r>
              </a:p>
            </p:txBody>
          </p:sp>
          <p:sp>
            <p:nvSpPr>
              <p:cNvPr id="177" name="TextBox 113"/>
              <p:cNvSpPr txBox="1">
                <a:spLocks noChangeArrowheads="1"/>
              </p:cNvSpPr>
              <p:nvPr/>
            </p:nvSpPr>
            <p:spPr bwMode="auto">
              <a:xfrm>
                <a:off x="5607999" y="2921459"/>
                <a:ext cx="331427"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IN</a:t>
                </a:r>
              </a:p>
              <a:p>
                <a:pPr algn="ctr" eaLnBrk="1" hangingPunct="1">
                  <a:defRPr/>
                </a:pPr>
                <a:r>
                  <a:rPr lang="en-US" sz="800" dirty="0" smtClean="0">
                    <a:latin typeface="+mj-lt"/>
                  </a:rPr>
                  <a:t>11</a:t>
                </a:r>
                <a:endParaRPr lang="en-US" sz="800" dirty="0">
                  <a:latin typeface="+mj-lt"/>
                </a:endParaRPr>
              </a:p>
            </p:txBody>
          </p:sp>
          <p:sp>
            <p:nvSpPr>
              <p:cNvPr id="178" name="TextBox 114"/>
              <p:cNvSpPr txBox="1">
                <a:spLocks noChangeArrowheads="1"/>
              </p:cNvSpPr>
              <p:nvPr/>
            </p:nvSpPr>
            <p:spPr bwMode="auto">
              <a:xfrm>
                <a:off x="5705568" y="2407316"/>
                <a:ext cx="348945"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MI</a:t>
                </a:r>
              </a:p>
              <a:p>
                <a:pPr algn="ctr" eaLnBrk="1" hangingPunct="1">
                  <a:defRPr/>
                </a:pPr>
                <a:r>
                  <a:rPr lang="en-US" sz="800" dirty="0" smtClean="0">
                    <a:latin typeface="+mj-lt"/>
                  </a:rPr>
                  <a:t>16</a:t>
                </a:r>
                <a:endParaRPr lang="en-US" sz="800" dirty="0">
                  <a:latin typeface="+mj-lt"/>
                </a:endParaRPr>
              </a:p>
            </p:txBody>
          </p:sp>
          <p:sp>
            <p:nvSpPr>
              <p:cNvPr id="179" name="TextBox 115"/>
              <p:cNvSpPr txBox="1">
                <a:spLocks noChangeArrowheads="1"/>
              </p:cNvSpPr>
              <p:nvPr/>
            </p:nvSpPr>
            <p:spPr bwMode="auto">
              <a:xfrm>
                <a:off x="5140863" y="2292838"/>
                <a:ext cx="354201"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WI</a:t>
                </a:r>
              </a:p>
              <a:p>
                <a:pPr algn="ctr" eaLnBrk="1" hangingPunct="1">
                  <a:defRPr/>
                </a:pPr>
                <a:r>
                  <a:rPr lang="en-US" sz="800" dirty="0" smtClean="0">
                    <a:latin typeface="+mj-lt"/>
                  </a:rPr>
                  <a:t>10</a:t>
                </a:r>
                <a:endParaRPr lang="en-US" sz="800" dirty="0">
                  <a:latin typeface="+mj-lt"/>
                </a:endParaRPr>
              </a:p>
            </p:txBody>
          </p:sp>
          <p:sp>
            <p:nvSpPr>
              <p:cNvPr id="180" name="TextBox 116"/>
              <p:cNvSpPr txBox="1">
                <a:spLocks noChangeArrowheads="1"/>
              </p:cNvSpPr>
              <p:nvPr/>
            </p:nvSpPr>
            <p:spPr bwMode="auto">
              <a:xfrm>
                <a:off x="4628688" y="2134542"/>
                <a:ext cx="390987"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MN</a:t>
                </a:r>
              </a:p>
              <a:p>
                <a:pPr algn="ctr" eaLnBrk="1" hangingPunct="1">
                  <a:defRPr/>
                </a:pPr>
                <a:r>
                  <a:rPr lang="en-US" sz="800" dirty="0" smtClean="0">
                    <a:latin typeface="+mj-lt"/>
                  </a:rPr>
                  <a:t>10</a:t>
                </a:r>
                <a:endParaRPr lang="en-US" sz="800" dirty="0">
                  <a:latin typeface="+mj-lt"/>
                </a:endParaRPr>
              </a:p>
            </p:txBody>
          </p:sp>
          <p:sp>
            <p:nvSpPr>
              <p:cNvPr id="181" name="TextBox 117"/>
              <p:cNvSpPr txBox="1">
                <a:spLocks noChangeArrowheads="1"/>
              </p:cNvSpPr>
              <p:nvPr/>
            </p:nvSpPr>
            <p:spPr bwMode="auto">
              <a:xfrm>
                <a:off x="5284103" y="2921459"/>
                <a:ext cx="333180"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IL</a:t>
                </a:r>
              </a:p>
              <a:p>
                <a:pPr algn="ctr" eaLnBrk="1" hangingPunct="1">
                  <a:defRPr/>
                </a:pPr>
                <a:r>
                  <a:rPr lang="en-US" sz="800" dirty="0" smtClean="0">
                    <a:latin typeface="+mj-lt"/>
                  </a:rPr>
                  <a:t>20</a:t>
                </a:r>
                <a:endParaRPr lang="en-US" sz="800" dirty="0">
                  <a:latin typeface="+mj-lt"/>
                </a:endParaRPr>
              </a:p>
            </p:txBody>
          </p:sp>
          <p:sp>
            <p:nvSpPr>
              <p:cNvPr id="182" name="TextBox 118"/>
              <p:cNvSpPr txBox="1">
                <a:spLocks noChangeArrowheads="1"/>
              </p:cNvSpPr>
              <p:nvPr/>
            </p:nvSpPr>
            <p:spPr bwMode="auto">
              <a:xfrm>
                <a:off x="4922984" y="4228731"/>
                <a:ext cx="345442"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LA</a:t>
                </a:r>
              </a:p>
              <a:p>
                <a:pPr algn="ctr" eaLnBrk="1" hangingPunct="1">
                  <a:defRPr/>
                </a:pPr>
                <a:r>
                  <a:rPr lang="en-US" sz="800" dirty="0">
                    <a:latin typeface="+mj-lt"/>
                  </a:rPr>
                  <a:t>8</a:t>
                </a:r>
              </a:p>
            </p:txBody>
          </p:sp>
          <p:sp>
            <p:nvSpPr>
              <p:cNvPr id="183" name="TextBox 119"/>
              <p:cNvSpPr txBox="1">
                <a:spLocks noChangeArrowheads="1"/>
              </p:cNvSpPr>
              <p:nvPr/>
            </p:nvSpPr>
            <p:spPr bwMode="auto">
              <a:xfrm>
                <a:off x="4128666" y="4267200"/>
                <a:ext cx="352448"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hangingPunct="1">
                  <a:defRPr/>
                </a:pPr>
                <a:r>
                  <a:rPr lang="en-US" sz="800" dirty="0" smtClean="0">
                    <a:solidFill>
                      <a:prstClr val="white"/>
                    </a:solidFill>
                    <a:latin typeface="+mj-lt"/>
                  </a:rPr>
                  <a:t>TX</a:t>
                </a:r>
              </a:p>
              <a:p>
                <a:pPr algn="ctr" eaLnBrk="1" hangingPunct="1">
                  <a:defRPr/>
                </a:pPr>
                <a:r>
                  <a:rPr lang="en-US" sz="800" dirty="0" smtClean="0">
                    <a:solidFill>
                      <a:prstClr val="white"/>
                    </a:solidFill>
                    <a:latin typeface="+mj-lt"/>
                  </a:rPr>
                  <a:t>38</a:t>
                </a:r>
                <a:endParaRPr lang="en-US" sz="800" dirty="0">
                  <a:solidFill>
                    <a:prstClr val="white"/>
                  </a:solidFill>
                  <a:latin typeface="+mj-lt"/>
                </a:endParaRPr>
              </a:p>
            </p:txBody>
          </p:sp>
          <p:sp>
            <p:nvSpPr>
              <p:cNvPr id="184" name="TextBox 120"/>
              <p:cNvSpPr txBox="1">
                <a:spLocks noChangeArrowheads="1"/>
              </p:cNvSpPr>
              <p:nvPr/>
            </p:nvSpPr>
            <p:spPr bwMode="auto">
              <a:xfrm>
                <a:off x="4328240" y="3639887"/>
                <a:ext cx="362958" cy="365443"/>
              </a:xfrm>
              <a:prstGeom prst="rect">
                <a:avLst/>
              </a:prstGeom>
              <a:solidFill>
                <a:srgbClr val="E8DCBC"/>
              </a:solid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OK</a:t>
                </a:r>
              </a:p>
              <a:p>
                <a:pPr algn="ctr" eaLnBrk="1" hangingPunct="1">
                  <a:defRPr/>
                </a:pPr>
                <a:r>
                  <a:rPr lang="en-US" sz="800" dirty="0">
                    <a:latin typeface="+mj-lt"/>
                  </a:rPr>
                  <a:t>7</a:t>
                </a:r>
              </a:p>
            </p:txBody>
          </p:sp>
          <p:sp>
            <p:nvSpPr>
              <p:cNvPr id="185" name="TextBox 121"/>
              <p:cNvSpPr txBox="1">
                <a:spLocks noChangeArrowheads="1"/>
              </p:cNvSpPr>
              <p:nvPr/>
            </p:nvSpPr>
            <p:spPr bwMode="auto">
              <a:xfrm>
                <a:off x="2428741" y="2203033"/>
                <a:ext cx="329677"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srgbClr val="000000"/>
                    </a:solidFill>
                    <a:latin typeface="+mj-lt"/>
                  </a:rPr>
                  <a:t>ID</a:t>
                </a:r>
              </a:p>
              <a:p>
                <a:pPr algn="ctr" eaLnBrk="1" hangingPunct="1">
                  <a:defRPr/>
                </a:pPr>
                <a:r>
                  <a:rPr lang="en-US" sz="800" dirty="0">
                    <a:solidFill>
                      <a:srgbClr val="000000"/>
                    </a:solidFill>
                    <a:latin typeface="+mj-lt"/>
                  </a:rPr>
                  <a:t>4</a:t>
                </a:r>
              </a:p>
            </p:txBody>
          </p:sp>
          <p:sp>
            <p:nvSpPr>
              <p:cNvPr id="186" name="TextBox 122"/>
              <p:cNvSpPr txBox="1">
                <a:spLocks noChangeArrowheads="1"/>
              </p:cNvSpPr>
              <p:nvPr/>
            </p:nvSpPr>
            <p:spPr bwMode="auto">
              <a:xfrm>
                <a:off x="2028013" y="2791877"/>
                <a:ext cx="362960"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NV</a:t>
                </a:r>
              </a:p>
              <a:p>
                <a:pPr algn="ctr" eaLnBrk="1" hangingPunct="1">
                  <a:defRPr/>
                </a:pPr>
                <a:r>
                  <a:rPr lang="en-US" sz="800" dirty="0">
                    <a:latin typeface="+mj-lt"/>
                  </a:rPr>
                  <a:t>6</a:t>
                </a:r>
              </a:p>
            </p:txBody>
          </p:sp>
          <p:sp>
            <p:nvSpPr>
              <p:cNvPr id="187" name="TextBox 123"/>
              <p:cNvSpPr txBox="1">
                <a:spLocks noChangeArrowheads="1"/>
              </p:cNvSpPr>
              <p:nvPr/>
            </p:nvSpPr>
            <p:spPr bwMode="auto">
              <a:xfrm>
                <a:off x="1801499" y="2023426"/>
                <a:ext cx="364711"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OR</a:t>
                </a:r>
              </a:p>
              <a:p>
                <a:pPr algn="ctr" eaLnBrk="1" hangingPunct="1">
                  <a:defRPr/>
                </a:pPr>
                <a:r>
                  <a:rPr lang="en-US" sz="800" dirty="0">
                    <a:latin typeface="+mj-lt"/>
                  </a:rPr>
                  <a:t>7</a:t>
                </a:r>
              </a:p>
            </p:txBody>
          </p:sp>
          <p:sp>
            <p:nvSpPr>
              <p:cNvPr id="188" name="TextBox 124"/>
              <p:cNvSpPr txBox="1">
                <a:spLocks noChangeArrowheads="1"/>
              </p:cNvSpPr>
              <p:nvPr/>
            </p:nvSpPr>
            <p:spPr bwMode="auto">
              <a:xfrm>
                <a:off x="1984856" y="1574410"/>
                <a:ext cx="385732"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WA</a:t>
                </a:r>
              </a:p>
              <a:p>
                <a:pPr algn="ctr" eaLnBrk="1" hangingPunct="1">
                  <a:defRPr/>
                </a:pPr>
                <a:r>
                  <a:rPr lang="en-US" sz="800" dirty="0" smtClean="0">
                    <a:latin typeface="+mj-lt"/>
                  </a:rPr>
                  <a:t>12</a:t>
                </a:r>
                <a:endParaRPr lang="en-US" sz="800" dirty="0">
                  <a:latin typeface="+mj-lt"/>
                </a:endParaRPr>
              </a:p>
            </p:txBody>
          </p:sp>
          <p:sp>
            <p:nvSpPr>
              <p:cNvPr id="189" name="TextBox 125"/>
              <p:cNvSpPr txBox="1">
                <a:spLocks noChangeArrowheads="1"/>
              </p:cNvSpPr>
              <p:nvPr/>
            </p:nvSpPr>
            <p:spPr bwMode="auto">
              <a:xfrm>
                <a:off x="1636257" y="3136435"/>
                <a:ext cx="348945"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prstClr val="white"/>
                    </a:solidFill>
                    <a:latin typeface="+mj-lt"/>
                  </a:rPr>
                  <a:t>CA</a:t>
                </a:r>
              </a:p>
              <a:p>
                <a:pPr algn="ctr" eaLnBrk="1" hangingPunct="1">
                  <a:defRPr/>
                </a:pPr>
                <a:r>
                  <a:rPr lang="en-US" sz="800" dirty="0" smtClean="0">
                    <a:solidFill>
                      <a:prstClr val="white"/>
                    </a:solidFill>
                    <a:latin typeface="+mj-lt"/>
                  </a:rPr>
                  <a:t>55</a:t>
                </a:r>
                <a:endParaRPr lang="en-US" sz="800" dirty="0">
                  <a:solidFill>
                    <a:prstClr val="white"/>
                  </a:solidFill>
                  <a:latin typeface="+mj-lt"/>
                </a:endParaRPr>
              </a:p>
            </p:txBody>
          </p:sp>
          <p:sp>
            <p:nvSpPr>
              <p:cNvPr id="190" name="TextBox 126"/>
              <p:cNvSpPr txBox="1">
                <a:spLocks noChangeArrowheads="1"/>
              </p:cNvSpPr>
              <p:nvPr/>
            </p:nvSpPr>
            <p:spPr bwMode="auto">
              <a:xfrm>
                <a:off x="2509999" y="3689912"/>
                <a:ext cx="345442"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AZ</a:t>
                </a:r>
              </a:p>
              <a:p>
                <a:pPr algn="ctr" eaLnBrk="1" hangingPunct="1">
                  <a:defRPr/>
                </a:pPr>
                <a:r>
                  <a:rPr lang="en-US" sz="800" dirty="0" smtClean="0">
                    <a:latin typeface="+mj-lt"/>
                  </a:rPr>
                  <a:t>11</a:t>
                </a:r>
                <a:endParaRPr lang="en-US" sz="800" dirty="0">
                  <a:latin typeface="+mj-lt"/>
                </a:endParaRPr>
              </a:p>
            </p:txBody>
          </p:sp>
          <p:sp>
            <p:nvSpPr>
              <p:cNvPr id="191" name="TextBox 127"/>
              <p:cNvSpPr txBox="1">
                <a:spLocks noChangeArrowheads="1"/>
              </p:cNvSpPr>
              <p:nvPr/>
            </p:nvSpPr>
            <p:spPr bwMode="auto">
              <a:xfrm>
                <a:off x="3181951" y="3729690"/>
                <a:ext cx="390987"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srgbClr val="000000"/>
                    </a:solidFill>
                    <a:latin typeface="+mj-lt"/>
                  </a:rPr>
                  <a:t>NM</a:t>
                </a:r>
              </a:p>
              <a:p>
                <a:pPr algn="ctr" eaLnBrk="1" hangingPunct="1">
                  <a:defRPr/>
                </a:pPr>
                <a:r>
                  <a:rPr lang="en-US" sz="800" dirty="0">
                    <a:solidFill>
                      <a:srgbClr val="000000"/>
                    </a:solidFill>
                    <a:latin typeface="+mj-lt"/>
                  </a:rPr>
                  <a:t>5</a:t>
                </a:r>
              </a:p>
            </p:txBody>
          </p:sp>
          <p:sp>
            <p:nvSpPr>
              <p:cNvPr id="192" name="TextBox 128"/>
              <p:cNvSpPr txBox="1">
                <a:spLocks noChangeArrowheads="1"/>
              </p:cNvSpPr>
              <p:nvPr/>
            </p:nvSpPr>
            <p:spPr bwMode="auto">
              <a:xfrm>
                <a:off x="3328528" y="3101068"/>
                <a:ext cx="357704"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CO</a:t>
                </a:r>
              </a:p>
              <a:p>
                <a:pPr algn="ctr" eaLnBrk="1" hangingPunct="1">
                  <a:defRPr/>
                </a:pPr>
                <a:r>
                  <a:rPr lang="en-US" sz="800" dirty="0">
                    <a:latin typeface="+mj-lt"/>
                  </a:rPr>
                  <a:t>9</a:t>
                </a:r>
              </a:p>
            </p:txBody>
          </p:sp>
          <p:sp>
            <p:nvSpPr>
              <p:cNvPr id="193" name="TextBox 129"/>
              <p:cNvSpPr txBox="1">
                <a:spLocks noChangeArrowheads="1"/>
              </p:cNvSpPr>
              <p:nvPr/>
            </p:nvSpPr>
            <p:spPr bwMode="auto">
              <a:xfrm>
                <a:off x="3185928" y="2472444"/>
                <a:ext cx="378725" cy="365443"/>
              </a:xfrm>
              <a:prstGeom prst="rect">
                <a:avLst/>
              </a:prstGeom>
              <a:solidFill>
                <a:srgbClr val="F7F3E9"/>
              </a:solid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srgbClr val="000000"/>
                    </a:solidFill>
                    <a:latin typeface="+mj-lt"/>
                  </a:rPr>
                  <a:t>WY</a:t>
                </a:r>
              </a:p>
              <a:p>
                <a:pPr algn="ctr" eaLnBrk="1" hangingPunct="1">
                  <a:defRPr/>
                </a:pPr>
                <a:r>
                  <a:rPr lang="en-US" sz="800" dirty="0">
                    <a:solidFill>
                      <a:srgbClr val="000000"/>
                    </a:solidFill>
                    <a:latin typeface="+mj-lt"/>
                  </a:rPr>
                  <a:t>3</a:t>
                </a:r>
              </a:p>
            </p:txBody>
          </p:sp>
          <p:sp>
            <p:nvSpPr>
              <p:cNvPr id="194" name="TextBox 130"/>
              <p:cNvSpPr txBox="1">
                <a:spLocks noChangeArrowheads="1"/>
              </p:cNvSpPr>
              <p:nvPr/>
            </p:nvSpPr>
            <p:spPr bwMode="auto">
              <a:xfrm>
                <a:off x="3085096" y="1843820"/>
                <a:ext cx="375222"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srgbClr val="000000"/>
                    </a:solidFill>
                    <a:latin typeface="+mj-lt"/>
                  </a:rPr>
                  <a:t>MT</a:t>
                </a:r>
              </a:p>
              <a:p>
                <a:pPr algn="ctr" eaLnBrk="1" hangingPunct="1">
                  <a:defRPr/>
                </a:pPr>
                <a:r>
                  <a:rPr lang="en-US" sz="800" dirty="0">
                    <a:solidFill>
                      <a:srgbClr val="000000"/>
                    </a:solidFill>
                    <a:latin typeface="+mj-lt"/>
                  </a:rPr>
                  <a:t>3</a:t>
                </a:r>
              </a:p>
            </p:txBody>
          </p:sp>
          <p:sp>
            <p:nvSpPr>
              <p:cNvPr id="195" name="TextBox 131"/>
              <p:cNvSpPr txBox="1">
                <a:spLocks noChangeArrowheads="1"/>
              </p:cNvSpPr>
              <p:nvPr/>
            </p:nvSpPr>
            <p:spPr bwMode="auto">
              <a:xfrm>
                <a:off x="4016744" y="1843820"/>
                <a:ext cx="371718" cy="365443"/>
              </a:xfrm>
              <a:prstGeom prst="rect">
                <a:avLst/>
              </a:prstGeom>
              <a:solidFill>
                <a:srgbClr val="F7F3E9"/>
              </a:solid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srgbClr val="000000"/>
                    </a:solidFill>
                    <a:latin typeface="+mj-lt"/>
                  </a:rPr>
                  <a:t>ND</a:t>
                </a:r>
              </a:p>
              <a:p>
                <a:pPr algn="ctr" eaLnBrk="1" hangingPunct="1">
                  <a:defRPr/>
                </a:pPr>
                <a:r>
                  <a:rPr lang="en-US" sz="800" dirty="0" smtClean="0">
                    <a:solidFill>
                      <a:srgbClr val="000000"/>
                    </a:solidFill>
                    <a:latin typeface="+mj-lt"/>
                  </a:rPr>
                  <a:t>3</a:t>
                </a:r>
                <a:endParaRPr lang="en-US" sz="800" dirty="0">
                  <a:solidFill>
                    <a:srgbClr val="000000"/>
                  </a:solidFill>
                  <a:latin typeface="+mj-lt"/>
                </a:endParaRPr>
              </a:p>
            </p:txBody>
          </p:sp>
          <p:sp>
            <p:nvSpPr>
              <p:cNvPr id="196" name="TextBox 132"/>
              <p:cNvSpPr txBox="1">
                <a:spLocks noChangeArrowheads="1"/>
              </p:cNvSpPr>
              <p:nvPr/>
            </p:nvSpPr>
            <p:spPr bwMode="auto">
              <a:xfrm>
                <a:off x="4010947" y="2292838"/>
                <a:ext cx="348946"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srgbClr val="000000"/>
                    </a:solidFill>
                    <a:latin typeface="+mj-lt"/>
                  </a:rPr>
                  <a:t>SD</a:t>
                </a:r>
              </a:p>
              <a:p>
                <a:pPr algn="ctr" eaLnBrk="1" hangingPunct="1">
                  <a:defRPr/>
                </a:pPr>
                <a:r>
                  <a:rPr lang="en-US" sz="800" dirty="0">
                    <a:solidFill>
                      <a:srgbClr val="000000"/>
                    </a:solidFill>
                    <a:latin typeface="+mj-lt"/>
                  </a:rPr>
                  <a:t>3</a:t>
                </a:r>
              </a:p>
            </p:txBody>
          </p:sp>
          <p:sp>
            <p:nvSpPr>
              <p:cNvPr id="197" name="TextBox 133"/>
              <p:cNvSpPr txBox="1">
                <a:spLocks noChangeArrowheads="1"/>
              </p:cNvSpPr>
              <p:nvPr/>
            </p:nvSpPr>
            <p:spPr bwMode="auto">
              <a:xfrm>
                <a:off x="4775974" y="2652050"/>
                <a:ext cx="320918"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IA</a:t>
                </a:r>
              </a:p>
              <a:p>
                <a:pPr algn="ctr" eaLnBrk="1" hangingPunct="1">
                  <a:defRPr/>
                </a:pPr>
                <a:r>
                  <a:rPr lang="en-US" sz="800" dirty="0">
                    <a:latin typeface="+mj-lt"/>
                  </a:rPr>
                  <a:t>6</a:t>
                </a:r>
              </a:p>
            </p:txBody>
          </p:sp>
          <p:sp>
            <p:nvSpPr>
              <p:cNvPr id="198" name="TextBox 134"/>
              <p:cNvSpPr txBox="1">
                <a:spLocks noChangeArrowheads="1"/>
              </p:cNvSpPr>
              <p:nvPr/>
            </p:nvSpPr>
            <p:spPr bwMode="auto">
              <a:xfrm>
                <a:off x="2665397" y="2921459"/>
                <a:ext cx="355953"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UT</a:t>
                </a:r>
              </a:p>
              <a:p>
                <a:pPr algn="ctr" eaLnBrk="1" hangingPunct="1">
                  <a:defRPr/>
                </a:pPr>
                <a:r>
                  <a:rPr lang="en-US" sz="800" dirty="0">
                    <a:latin typeface="+mj-lt"/>
                  </a:rPr>
                  <a:t>6</a:t>
                </a:r>
              </a:p>
            </p:txBody>
          </p:sp>
          <p:sp>
            <p:nvSpPr>
              <p:cNvPr id="199" name="TextBox 135"/>
              <p:cNvSpPr txBox="1">
                <a:spLocks noChangeArrowheads="1"/>
              </p:cNvSpPr>
              <p:nvPr/>
            </p:nvSpPr>
            <p:spPr bwMode="auto">
              <a:xfrm>
                <a:off x="6390791" y="4537921"/>
                <a:ext cx="336684"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prstClr val="white"/>
                    </a:solidFill>
                    <a:latin typeface="+mj-lt"/>
                  </a:rPr>
                  <a:t>FL</a:t>
                </a:r>
              </a:p>
              <a:p>
                <a:pPr algn="ctr" eaLnBrk="1" hangingPunct="1">
                  <a:defRPr/>
                </a:pPr>
                <a:r>
                  <a:rPr lang="en-US" sz="800" dirty="0" smtClean="0">
                    <a:solidFill>
                      <a:prstClr val="white"/>
                    </a:solidFill>
                    <a:latin typeface="+mj-lt"/>
                  </a:rPr>
                  <a:t>29</a:t>
                </a:r>
                <a:endParaRPr lang="en-US" sz="800" dirty="0">
                  <a:solidFill>
                    <a:prstClr val="white"/>
                  </a:solidFill>
                  <a:latin typeface="+mj-lt"/>
                </a:endParaRPr>
              </a:p>
            </p:txBody>
          </p:sp>
          <p:sp>
            <p:nvSpPr>
              <p:cNvPr id="200" name="TextBox 136"/>
              <p:cNvSpPr txBox="1">
                <a:spLocks noChangeArrowheads="1"/>
              </p:cNvSpPr>
              <p:nvPr/>
            </p:nvSpPr>
            <p:spPr bwMode="auto">
              <a:xfrm>
                <a:off x="4898027" y="3729690"/>
                <a:ext cx="355952"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AR</a:t>
                </a:r>
              </a:p>
              <a:p>
                <a:pPr algn="ctr" eaLnBrk="1" hangingPunct="1">
                  <a:defRPr/>
                </a:pPr>
                <a:r>
                  <a:rPr lang="en-US" sz="800" dirty="0">
                    <a:latin typeface="+mj-lt"/>
                  </a:rPr>
                  <a:t>6</a:t>
                </a:r>
              </a:p>
            </p:txBody>
          </p:sp>
          <p:sp>
            <p:nvSpPr>
              <p:cNvPr id="201" name="TextBox 137"/>
              <p:cNvSpPr txBox="1">
                <a:spLocks noChangeArrowheads="1"/>
              </p:cNvSpPr>
              <p:nvPr/>
            </p:nvSpPr>
            <p:spPr bwMode="auto">
              <a:xfrm>
                <a:off x="4870982" y="3190870"/>
                <a:ext cx="389235"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MO</a:t>
                </a:r>
              </a:p>
              <a:p>
                <a:pPr algn="ctr" eaLnBrk="1" hangingPunct="1">
                  <a:defRPr/>
                </a:pPr>
                <a:r>
                  <a:rPr lang="en-US" sz="800" dirty="0" smtClean="0">
                    <a:latin typeface="+mj-lt"/>
                  </a:rPr>
                  <a:t>10</a:t>
                </a:r>
                <a:endParaRPr lang="en-US" sz="800" dirty="0">
                  <a:latin typeface="+mj-lt"/>
                </a:endParaRPr>
              </a:p>
            </p:txBody>
          </p:sp>
          <p:sp>
            <p:nvSpPr>
              <p:cNvPr id="202" name="TextBox 138"/>
              <p:cNvSpPr txBox="1">
                <a:spLocks noChangeArrowheads="1"/>
              </p:cNvSpPr>
              <p:nvPr/>
            </p:nvSpPr>
            <p:spPr bwMode="auto">
              <a:xfrm>
                <a:off x="5303443" y="3999100"/>
                <a:ext cx="368215"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MS</a:t>
                </a:r>
              </a:p>
              <a:p>
                <a:pPr algn="ctr" eaLnBrk="1" hangingPunct="1">
                  <a:defRPr/>
                </a:pPr>
                <a:r>
                  <a:rPr lang="en-US" sz="800" dirty="0">
                    <a:latin typeface="+mj-lt"/>
                  </a:rPr>
                  <a:t>6</a:t>
                </a:r>
              </a:p>
            </p:txBody>
          </p:sp>
          <p:sp>
            <p:nvSpPr>
              <p:cNvPr id="203" name="TextBox 139"/>
              <p:cNvSpPr txBox="1">
                <a:spLocks noChangeArrowheads="1"/>
              </p:cNvSpPr>
              <p:nvPr/>
            </p:nvSpPr>
            <p:spPr bwMode="auto">
              <a:xfrm>
                <a:off x="5649471" y="3999100"/>
                <a:ext cx="345442"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AL</a:t>
                </a:r>
              </a:p>
              <a:p>
                <a:pPr algn="ctr" eaLnBrk="1" hangingPunct="1">
                  <a:defRPr/>
                </a:pPr>
                <a:r>
                  <a:rPr lang="en-US" sz="800" dirty="0">
                    <a:latin typeface="+mj-lt"/>
                  </a:rPr>
                  <a:t>9</a:t>
                </a:r>
              </a:p>
            </p:txBody>
          </p:sp>
          <p:sp>
            <p:nvSpPr>
              <p:cNvPr id="204" name="TextBox 140"/>
              <p:cNvSpPr txBox="1">
                <a:spLocks noChangeArrowheads="1"/>
              </p:cNvSpPr>
              <p:nvPr/>
            </p:nvSpPr>
            <p:spPr bwMode="auto">
              <a:xfrm>
                <a:off x="4119233" y="2741854"/>
                <a:ext cx="361208"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srgbClr val="000000"/>
                    </a:solidFill>
                    <a:latin typeface="+mj-lt"/>
                  </a:rPr>
                  <a:t>NE</a:t>
                </a:r>
              </a:p>
              <a:p>
                <a:pPr algn="ctr" eaLnBrk="1" hangingPunct="1">
                  <a:defRPr/>
                </a:pPr>
                <a:r>
                  <a:rPr lang="en-US" sz="800" dirty="0">
                    <a:solidFill>
                      <a:srgbClr val="000000"/>
                    </a:solidFill>
                    <a:latin typeface="+mj-lt"/>
                  </a:rPr>
                  <a:t>5</a:t>
                </a:r>
              </a:p>
            </p:txBody>
          </p:sp>
          <p:sp>
            <p:nvSpPr>
              <p:cNvPr id="205" name="TextBox 141"/>
              <p:cNvSpPr txBox="1">
                <a:spLocks noChangeArrowheads="1"/>
              </p:cNvSpPr>
              <p:nvPr/>
            </p:nvSpPr>
            <p:spPr bwMode="auto">
              <a:xfrm>
                <a:off x="4181704" y="3190870"/>
                <a:ext cx="341939" cy="36544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KS</a:t>
                </a:r>
              </a:p>
              <a:p>
                <a:pPr algn="ctr" eaLnBrk="1" hangingPunct="1">
                  <a:defRPr/>
                </a:pPr>
                <a:r>
                  <a:rPr lang="en-US" sz="800" dirty="0">
                    <a:latin typeface="+mj-lt"/>
                  </a:rPr>
                  <a:t>6</a:t>
                </a:r>
              </a:p>
            </p:txBody>
          </p:sp>
          <p:sp>
            <p:nvSpPr>
              <p:cNvPr id="206" name="TextBox 142"/>
              <p:cNvSpPr txBox="1">
                <a:spLocks noChangeArrowheads="1"/>
              </p:cNvSpPr>
              <p:nvPr/>
            </p:nvSpPr>
            <p:spPr bwMode="auto">
              <a:xfrm>
                <a:off x="6856108" y="1949128"/>
                <a:ext cx="434780" cy="232555"/>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hangingPunct="1">
                  <a:defRPr/>
                </a:pPr>
                <a:r>
                  <a:rPr lang="en-US" sz="800" dirty="0" smtClean="0">
                    <a:solidFill>
                      <a:prstClr val="black"/>
                    </a:solidFill>
                    <a:latin typeface="+mj-lt"/>
                  </a:rPr>
                  <a:t>VT 3</a:t>
                </a:r>
                <a:endParaRPr lang="en-US" sz="800" dirty="0">
                  <a:solidFill>
                    <a:prstClr val="black"/>
                  </a:solidFill>
                  <a:latin typeface="+mj-lt"/>
                </a:endParaRPr>
              </a:p>
            </p:txBody>
          </p:sp>
          <p:sp>
            <p:nvSpPr>
              <p:cNvPr id="207" name="TextBox 143"/>
              <p:cNvSpPr txBox="1">
                <a:spLocks noChangeArrowheads="1"/>
              </p:cNvSpPr>
              <p:nvPr/>
            </p:nvSpPr>
            <p:spPr bwMode="auto">
              <a:xfrm>
                <a:off x="7361006" y="2203033"/>
                <a:ext cx="468062" cy="232555"/>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hangingPunct="1">
                  <a:defRPr/>
                </a:pPr>
                <a:r>
                  <a:rPr lang="en-US" sz="800" dirty="0" smtClean="0">
                    <a:solidFill>
                      <a:prstClr val="black"/>
                    </a:solidFill>
                    <a:latin typeface="+mj-lt"/>
                  </a:rPr>
                  <a:t>NH 4</a:t>
                </a:r>
                <a:endParaRPr lang="en-US" sz="800" dirty="0">
                  <a:solidFill>
                    <a:prstClr val="black"/>
                  </a:solidFill>
                  <a:latin typeface="+mj-lt"/>
                </a:endParaRPr>
              </a:p>
            </p:txBody>
          </p:sp>
          <p:sp>
            <p:nvSpPr>
              <p:cNvPr id="208" name="TextBox 144"/>
              <p:cNvSpPr txBox="1">
                <a:spLocks noChangeArrowheads="1"/>
              </p:cNvSpPr>
              <p:nvPr/>
            </p:nvSpPr>
            <p:spPr bwMode="auto">
              <a:xfrm>
                <a:off x="7457816" y="2335759"/>
                <a:ext cx="504850" cy="232555"/>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hangingPunct="1">
                  <a:defRPr/>
                </a:pPr>
                <a:r>
                  <a:rPr lang="en-US" sz="800" dirty="0" smtClean="0">
                    <a:solidFill>
                      <a:prstClr val="black"/>
                    </a:solidFill>
                    <a:latin typeface="+mj-lt"/>
                  </a:rPr>
                  <a:t>MA 11</a:t>
                </a:r>
                <a:endParaRPr lang="en-US" sz="800" dirty="0">
                  <a:solidFill>
                    <a:prstClr val="black"/>
                  </a:solidFill>
                  <a:latin typeface="+mj-lt"/>
                </a:endParaRPr>
              </a:p>
            </p:txBody>
          </p:sp>
          <p:sp>
            <p:nvSpPr>
              <p:cNvPr id="210" name="TextBox 146"/>
              <p:cNvSpPr txBox="1">
                <a:spLocks noChangeArrowheads="1"/>
              </p:cNvSpPr>
              <p:nvPr/>
            </p:nvSpPr>
            <p:spPr bwMode="auto">
              <a:xfrm>
                <a:off x="7284822" y="2667556"/>
                <a:ext cx="426021" cy="232555"/>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hangingPunct="1">
                  <a:defRPr/>
                </a:pPr>
                <a:r>
                  <a:rPr lang="en-US" sz="800" dirty="0" smtClean="0">
                    <a:solidFill>
                      <a:prstClr val="black"/>
                    </a:solidFill>
                    <a:latin typeface="+mj-lt"/>
                  </a:rPr>
                  <a:t>CT 7</a:t>
                </a:r>
                <a:endParaRPr lang="en-US" sz="800" dirty="0">
                  <a:solidFill>
                    <a:prstClr val="black"/>
                  </a:solidFill>
                  <a:latin typeface="+mj-lt"/>
                </a:endParaRPr>
              </a:p>
            </p:txBody>
          </p:sp>
          <p:sp>
            <p:nvSpPr>
              <p:cNvPr id="211" name="TextBox 147"/>
              <p:cNvSpPr txBox="1">
                <a:spLocks noChangeArrowheads="1"/>
              </p:cNvSpPr>
              <p:nvPr/>
            </p:nvSpPr>
            <p:spPr bwMode="auto">
              <a:xfrm>
                <a:off x="7113567" y="2802472"/>
                <a:ext cx="483829" cy="232555"/>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hangingPunct="1">
                  <a:defRPr/>
                </a:pPr>
                <a:r>
                  <a:rPr lang="en-US" sz="800" dirty="0" smtClean="0">
                    <a:solidFill>
                      <a:prstClr val="black"/>
                    </a:solidFill>
                    <a:latin typeface="+mj-lt"/>
                  </a:rPr>
                  <a:t>NJ 14</a:t>
                </a:r>
                <a:endParaRPr lang="en-US" sz="800" dirty="0">
                  <a:solidFill>
                    <a:prstClr val="black"/>
                  </a:solidFill>
                  <a:latin typeface="+mj-lt"/>
                </a:endParaRPr>
              </a:p>
            </p:txBody>
          </p:sp>
          <p:sp>
            <p:nvSpPr>
              <p:cNvPr id="213" name="TextBox 149"/>
              <p:cNvSpPr txBox="1">
                <a:spLocks noChangeArrowheads="1"/>
              </p:cNvSpPr>
              <p:nvPr/>
            </p:nvSpPr>
            <p:spPr bwMode="auto">
              <a:xfrm>
                <a:off x="6856108" y="3166636"/>
                <a:ext cx="532877" cy="232555"/>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hangingPunct="1">
                  <a:defRPr/>
                </a:pPr>
                <a:r>
                  <a:rPr lang="en-US" sz="800" dirty="0" smtClean="0">
                    <a:solidFill>
                      <a:prstClr val="black"/>
                    </a:solidFill>
                    <a:latin typeface="+mj-lt"/>
                  </a:rPr>
                  <a:t>MD 10</a:t>
                </a:r>
              </a:p>
            </p:txBody>
          </p:sp>
          <p:sp>
            <p:nvSpPr>
              <p:cNvPr id="216" name="TextBox 152"/>
              <p:cNvSpPr txBox="1">
                <a:spLocks noChangeArrowheads="1"/>
              </p:cNvSpPr>
              <p:nvPr/>
            </p:nvSpPr>
            <p:spPr bwMode="auto">
              <a:xfrm>
                <a:off x="7542267" y="2928888"/>
                <a:ext cx="445291" cy="232555"/>
              </a:xfrm>
              <a:prstGeom prst="rect">
                <a:avLst/>
              </a:prstGeom>
              <a:solidFill>
                <a:srgbClr val="F7F3E9"/>
              </a:solid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hangingPunct="1">
                  <a:defRPr/>
                </a:pPr>
                <a:r>
                  <a:rPr lang="en-US" sz="800" dirty="0" smtClean="0">
                    <a:solidFill>
                      <a:srgbClr val="000000"/>
                    </a:solidFill>
                    <a:latin typeface="+mj-lt"/>
                  </a:rPr>
                  <a:t>DC 3</a:t>
                </a:r>
                <a:endParaRPr lang="en-US" sz="800" dirty="0">
                  <a:solidFill>
                    <a:srgbClr val="000000"/>
                  </a:solidFill>
                  <a:latin typeface="+mj-lt"/>
                </a:endParaRPr>
              </a:p>
            </p:txBody>
          </p:sp>
        </p:grpSp>
        <p:sp>
          <p:nvSpPr>
            <p:cNvPr id="164" name="TextBox 153"/>
            <p:cNvSpPr txBox="1">
              <a:spLocks noChangeArrowheads="1"/>
            </p:cNvSpPr>
            <p:nvPr/>
          </p:nvSpPr>
          <p:spPr bwMode="auto">
            <a:xfrm>
              <a:off x="2092826" y="5039606"/>
              <a:ext cx="324839" cy="340401"/>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srgbClr val="000000"/>
                  </a:solidFill>
                  <a:latin typeface="+mj-lt"/>
                </a:rPr>
                <a:t>AK</a:t>
              </a:r>
            </a:p>
            <a:p>
              <a:pPr algn="ctr" eaLnBrk="1" hangingPunct="1">
                <a:defRPr/>
              </a:pPr>
              <a:r>
                <a:rPr lang="en-US" sz="800" dirty="0">
                  <a:solidFill>
                    <a:srgbClr val="000000"/>
                  </a:solidFill>
                  <a:latin typeface="+mj-lt"/>
                </a:rPr>
                <a:t>3</a:t>
              </a:r>
            </a:p>
          </p:txBody>
        </p:sp>
      </p:grpSp>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sz="2400" b="1" dirty="0">
              <a:solidFill>
                <a:schemeClr val="bg1"/>
              </a:solidFill>
              <a:latin typeface="FreightSans Pro Book" pitchFamily="50" charset="0"/>
            </a:endParaRPr>
          </a:p>
        </p:txBody>
      </p:sp>
      <p:sp>
        <p:nvSpPr>
          <p:cNvPr id="33796" name="Title 1"/>
          <p:cNvSpPr>
            <a:spLocks noGrp="1"/>
          </p:cNvSpPr>
          <p:nvPr>
            <p:ph type="title"/>
          </p:nvPr>
        </p:nvSpPr>
        <p:spPr>
          <a:xfrm>
            <a:off x="228600" y="630238"/>
            <a:ext cx="8686800" cy="461962"/>
          </a:xfrm>
        </p:spPr>
        <p:txBody>
          <a:bodyPr/>
          <a:lstStyle/>
          <a:p>
            <a:r>
              <a:rPr lang="en-US" altLang="en-US" smtClean="0"/>
              <a:t>Electoral College Explained…</a:t>
            </a:r>
          </a:p>
        </p:txBody>
      </p:sp>
      <p:sp>
        <p:nvSpPr>
          <p:cNvPr id="53" name="Rectangle 14"/>
          <p:cNvSpPr>
            <a:spLocks noChangeArrowheads="1"/>
          </p:cNvSpPr>
          <p:nvPr/>
        </p:nvSpPr>
        <p:spPr bwMode="auto">
          <a:xfrm>
            <a:off x="419100" y="1330325"/>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eaLnBrk="0" hangingPunct="0">
              <a:lnSpc>
                <a:spcPct val="100000"/>
              </a:lnSpc>
              <a:spcBef>
                <a:spcPct val="0"/>
              </a:spcBef>
              <a:buFontTx/>
              <a:buNone/>
              <a:defRPr/>
            </a:pPr>
            <a:r>
              <a:rPr lang="en-US" altLang="en-US" sz="1600" b="1" dirty="0" smtClean="0">
                <a:solidFill>
                  <a:srgbClr val="7F7F7F"/>
                </a:solidFill>
                <a:latin typeface="+mj-lt"/>
              </a:rPr>
              <a:t>Number of Electoral Votes Per State</a:t>
            </a:r>
          </a:p>
        </p:txBody>
      </p:sp>
      <p:sp>
        <p:nvSpPr>
          <p:cNvPr id="33798" name="TextBox 1"/>
          <p:cNvSpPr txBox="1">
            <a:spLocks noChangeArrowheads="1"/>
          </p:cNvSpPr>
          <p:nvPr/>
        </p:nvSpPr>
        <p:spPr bwMode="auto">
          <a:xfrm>
            <a:off x="457200" y="1616075"/>
            <a:ext cx="29575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1100" b="1">
                <a:solidFill>
                  <a:srgbClr val="F7F3E9"/>
                </a:solidFill>
                <a:latin typeface="Calibri Light" pitchFamily="34" charset="0"/>
                <a:cs typeface="Arial" pitchFamily="34" charset="0"/>
              </a:rPr>
              <a:t>■</a:t>
            </a:r>
            <a:r>
              <a:rPr lang="en-US" altLang="en-US" sz="1100" b="1">
                <a:latin typeface="Calibri Light" pitchFamily="34" charset="0"/>
                <a:cs typeface="Arial" pitchFamily="34" charset="0"/>
              </a:rPr>
              <a:t> </a:t>
            </a:r>
            <a:r>
              <a:rPr lang="en-US" altLang="en-US" sz="1100">
                <a:latin typeface="Calibri Light" pitchFamily="34" charset="0"/>
                <a:cs typeface="Arial" pitchFamily="34" charset="0"/>
              </a:rPr>
              <a:t>3-5     </a:t>
            </a:r>
            <a:r>
              <a:rPr lang="en-US" altLang="en-US" sz="1100" b="1">
                <a:solidFill>
                  <a:srgbClr val="E8DCBC"/>
                </a:solidFill>
                <a:latin typeface="Calibri Light" pitchFamily="34" charset="0"/>
                <a:cs typeface="Arial" pitchFamily="34" charset="0"/>
              </a:rPr>
              <a:t>■</a:t>
            </a:r>
            <a:r>
              <a:rPr lang="en-US" altLang="en-US" sz="1100" b="1">
                <a:latin typeface="Calibri Light" pitchFamily="34" charset="0"/>
                <a:cs typeface="Arial" pitchFamily="34" charset="0"/>
              </a:rPr>
              <a:t> </a:t>
            </a:r>
            <a:r>
              <a:rPr lang="en-US" altLang="en-US" sz="1100">
                <a:latin typeface="Calibri Light" pitchFamily="34" charset="0"/>
                <a:cs typeface="Arial" pitchFamily="34" charset="0"/>
              </a:rPr>
              <a:t>6-8     </a:t>
            </a:r>
            <a:r>
              <a:rPr lang="en-US" altLang="en-US" sz="1100" b="1">
                <a:solidFill>
                  <a:srgbClr val="D9C58B"/>
                </a:solidFill>
                <a:latin typeface="Calibri Light" pitchFamily="34" charset="0"/>
                <a:cs typeface="Arial" pitchFamily="34" charset="0"/>
              </a:rPr>
              <a:t>■</a:t>
            </a:r>
            <a:r>
              <a:rPr lang="en-US" altLang="en-US" sz="1100" b="1">
                <a:latin typeface="Calibri Light" pitchFamily="34" charset="0"/>
                <a:cs typeface="Arial" pitchFamily="34" charset="0"/>
              </a:rPr>
              <a:t> </a:t>
            </a:r>
            <a:r>
              <a:rPr lang="en-US" altLang="en-US" sz="1100">
                <a:latin typeface="Calibri Light" pitchFamily="34" charset="0"/>
                <a:cs typeface="Arial" pitchFamily="34" charset="0"/>
              </a:rPr>
              <a:t>9-13     </a:t>
            </a:r>
            <a:r>
              <a:rPr lang="en-US" altLang="en-US" sz="1100" b="1">
                <a:solidFill>
                  <a:srgbClr val="F9B53D"/>
                </a:solidFill>
                <a:latin typeface="Calibri Light" pitchFamily="34" charset="0"/>
                <a:cs typeface="Arial" pitchFamily="34" charset="0"/>
              </a:rPr>
              <a:t>■</a:t>
            </a:r>
            <a:r>
              <a:rPr lang="en-US" altLang="en-US" sz="1100" b="1">
                <a:latin typeface="Calibri Light" pitchFamily="34" charset="0"/>
                <a:cs typeface="Arial" pitchFamily="34" charset="0"/>
              </a:rPr>
              <a:t> </a:t>
            </a:r>
            <a:r>
              <a:rPr lang="en-US" altLang="en-US" sz="1100">
                <a:latin typeface="Calibri Light" pitchFamily="34" charset="0"/>
                <a:cs typeface="Arial" pitchFamily="34" charset="0"/>
              </a:rPr>
              <a:t>14-25    </a:t>
            </a:r>
            <a:r>
              <a:rPr lang="en-US" altLang="en-US" sz="1100" b="1">
                <a:solidFill>
                  <a:srgbClr val="8E744A"/>
                </a:solidFill>
                <a:latin typeface="Calibri Light" pitchFamily="34" charset="0"/>
                <a:cs typeface="Arial" pitchFamily="34" charset="0"/>
              </a:rPr>
              <a:t>■</a:t>
            </a:r>
            <a:r>
              <a:rPr lang="en-US" altLang="en-US" sz="1100" b="1">
                <a:latin typeface="Calibri Light" pitchFamily="34" charset="0"/>
                <a:cs typeface="Arial" pitchFamily="34" charset="0"/>
              </a:rPr>
              <a:t> </a:t>
            </a:r>
            <a:r>
              <a:rPr lang="en-US" altLang="en-US" sz="1100">
                <a:latin typeface="Calibri Light" pitchFamily="34" charset="0"/>
                <a:cs typeface="Arial" pitchFamily="34" charset="0"/>
              </a:rPr>
              <a:t>26-55</a:t>
            </a:r>
          </a:p>
        </p:txBody>
      </p:sp>
    </p:spTree>
    <p:extLst>
      <p:ext uri="{BB962C8B-B14F-4D97-AF65-F5344CB8AC3E}">
        <p14:creationId xmlns:p14="http://schemas.microsoft.com/office/powerpoint/2010/main" val="17187961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1"/>
          <p:cNvGrpSpPr>
            <a:grpSpLocks/>
          </p:cNvGrpSpPr>
          <p:nvPr/>
        </p:nvGrpSpPr>
        <p:grpSpPr bwMode="auto">
          <a:xfrm>
            <a:off x="411163" y="2176463"/>
            <a:ext cx="6858000" cy="4005262"/>
            <a:chOff x="1782337" y="2367852"/>
            <a:chExt cx="5946948" cy="3497689"/>
          </a:xfrm>
        </p:grpSpPr>
        <p:sp>
          <p:nvSpPr>
            <p:cNvPr id="165" name="TextBox 154"/>
            <p:cNvSpPr txBox="1">
              <a:spLocks noChangeArrowheads="1"/>
            </p:cNvSpPr>
            <p:nvPr/>
          </p:nvSpPr>
          <p:spPr bwMode="auto">
            <a:xfrm>
              <a:off x="3003388" y="5405282"/>
              <a:ext cx="308360" cy="216266"/>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HI</a:t>
              </a:r>
            </a:p>
          </p:txBody>
        </p:sp>
        <p:sp>
          <p:nvSpPr>
            <p:cNvPr id="158" name="Freeform 819"/>
            <p:cNvSpPr>
              <a:spLocks noChangeAspect="1"/>
            </p:cNvSpPr>
            <p:nvPr/>
          </p:nvSpPr>
          <p:spPr bwMode="auto">
            <a:xfrm rot="17949670">
              <a:off x="1983428" y="4914467"/>
              <a:ext cx="755545" cy="769524"/>
            </a:xfrm>
            <a:custGeom>
              <a:avLst/>
              <a:gdLst>
                <a:gd name="T0" fmla="*/ 2147483647 w 1518"/>
                <a:gd name="T1" fmla="*/ 2147483647 h 1801"/>
                <a:gd name="T2" fmla="*/ 2147483647 w 1518"/>
                <a:gd name="T3" fmla="*/ 2147483647 h 1801"/>
                <a:gd name="T4" fmla="*/ 2147483647 w 1518"/>
                <a:gd name="T5" fmla="*/ 2147483647 h 1801"/>
                <a:gd name="T6" fmla="*/ 2147483647 w 1518"/>
                <a:gd name="T7" fmla="*/ 2147483647 h 1801"/>
                <a:gd name="T8" fmla="*/ 2147483647 w 1518"/>
                <a:gd name="T9" fmla="*/ 2147483647 h 1801"/>
                <a:gd name="T10" fmla="*/ 2147483647 w 1518"/>
                <a:gd name="T11" fmla="*/ 2147483647 h 1801"/>
                <a:gd name="T12" fmla="*/ 2147483647 w 1518"/>
                <a:gd name="T13" fmla="*/ 2147483647 h 1801"/>
                <a:gd name="T14" fmla="*/ 2147483647 w 1518"/>
                <a:gd name="T15" fmla="*/ 2147483647 h 1801"/>
                <a:gd name="T16" fmla="*/ 2147483647 w 1518"/>
                <a:gd name="T17" fmla="*/ 2147483647 h 1801"/>
                <a:gd name="T18" fmla="*/ 2147483647 w 1518"/>
                <a:gd name="T19" fmla="*/ 2147483647 h 1801"/>
                <a:gd name="T20" fmla="*/ 2147483647 w 1518"/>
                <a:gd name="T21" fmla="*/ 2147483647 h 1801"/>
                <a:gd name="T22" fmla="*/ 2147483647 w 1518"/>
                <a:gd name="T23" fmla="*/ 2147483647 h 1801"/>
                <a:gd name="T24" fmla="*/ 2147483647 w 1518"/>
                <a:gd name="T25" fmla="*/ 2147483647 h 1801"/>
                <a:gd name="T26" fmla="*/ 2147483647 w 1518"/>
                <a:gd name="T27" fmla="*/ 2147483647 h 1801"/>
                <a:gd name="T28" fmla="*/ 2147483647 w 1518"/>
                <a:gd name="T29" fmla="*/ 0 h 1801"/>
                <a:gd name="T30" fmla="*/ 2147483647 w 1518"/>
                <a:gd name="T31" fmla="*/ 2147483647 h 1801"/>
                <a:gd name="T32" fmla="*/ 2147483647 w 1518"/>
                <a:gd name="T33" fmla="*/ 2147483647 h 1801"/>
                <a:gd name="T34" fmla="*/ 2147483647 w 1518"/>
                <a:gd name="T35" fmla="*/ 2147483647 h 1801"/>
                <a:gd name="T36" fmla="*/ 2147483647 w 1518"/>
                <a:gd name="T37" fmla="*/ 2147483647 h 1801"/>
                <a:gd name="T38" fmla="*/ 2147483647 w 1518"/>
                <a:gd name="T39" fmla="*/ 2147483647 h 1801"/>
                <a:gd name="T40" fmla="*/ 2147483647 w 1518"/>
                <a:gd name="T41" fmla="*/ 2147483647 h 1801"/>
                <a:gd name="T42" fmla="*/ 2147483647 w 1518"/>
                <a:gd name="T43" fmla="*/ 2147483647 h 1801"/>
                <a:gd name="T44" fmla="*/ 2147483647 w 1518"/>
                <a:gd name="T45" fmla="*/ 2147483647 h 1801"/>
                <a:gd name="T46" fmla="*/ 2147483647 w 1518"/>
                <a:gd name="T47" fmla="*/ 2147483647 h 1801"/>
                <a:gd name="T48" fmla="*/ 2147483647 w 1518"/>
                <a:gd name="T49" fmla="*/ 2147483647 h 1801"/>
                <a:gd name="T50" fmla="*/ 2147483647 w 1518"/>
                <a:gd name="T51" fmla="*/ 2147483647 h 1801"/>
                <a:gd name="T52" fmla="*/ 2147483647 w 1518"/>
                <a:gd name="T53" fmla="*/ 2147483647 h 1801"/>
                <a:gd name="T54" fmla="*/ 2147483647 w 1518"/>
                <a:gd name="T55" fmla="*/ 2147483647 h 1801"/>
                <a:gd name="T56" fmla="*/ 2147483647 w 1518"/>
                <a:gd name="T57" fmla="*/ 2147483647 h 1801"/>
                <a:gd name="T58" fmla="*/ 2147483647 w 1518"/>
                <a:gd name="T59" fmla="*/ 2147483647 h 1801"/>
                <a:gd name="T60" fmla="*/ 2147483647 w 1518"/>
                <a:gd name="T61" fmla="*/ 2147483647 h 1801"/>
                <a:gd name="T62" fmla="*/ 2147483647 w 1518"/>
                <a:gd name="T63" fmla="*/ 2147483647 h 1801"/>
                <a:gd name="T64" fmla="*/ 2147483647 w 1518"/>
                <a:gd name="T65" fmla="*/ 2147483647 h 1801"/>
                <a:gd name="T66" fmla="*/ 2147483647 w 1518"/>
                <a:gd name="T67" fmla="*/ 2147483647 h 1801"/>
                <a:gd name="T68" fmla="*/ 0 w 1518"/>
                <a:gd name="T69" fmla="*/ 2147483647 h 1801"/>
                <a:gd name="T70" fmla="*/ 2147483647 w 1518"/>
                <a:gd name="T71" fmla="*/ 2147483647 h 1801"/>
                <a:gd name="T72" fmla="*/ 2147483647 w 1518"/>
                <a:gd name="T73" fmla="*/ 2147483647 h 1801"/>
                <a:gd name="T74" fmla="*/ 2147483647 w 1518"/>
                <a:gd name="T75" fmla="*/ 2147483647 h 1801"/>
                <a:gd name="T76" fmla="*/ 2147483647 w 1518"/>
                <a:gd name="T77" fmla="*/ 2147483647 h 1801"/>
                <a:gd name="T78" fmla="*/ 2147483647 w 1518"/>
                <a:gd name="T79" fmla="*/ 2147483647 h 1801"/>
                <a:gd name="T80" fmla="*/ 2147483647 w 1518"/>
                <a:gd name="T81" fmla="*/ 2147483647 h 1801"/>
                <a:gd name="T82" fmla="*/ 2147483647 w 1518"/>
                <a:gd name="T83" fmla="*/ 2147483647 h 1801"/>
                <a:gd name="T84" fmla="*/ 2147483647 w 1518"/>
                <a:gd name="T85" fmla="*/ 2147483647 h 1801"/>
                <a:gd name="T86" fmla="*/ 2147483647 w 1518"/>
                <a:gd name="T87" fmla="*/ 2147483647 h 1801"/>
                <a:gd name="T88" fmla="*/ 2147483647 w 1518"/>
                <a:gd name="T89" fmla="*/ 2147483647 h 1801"/>
                <a:gd name="T90" fmla="*/ 2147483647 w 1518"/>
                <a:gd name="T91" fmla="*/ 2147483647 h 1801"/>
                <a:gd name="T92" fmla="*/ 2147483647 w 1518"/>
                <a:gd name="T93" fmla="*/ 2147483647 h 1801"/>
                <a:gd name="T94" fmla="*/ 2147483647 w 1518"/>
                <a:gd name="T95" fmla="*/ 2147483647 h 1801"/>
                <a:gd name="T96" fmla="*/ 2147483647 w 1518"/>
                <a:gd name="T97" fmla="*/ 2147483647 h 1801"/>
                <a:gd name="T98" fmla="*/ 2147483647 w 1518"/>
                <a:gd name="T99" fmla="*/ 2147483647 h 1801"/>
                <a:gd name="T100" fmla="*/ 2147483647 w 1518"/>
                <a:gd name="T101" fmla="*/ 2147483647 h 1801"/>
                <a:gd name="T102" fmla="*/ 2147483647 w 1518"/>
                <a:gd name="T103" fmla="*/ 2147483647 h 1801"/>
                <a:gd name="T104" fmla="*/ 2147483647 w 1518"/>
                <a:gd name="T105" fmla="*/ 2147483647 h 180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18" h="1801">
                  <a:moveTo>
                    <a:pt x="762" y="1801"/>
                  </a:moveTo>
                  <a:lnTo>
                    <a:pt x="907" y="1766"/>
                  </a:lnTo>
                  <a:lnTo>
                    <a:pt x="937" y="1301"/>
                  </a:lnTo>
                  <a:lnTo>
                    <a:pt x="872" y="1254"/>
                  </a:lnTo>
                  <a:lnTo>
                    <a:pt x="855" y="1150"/>
                  </a:lnTo>
                  <a:lnTo>
                    <a:pt x="919" y="1011"/>
                  </a:lnTo>
                  <a:lnTo>
                    <a:pt x="1518" y="604"/>
                  </a:lnTo>
                  <a:lnTo>
                    <a:pt x="1506" y="546"/>
                  </a:lnTo>
                  <a:lnTo>
                    <a:pt x="1436" y="465"/>
                  </a:lnTo>
                  <a:lnTo>
                    <a:pt x="1436" y="407"/>
                  </a:lnTo>
                  <a:lnTo>
                    <a:pt x="1378" y="325"/>
                  </a:lnTo>
                  <a:lnTo>
                    <a:pt x="1395" y="210"/>
                  </a:lnTo>
                  <a:lnTo>
                    <a:pt x="1326" y="122"/>
                  </a:lnTo>
                  <a:lnTo>
                    <a:pt x="1151" y="105"/>
                  </a:lnTo>
                  <a:lnTo>
                    <a:pt x="1047" y="0"/>
                  </a:lnTo>
                  <a:lnTo>
                    <a:pt x="907" y="151"/>
                  </a:lnTo>
                  <a:lnTo>
                    <a:pt x="919" y="180"/>
                  </a:lnTo>
                  <a:lnTo>
                    <a:pt x="867" y="215"/>
                  </a:lnTo>
                  <a:lnTo>
                    <a:pt x="843" y="175"/>
                  </a:lnTo>
                  <a:lnTo>
                    <a:pt x="849" y="110"/>
                  </a:lnTo>
                  <a:lnTo>
                    <a:pt x="803" y="29"/>
                  </a:lnTo>
                  <a:lnTo>
                    <a:pt x="703" y="58"/>
                  </a:lnTo>
                  <a:lnTo>
                    <a:pt x="663" y="180"/>
                  </a:lnTo>
                  <a:lnTo>
                    <a:pt x="698" y="255"/>
                  </a:lnTo>
                  <a:lnTo>
                    <a:pt x="651" y="267"/>
                  </a:lnTo>
                  <a:lnTo>
                    <a:pt x="471" y="163"/>
                  </a:lnTo>
                  <a:lnTo>
                    <a:pt x="267" y="279"/>
                  </a:lnTo>
                  <a:lnTo>
                    <a:pt x="256" y="372"/>
                  </a:lnTo>
                  <a:lnTo>
                    <a:pt x="291" y="384"/>
                  </a:lnTo>
                  <a:lnTo>
                    <a:pt x="198" y="447"/>
                  </a:lnTo>
                  <a:lnTo>
                    <a:pt x="262" y="477"/>
                  </a:lnTo>
                  <a:lnTo>
                    <a:pt x="232" y="541"/>
                  </a:lnTo>
                  <a:lnTo>
                    <a:pt x="297" y="628"/>
                  </a:lnTo>
                  <a:lnTo>
                    <a:pt x="7" y="611"/>
                  </a:lnTo>
                  <a:lnTo>
                    <a:pt x="0" y="639"/>
                  </a:lnTo>
                  <a:lnTo>
                    <a:pt x="344" y="721"/>
                  </a:lnTo>
                  <a:lnTo>
                    <a:pt x="546" y="738"/>
                  </a:lnTo>
                  <a:lnTo>
                    <a:pt x="454" y="802"/>
                  </a:lnTo>
                  <a:lnTo>
                    <a:pt x="511" y="872"/>
                  </a:lnTo>
                  <a:lnTo>
                    <a:pt x="623" y="872"/>
                  </a:lnTo>
                  <a:lnTo>
                    <a:pt x="640" y="808"/>
                  </a:lnTo>
                  <a:lnTo>
                    <a:pt x="686" y="843"/>
                  </a:lnTo>
                  <a:lnTo>
                    <a:pt x="668" y="912"/>
                  </a:lnTo>
                  <a:lnTo>
                    <a:pt x="698" y="924"/>
                  </a:lnTo>
                  <a:lnTo>
                    <a:pt x="698" y="994"/>
                  </a:lnTo>
                  <a:lnTo>
                    <a:pt x="762" y="1075"/>
                  </a:lnTo>
                  <a:lnTo>
                    <a:pt x="780" y="1167"/>
                  </a:lnTo>
                  <a:lnTo>
                    <a:pt x="762" y="1237"/>
                  </a:lnTo>
                  <a:lnTo>
                    <a:pt x="797" y="1336"/>
                  </a:lnTo>
                  <a:lnTo>
                    <a:pt x="843" y="1366"/>
                  </a:lnTo>
                  <a:lnTo>
                    <a:pt x="872" y="1411"/>
                  </a:lnTo>
                  <a:lnTo>
                    <a:pt x="780" y="1603"/>
                  </a:lnTo>
                  <a:lnTo>
                    <a:pt x="762" y="1801"/>
                  </a:lnTo>
                  <a:close/>
                </a:path>
              </a:pathLst>
            </a:custGeom>
            <a:solidFill>
              <a:srgbClr val="D27770"/>
            </a:solidFill>
            <a:ln w="9525">
              <a:noFill/>
              <a:round/>
              <a:headEnd/>
              <a:tailEnd/>
            </a:ln>
          </p:spPr>
          <p:txBody>
            <a:bodyPr/>
            <a:lstStyle/>
            <a:p>
              <a:pPr>
                <a:defRPr/>
              </a:pPr>
              <a:endParaRPr lang="en-US">
                <a:latin typeface="+mj-lt"/>
                <a:ea typeface="ＭＳ Ｐゴシック" charset="0"/>
                <a:cs typeface="ＭＳ Ｐゴシック" charset="0"/>
              </a:endParaRPr>
            </a:p>
          </p:txBody>
        </p:sp>
        <p:grpSp>
          <p:nvGrpSpPr>
            <p:cNvPr id="160" name="Group 1172"/>
            <p:cNvGrpSpPr>
              <a:grpSpLocks noChangeAspect="1"/>
            </p:cNvGrpSpPr>
            <p:nvPr/>
          </p:nvGrpSpPr>
          <p:grpSpPr bwMode="auto">
            <a:xfrm>
              <a:off x="1782337" y="2367852"/>
              <a:ext cx="5824563" cy="3497689"/>
              <a:chOff x="2334" y="544"/>
              <a:chExt cx="2854" cy="1715"/>
            </a:xfrm>
            <a:solidFill>
              <a:schemeClr val="bg1">
                <a:lumMod val="50000"/>
              </a:schemeClr>
            </a:solidFill>
          </p:grpSpPr>
          <p:sp>
            <p:nvSpPr>
              <p:cNvPr id="225" name="Freeform 1114"/>
              <p:cNvSpPr>
                <a:spLocks/>
              </p:cNvSpPr>
              <p:nvPr/>
            </p:nvSpPr>
            <p:spPr bwMode="auto">
              <a:xfrm>
                <a:off x="2472" y="544"/>
                <a:ext cx="364" cy="259"/>
              </a:xfrm>
              <a:custGeom>
                <a:avLst/>
                <a:gdLst>
                  <a:gd name="T0" fmla="*/ 26 w 730"/>
                  <a:gd name="T1" fmla="*/ 112 h 517"/>
                  <a:gd name="T2" fmla="*/ 17 w 730"/>
                  <a:gd name="T3" fmla="*/ 255 h 517"/>
                  <a:gd name="T4" fmla="*/ 34 w 730"/>
                  <a:gd name="T5" fmla="*/ 255 h 517"/>
                  <a:gd name="T6" fmla="*/ 24 w 730"/>
                  <a:gd name="T7" fmla="*/ 285 h 517"/>
                  <a:gd name="T8" fmla="*/ 11 w 730"/>
                  <a:gd name="T9" fmla="*/ 268 h 517"/>
                  <a:gd name="T10" fmla="*/ 0 w 730"/>
                  <a:gd name="T11" fmla="*/ 304 h 517"/>
                  <a:gd name="T12" fmla="*/ 51 w 730"/>
                  <a:gd name="T13" fmla="*/ 333 h 517"/>
                  <a:gd name="T14" fmla="*/ 53 w 730"/>
                  <a:gd name="T15" fmla="*/ 346 h 517"/>
                  <a:gd name="T16" fmla="*/ 66 w 730"/>
                  <a:gd name="T17" fmla="*/ 348 h 517"/>
                  <a:gd name="T18" fmla="*/ 133 w 730"/>
                  <a:gd name="T19" fmla="*/ 452 h 517"/>
                  <a:gd name="T20" fmla="*/ 207 w 730"/>
                  <a:gd name="T21" fmla="*/ 449 h 517"/>
                  <a:gd name="T22" fmla="*/ 262 w 730"/>
                  <a:gd name="T23" fmla="*/ 473 h 517"/>
                  <a:gd name="T24" fmla="*/ 289 w 730"/>
                  <a:gd name="T25" fmla="*/ 469 h 517"/>
                  <a:gd name="T26" fmla="*/ 456 w 730"/>
                  <a:gd name="T27" fmla="*/ 473 h 517"/>
                  <a:gd name="T28" fmla="*/ 646 w 730"/>
                  <a:gd name="T29" fmla="*/ 517 h 517"/>
                  <a:gd name="T30" fmla="*/ 650 w 730"/>
                  <a:gd name="T31" fmla="*/ 460 h 517"/>
                  <a:gd name="T32" fmla="*/ 730 w 730"/>
                  <a:gd name="T33" fmla="*/ 129 h 517"/>
                  <a:gd name="T34" fmla="*/ 224 w 730"/>
                  <a:gd name="T35" fmla="*/ 0 h 517"/>
                  <a:gd name="T36" fmla="*/ 228 w 730"/>
                  <a:gd name="T37" fmla="*/ 97 h 517"/>
                  <a:gd name="T38" fmla="*/ 203 w 730"/>
                  <a:gd name="T39" fmla="*/ 177 h 517"/>
                  <a:gd name="T40" fmla="*/ 199 w 730"/>
                  <a:gd name="T41" fmla="*/ 219 h 517"/>
                  <a:gd name="T42" fmla="*/ 146 w 730"/>
                  <a:gd name="T43" fmla="*/ 234 h 517"/>
                  <a:gd name="T44" fmla="*/ 142 w 730"/>
                  <a:gd name="T45" fmla="*/ 213 h 517"/>
                  <a:gd name="T46" fmla="*/ 186 w 730"/>
                  <a:gd name="T47" fmla="*/ 186 h 517"/>
                  <a:gd name="T48" fmla="*/ 182 w 730"/>
                  <a:gd name="T49" fmla="*/ 165 h 517"/>
                  <a:gd name="T50" fmla="*/ 144 w 730"/>
                  <a:gd name="T51" fmla="*/ 169 h 517"/>
                  <a:gd name="T52" fmla="*/ 173 w 730"/>
                  <a:gd name="T53" fmla="*/ 144 h 517"/>
                  <a:gd name="T54" fmla="*/ 194 w 730"/>
                  <a:gd name="T55" fmla="*/ 127 h 517"/>
                  <a:gd name="T56" fmla="*/ 30 w 730"/>
                  <a:gd name="T57" fmla="*/ 25 h 517"/>
                  <a:gd name="T58" fmla="*/ 17 w 730"/>
                  <a:gd name="T59" fmla="*/ 53 h 517"/>
                  <a:gd name="T60" fmla="*/ 26 w 730"/>
                  <a:gd name="T61" fmla="*/ 112 h 517"/>
                  <a:gd name="T62" fmla="*/ 26 w 730"/>
                  <a:gd name="T63" fmla="*/ 112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0" h="517">
                    <a:moveTo>
                      <a:pt x="26" y="112"/>
                    </a:moveTo>
                    <a:lnTo>
                      <a:pt x="17" y="255"/>
                    </a:lnTo>
                    <a:lnTo>
                      <a:pt x="34" y="255"/>
                    </a:lnTo>
                    <a:lnTo>
                      <a:pt x="24" y="285"/>
                    </a:lnTo>
                    <a:lnTo>
                      <a:pt x="11" y="268"/>
                    </a:lnTo>
                    <a:lnTo>
                      <a:pt x="0" y="304"/>
                    </a:lnTo>
                    <a:lnTo>
                      <a:pt x="51" y="333"/>
                    </a:lnTo>
                    <a:lnTo>
                      <a:pt x="53" y="346"/>
                    </a:lnTo>
                    <a:lnTo>
                      <a:pt x="66" y="348"/>
                    </a:lnTo>
                    <a:lnTo>
                      <a:pt x="133" y="452"/>
                    </a:lnTo>
                    <a:lnTo>
                      <a:pt x="207" y="449"/>
                    </a:lnTo>
                    <a:lnTo>
                      <a:pt x="262" y="473"/>
                    </a:lnTo>
                    <a:lnTo>
                      <a:pt x="289" y="469"/>
                    </a:lnTo>
                    <a:lnTo>
                      <a:pt x="456" y="473"/>
                    </a:lnTo>
                    <a:lnTo>
                      <a:pt x="646" y="517"/>
                    </a:lnTo>
                    <a:lnTo>
                      <a:pt x="650" y="460"/>
                    </a:lnTo>
                    <a:lnTo>
                      <a:pt x="730" y="129"/>
                    </a:lnTo>
                    <a:lnTo>
                      <a:pt x="224" y="0"/>
                    </a:lnTo>
                    <a:lnTo>
                      <a:pt x="228" y="97"/>
                    </a:lnTo>
                    <a:lnTo>
                      <a:pt x="203" y="177"/>
                    </a:lnTo>
                    <a:lnTo>
                      <a:pt x="199" y="219"/>
                    </a:lnTo>
                    <a:lnTo>
                      <a:pt x="146" y="234"/>
                    </a:lnTo>
                    <a:lnTo>
                      <a:pt x="142" y="213"/>
                    </a:lnTo>
                    <a:lnTo>
                      <a:pt x="186" y="186"/>
                    </a:lnTo>
                    <a:lnTo>
                      <a:pt x="182" y="165"/>
                    </a:lnTo>
                    <a:lnTo>
                      <a:pt x="144" y="169"/>
                    </a:lnTo>
                    <a:lnTo>
                      <a:pt x="173" y="144"/>
                    </a:lnTo>
                    <a:lnTo>
                      <a:pt x="194" y="127"/>
                    </a:lnTo>
                    <a:lnTo>
                      <a:pt x="30" y="25"/>
                    </a:lnTo>
                    <a:lnTo>
                      <a:pt x="17" y="53"/>
                    </a:lnTo>
                    <a:lnTo>
                      <a:pt x="26" y="112"/>
                    </a:lnTo>
                    <a:lnTo>
                      <a:pt x="26" y="112"/>
                    </a:lnTo>
                    <a:close/>
                  </a:path>
                </a:pathLst>
              </a:custGeom>
              <a:solidFill>
                <a:srgbClr val="70ACE2"/>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26" name="Freeform 1116"/>
              <p:cNvSpPr>
                <a:spLocks/>
              </p:cNvSpPr>
              <p:nvPr/>
            </p:nvSpPr>
            <p:spPr bwMode="auto">
              <a:xfrm>
                <a:off x="2808" y="1093"/>
                <a:ext cx="309" cy="378"/>
              </a:xfrm>
              <a:custGeom>
                <a:avLst/>
                <a:gdLst>
                  <a:gd name="T0" fmla="*/ 135 w 618"/>
                  <a:gd name="T1" fmla="*/ 0 h 752"/>
                  <a:gd name="T2" fmla="*/ 433 w 618"/>
                  <a:gd name="T3" fmla="*/ 55 h 752"/>
                  <a:gd name="T4" fmla="*/ 410 w 618"/>
                  <a:gd name="T5" fmla="*/ 186 h 752"/>
                  <a:gd name="T6" fmla="*/ 618 w 618"/>
                  <a:gd name="T7" fmla="*/ 218 h 752"/>
                  <a:gd name="T8" fmla="*/ 538 w 618"/>
                  <a:gd name="T9" fmla="*/ 752 h 752"/>
                  <a:gd name="T10" fmla="*/ 0 w 618"/>
                  <a:gd name="T11" fmla="*/ 663 h 752"/>
                  <a:gd name="T12" fmla="*/ 135 w 618"/>
                  <a:gd name="T13" fmla="*/ 0 h 752"/>
                  <a:gd name="T14" fmla="*/ 135 w 618"/>
                  <a:gd name="T15" fmla="*/ 0 h 7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8" h="752">
                    <a:moveTo>
                      <a:pt x="135" y="0"/>
                    </a:moveTo>
                    <a:lnTo>
                      <a:pt x="433" y="55"/>
                    </a:lnTo>
                    <a:lnTo>
                      <a:pt x="410" y="186"/>
                    </a:lnTo>
                    <a:lnTo>
                      <a:pt x="618" y="218"/>
                    </a:lnTo>
                    <a:lnTo>
                      <a:pt x="538" y="752"/>
                    </a:lnTo>
                    <a:lnTo>
                      <a:pt x="0" y="663"/>
                    </a:lnTo>
                    <a:lnTo>
                      <a:pt x="135" y="0"/>
                    </a:lnTo>
                    <a:lnTo>
                      <a:pt x="135" y="0"/>
                    </a:lnTo>
                    <a:close/>
                  </a:path>
                </a:pathLst>
              </a:custGeom>
              <a:solidFill>
                <a:srgbClr val="D27770"/>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27" name="Freeform 1117"/>
              <p:cNvSpPr>
                <a:spLocks/>
              </p:cNvSpPr>
              <p:nvPr/>
            </p:nvSpPr>
            <p:spPr bwMode="auto">
              <a:xfrm>
                <a:off x="2375" y="702"/>
                <a:ext cx="435" cy="359"/>
              </a:xfrm>
              <a:custGeom>
                <a:avLst/>
                <a:gdLst>
                  <a:gd name="T0" fmla="*/ 0 w 871"/>
                  <a:gd name="T1" fmla="*/ 537 h 720"/>
                  <a:gd name="T2" fmla="*/ 38 w 871"/>
                  <a:gd name="T3" fmla="*/ 355 h 720"/>
                  <a:gd name="T4" fmla="*/ 82 w 871"/>
                  <a:gd name="T5" fmla="*/ 302 h 720"/>
                  <a:gd name="T6" fmla="*/ 188 w 871"/>
                  <a:gd name="T7" fmla="*/ 0 h 720"/>
                  <a:gd name="T8" fmla="*/ 243 w 871"/>
                  <a:gd name="T9" fmla="*/ 15 h 720"/>
                  <a:gd name="T10" fmla="*/ 245 w 871"/>
                  <a:gd name="T11" fmla="*/ 28 h 720"/>
                  <a:gd name="T12" fmla="*/ 258 w 871"/>
                  <a:gd name="T13" fmla="*/ 30 h 720"/>
                  <a:gd name="T14" fmla="*/ 325 w 871"/>
                  <a:gd name="T15" fmla="*/ 134 h 720"/>
                  <a:gd name="T16" fmla="*/ 399 w 871"/>
                  <a:gd name="T17" fmla="*/ 133 h 720"/>
                  <a:gd name="T18" fmla="*/ 454 w 871"/>
                  <a:gd name="T19" fmla="*/ 157 h 720"/>
                  <a:gd name="T20" fmla="*/ 481 w 871"/>
                  <a:gd name="T21" fmla="*/ 152 h 720"/>
                  <a:gd name="T22" fmla="*/ 648 w 871"/>
                  <a:gd name="T23" fmla="*/ 157 h 720"/>
                  <a:gd name="T24" fmla="*/ 838 w 871"/>
                  <a:gd name="T25" fmla="*/ 199 h 720"/>
                  <a:gd name="T26" fmla="*/ 848 w 871"/>
                  <a:gd name="T27" fmla="*/ 224 h 720"/>
                  <a:gd name="T28" fmla="*/ 871 w 871"/>
                  <a:gd name="T29" fmla="*/ 256 h 720"/>
                  <a:gd name="T30" fmla="*/ 806 w 871"/>
                  <a:gd name="T31" fmla="*/ 353 h 720"/>
                  <a:gd name="T32" fmla="*/ 766 w 871"/>
                  <a:gd name="T33" fmla="*/ 389 h 720"/>
                  <a:gd name="T34" fmla="*/ 760 w 871"/>
                  <a:gd name="T35" fmla="*/ 416 h 720"/>
                  <a:gd name="T36" fmla="*/ 783 w 871"/>
                  <a:gd name="T37" fmla="*/ 444 h 720"/>
                  <a:gd name="T38" fmla="*/ 756 w 871"/>
                  <a:gd name="T39" fmla="*/ 503 h 720"/>
                  <a:gd name="T40" fmla="*/ 703 w 871"/>
                  <a:gd name="T41" fmla="*/ 720 h 720"/>
                  <a:gd name="T42" fmla="*/ 410 w 871"/>
                  <a:gd name="T43" fmla="*/ 650 h 720"/>
                  <a:gd name="T44" fmla="*/ 0 w 871"/>
                  <a:gd name="T45" fmla="*/ 537 h 720"/>
                  <a:gd name="T46" fmla="*/ 0 w 871"/>
                  <a:gd name="T47" fmla="*/ 537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71" h="720">
                    <a:moveTo>
                      <a:pt x="0" y="537"/>
                    </a:moveTo>
                    <a:lnTo>
                      <a:pt x="38" y="355"/>
                    </a:lnTo>
                    <a:lnTo>
                      <a:pt x="82" y="302"/>
                    </a:lnTo>
                    <a:lnTo>
                      <a:pt x="188" y="0"/>
                    </a:lnTo>
                    <a:lnTo>
                      <a:pt x="243" y="15"/>
                    </a:lnTo>
                    <a:lnTo>
                      <a:pt x="245" y="28"/>
                    </a:lnTo>
                    <a:lnTo>
                      <a:pt x="258" y="30"/>
                    </a:lnTo>
                    <a:lnTo>
                      <a:pt x="325" y="134"/>
                    </a:lnTo>
                    <a:lnTo>
                      <a:pt x="399" y="133"/>
                    </a:lnTo>
                    <a:lnTo>
                      <a:pt x="454" y="157"/>
                    </a:lnTo>
                    <a:lnTo>
                      <a:pt x="481" y="152"/>
                    </a:lnTo>
                    <a:lnTo>
                      <a:pt x="648" y="157"/>
                    </a:lnTo>
                    <a:lnTo>
                      <a:pt x="838" y="199"/>
                    </a:lnTo>
                    <a:lnTo>
                      <a:pt x="848" y="224"/>
                    </a:lnTo>
                    <a:lnTo>
                      <a:pt x="871" y="256"/>
                    </a:lnTo>
                    <a:lnTo>
                      <a:pt x="806" y="353"/>
                    </a:lnTo>
                    <a:lnTo>
                      <a:pt x="766" y="389"/>
                    </a:lnTo>
                    <a:lnTo>
                      <a:pt x="760" y="416"/>
                    </a:lnTo>
                    <a:lnTo>
                      <a:pt x="783" y="444"/>
                    </a:lnTo>
                    <a:lnTo>
                      <a:pt x="756" y="503"/>
                    </a:lnTo>
                    <a:lnTo>
                      <a:pt x="703" y="720"/>
                    </a:lnTo>
                    <a:lnTo>
                      <a:pt x="410" y="650"/>
                    </a:lnTo>
                    <a:lnTo>
                      <a:pt x="0" y="537"/>
                    </a:lnTo>
                    <a:lnTo>
                      <a:pt x="0" y="537"/>
                    </a:lnTo>
                    <a:close/>
                  </a:path>
                </a:pathLst>
              </a:custGeom>
              <a:solidFill>
                <a:srgbClr val="70ACE2"/>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28" name="Freeform 1118"/>
              <p:cNvSpPr>
                <a:spLocks/>
              </p:cNvSpPr>
              <p:nvPr/>
            </p:nvSpPr>
            <p:spPr bwMode="auto">
              <a:xfrm>
                <a:off x="2334" y="972"/>
                <a:ext cx="433" cy="720"/>
              </a:xfrm>
              <a:custGeom>
                <a:avLst/>
                <a:gdLst>
                  <a:gd name="T0" fmla="*/ 29 w 865"/>
                  <a:gd name="T1" fmla="*/ 293 h 1443"/>
                  <a:gd name="T2" fmla="*/ 4 w 865"/>
                  <a:gd name="T3" fmla="*/ 405 h 1443"/>
                  <a:gd name="T4" fmla="*/ 87 w 865"/>
                  <a:gd name="T5" fmla="*/ 586 h 1443"/>
                  <a:gd name="T6" fmla="*/ 103 w 865"/>
                  <a:gd name="T7" fmla="*/ 574 h 1443"/>
                  <a:gd name="T8" fmla="*/ 129 w 865"/>
                  <a:gd name="T9" fmla="*/ 650 h 1443"/>
                  <a:gd name="T10" fmla="*/ 87 w 865"/>
                  <a:gd name="T11" fmla="*/ 597 h 1443"/>
                  <a:gd name="T12" fmla="*/ 78 w 865"/>
                  <a:gd name="T13" fmla="*/ 681 h 1443"/>
                  <a:gd name="T14" fmla="*/ 125 w 865"/>
                  <a:gd name="T15" fmla="*/ 732 h 1443"/>
                  <a:gd name="T16" fmla="*/ 93 w 865"/>
                  <a:gd name="T17" fmla="*/ 803 h 1443"/>
                  <a:gd name="T18" fmla="*/ 184 w 865"/>
                  <a:gd name="T19" fmla="*/ 994 h 1443"/>
                  <a:gd name="T20" fmla="*/ 164 w 865"/>
                  <a:gd name="T21" fmla="*/ 1065 h 1443"/>
                  <a:gd name="T22" fmla="*/ 283 w 865"/>
                  <a:gd name="T23" fmla="*/ 1120 h 1443"/>
                  <a:gd name="T24" fmla="*/ 327 w 865"/>
                  <a:gd name="T25" fmla="*/ 1177 h 1443"/>
                  <a:gd name="T26" fmla="*/ 378 w 865"/>
                  <a:gd name="T27" fmla="*/ 1196 h 1443"/>
                  <a:gd name="T28" fmla="*/ 378 w 865"/>
                  <a:gd name="T29" fmla="*/ 1230 h 1443"/>
                  <a:gd name="T30" fmla="*/ 411 w 865"/>
                  <a:gd name="T31" fmla="*/ 1238 h 1443"/>
                  <a:gd name="T32" fmla="*/ 481 w 865"/>
                  <a:gd name="T33" fmla="*/ 1348 h 1443"/>
                  <a:gd name="T34" fmla="*/ 481 w 865"/>
                  <a:gd name="T35" fmla="*/ 1426 h 1443"/>
                  <a:gd name="T36" fmla="*/ 789 w 865"/>
                  <a:gd name="T37" fmla="*/ 1443 h 1443"/>
                  <a:gd name="T38" fmla="*/ 770 w 865"/>
                  <a:gd name="T39" fmla="*/ 1413 h 1443"/>
                  <a:gd name="T40" fmla="*/ 779 w 865"/>
                  <a:gd name="T41" fmla="*/ 1365 h 1443"/>
                  <a:gd name="T42" fmla="*/ 829 w 865"/>
                  <a:gd name="T43" fmla="*/ 1287 h 1443"/>
                  <a:gd name="T44" fmla="*/ 865 w 865"/>
                  <a:gd name="T45" fmla="*/ 1264 h 1443"/>
                  <a:gd name="T46" fmla="*/ 844 w 865"/>
                  <a:gd name="T47" fmla="*/ 1236 h 1443"/>
                  <a:gd name="T48" fmla="*/ 831 w 865"/>
                  <a:gd name="T49" fmla="*/ 1160 h 1443"/>
                  <a:gd name="T50" fmla="*/ 388 w 865"/>
                  <a:gd name="T51" fmla="*/ 497 h 1443"/>
                  <a:gd name="T52" fmla="*/ 492 w 865"/>
                  <a:gd name="T53" fmla="*/ 113 h 1443"/>
                  <a:gd name="T54" fmla="*/ 82 w 865"/>
                  <a:gd name="T55" fmla="*/ 0 h 1443"/>
                  <a:gd name="T56" fmla="*/ 70 w 865"/>
                  <a:gd name="T57" fmla="*/ 23 h 1443"/>
                  <a:gd name="T58" fmla="*/ 0 w 865"/>
                  <a:gd name="T59" fmla="*/ 192 h 1443"/>
                  <a:gd name="T60" fmla="*/ 29 w 865"/>
                  <a:gd name="T61" fmla="*/ 293 h 1443"/>
                  <a:gd name="T62" fmla="*/ 29 w 865"/>
                  <a:gd name="T63" fmla="*/ 29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5" h="1443">
                    <a:moveTo>
                      <a:pt x="29" y="293"/>
                    </a:moveTo>
                    <a:lnTo>
                      <a:pt x="4" y="405"/>
                    </a:lnTo>
                    <a:lnTo>
                      <a:pt x="87" y="586"/>
                    </a:lnTo>
                    <a:lnTo>
                      <a:pt x="103" y="574"/>
                    </a:lnTo>
                    <a:lnTo>
                      <a:pt x="129" y="650"/>
                    </a:lnTo>
                    <a:lnTo>
                      <a:pt x="87" y="597"/>
                    </a:lnTo>
                    <a:lnTo>
                      <a:pt x="78" y="681"/>
                    </a:lnTo>
                    <a:lnTo>
                      <a:pt x="125" y="732"/>
                    </a:lnTo>
                    <a:lnTo>
                      <a:pt x="93" y="803"/>
                    </a:lnTo>
                    <a:lnTo>
                      <a:pt x="184" y="994"/>
                    </a:lnTo>
                    <a:lnTo>
                      <a:pt x="164" y="1065"/>
                    </a:lnTo>
                    <a:lnTo>
                      <a:pt x="283" y="1120"/>
                    </a:lnTo>
                    <a:lnTo>
                      <a:pt x="327" y="1177"/>
                    </a:lnTo>
                    <a:lnTo>
                      <a:pt x="378" y="1196"/>
                    </a:lnTo>
                    <a:lnTo>
                      <a:pt x="378" y="1230"/>
                    </a:lnTo>
                    <a:lnTo>
                      <a:pt x="411" y="1238"/>
                    </a:lnTo>
                    <a:lnTo>
                      <a:pt x="481" y="1348"/>
                    </a:lnTo>
                    <a:lnTo>
                      <a:pt x="481" y="1426"/>
                    </a:lnTo>
                    <a:lnTo>
                      <a:pt x="789" y="1443"/>
                    </a:lnTo>
                    <a:lnTo>
                      <a:pt x="770" y="1413"/>
                    </a:lnTo>
                    <a:lnTo>
                      <a:pt x="779" y="1365"/>
                    </a:lnTo>
                    <a:lnTo>
                      <a:pt x="829" y="1287"/>
                    </a:lnTo>
                    <a:lnTo>
                      <a:pt x="865" y="1264"/>
                    </a:lnTo>
                    <a:lnTo>
                      <a:pt x="844" y="1236"/>
                    </a:lnTo>
                    <a:lnTo>
                      <a:pt x="831" y="1160"/>
                    </a:lnTo>
                    <a:lnTo>
                      <a:pt x="388" y="497"/>
                    </a:lnTo>
                    <a:lnTo>
                      <a:pt x="492" y="113"/>
                    </a:lnTo>
                    <a:lnTo>
                      <a:pt x="82" y="0"/>
                    </a:lnTo>
                    <a:lnTo>
                      <a:pt x="70" y="23"/>
                    </a:lnTo>
                    <a:lnTo>
                      <a:pt x="0" y="192"/>
                    </a:lnTo>
                    <a:lnTo>
                      <a:pt x="29" y="293"/>
                    </a:lnTo>
                    <a:lnTo>
                      <a:pt x="29" y="293"/>
                    </a:lnTo>
                    <a:close/>
                  </a:path>
                </a:pathLst>
              </a:custGeom>
              <a:solidFill>
                <a:srgbClr val="70ACE2"/>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29" name="Freeform 1119"/>
              <p:cNvSpPr>
                <a:spLocks/>
              </p:cNvSpPr>
              <p:nvPr/>
            </p:nvSpPr>
            <p:spPr bwMode="auto">
              <a:xfrm>
                <a:off x="2527" y="1028"/>
                <a:ext cx="350" cy="523"/>
              </a:xfrm>
              <a:custGeom>
                <a:avLst/>
                <a:gdLst>
                  <a:gd name="T0" fmla="*/ 0 w 696"/>
                  <a:gd name="T1" fmla="*/ 384 h 1047"/>
                  <a:gd name="T2" fmla="*/ 443 w 696"/>
                  <a:gd name="T3" fmla="*/ 1047 h 1047"/>
                  <a:gd name="T4" fmla="*/ 458 w 696"/>
                  <a:gd name="T5" fmla="*/ 904 h 1047"/>
                  <a:gd name="T6" fmla="*/ 483 w 696"/>
                  <a:gd name="T7" fmla="*/ 897 h 1047"/>
                  <a:gd name="T8" fmla="*/ 525 w 696"/>
                  <a:gd name="T9" fmla="*/ 921 h 1047"/>
                  <a:gd name="T10" fmla="*/ 561 w 696"/>
                  <a:gd name="T11" fmla="*/ 796 h 1047"/>
                  <a:gd name="T12" fmla="*/ 696 w 696"/>
                  <a:gd name="T13" fmla="*/ 133 h 1047"/>
                  <a:gd name="T14" fmla="*/ 397 w 696"/>
                  <a:gd name="T15" fmla="*/ 70 h 1047"/>
                  <a:gd name="T16" fmla="*/ 104 w 696"/>
                  <a:gd name="T17" fmla="*/ 0 h 1047"/>
                  <a:gd name="T18" fmla="*/ 0 w 696"/>
                  <a:gd name="T19" fmla="*/ 384 h 1047"/>
                  <a:gd name="T20" fmla="*/ 0 w 696"/>
                  <a:gd name="T21" fmla="*/ 384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1047">
                    <a:moveTo>
                      <a:pt x="0" y="384"/>
                    </a:moveTo>
                    <a:lnTo>
                      <a:pt x="443" y="1047"/>
                    </a:lnTo>
                    <a:lnTo>
                      <a:pt x="458" y="904"/>
                    </a:lnTo>
                    <a:lnTo>
                      <a:pt x="483" y="897"/>
                    </a:lnTo>
                    <a:lnTo>
                      <a:pt x="525" y="921"/>
                    </a:lnTo>
                    <a:lnTo>
                      <a:pt x="561" y="796"/>
                    </a:lnTo>
                    <a:lnTo>
                      <a:pt x="696" y="133"/>
                    </a:lnTo>
                    <a:lnTo>
                      <a:pt x="397" y="70"/>
                    </a:lnTo>
                    <a:lnTo>
                      <a:pt x="104" y="0"/>
                    </a:lnTo>
                    <a:lnTo>
                      <a:pt x="0" y="384"/>
                    </a:lnTo>
                    <a:lnTo>
                      <a:pt x="0" y="384"/>
                    </a:lnTo>
                    <a:close/>
                  </a:path>
                </a:pathLst>
              </a:custGeom>
              <a:solidFill>
                <a:srgbClr val="D9D9D9"/>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30" name="Freeform 1120"/>
              <p:cNvSpPr>
                <a:spLocks/>
              </p:cNvSpPr>
              <p:nvPr/>
            </p:nvSpPr>
            <p:spPr bwMode="auto">
              <a:xfrm>
                <a:off x="2726" y="607"/>
                <a:ext cx="327" cy="513"/>
              </a:xfrm>
              <a:custGeom>
                <a:avLst/>
                <a:gdLst>
                  <a:gd name="T0" fmla="*/ 0 w 654"/>
                  <a:gd name="T1" fmla="*/ 909 h 1027"/>
                  <a:gd name="T2" fmla="*/ 53 w 654"/>
                  <a:gd name="T3" fmla="*/ 692 h 1027"/>
                  <a:gd name="T4" fmla="*/ 80 w 654"/>
                  <a:gd name="T5" fmla="*/ 633 h 1027"/>
                  <a:gd name="T6" fmla="*/ 57 w 654"/>
                  <a:gd name="T7" fmla="*/ 605 h 1027"/>
                  <a:gd name="T8" fmla="*/ 63 w 654"/>
                  <a:gd name="T9" fmla="*/ 578 h 1027"/>
                  <a:gd name="T10" fmla="*/ 103 w 654"/>
                  <a:gd name="T11" fmla="*/ 542 h 1027"/>
                  <a:gd name="T12" fmla="*/ 168 w 654"/>
                  <a:gd name="T13" fmla="*/ 445 h 1027"/>
                  <a:gd name="T14" fmla="*/ 145 w 654"/>
                  <a:gd name="T15" fmla="*/ 413 h 1027"/>
                  <a:gd name="T16" fmla="*/ 135 w 654"/>
                  <a:gd name="T17" fmla="*/ 388 h 1027"/>
                  <a:gd name="T18" fmla="*/ 139 w 654"/>
                  <a:gd name="T19" fmla="*/ 333 h 1027"/>
                  <a:gd name="T20" fmla="*/ 219 w 654"/>
                  <a:gd name="T21" fmla="*/ 0 h 1027"/>
                  <a:gd name="T22" fmla="*/ 304 w 654"/>
                  <a:gd name="T23" fmla="*/ 19 h 1027"/>
                  <a:gd name="T24" fmla="*/ 276 w 654"/>
                  <a:gd name="T25" fmla="*/ 149 h 1027"/>
                  <a:gd name="T26" fmla="*/ 295 w 654"/>
                  <a:gd name="T27" fmla="*/ 194 h 1027"/>
                  <a:gd name="T28" fmla="*/ 297 w 654"/>
                  <a:gd name="T29" fmla="*/ 223 h 1027"/>
                  <a:gd name="T30" fmla="*/ 287 w 654"/>
                  <a:gd name="T31" fmla="*/ 228 h 1027"/>
                  <a:gd name="T32" fmla="*/ 320 w 654"/>
                  <a:gd name="T33" fmla="*/ 259 h 1027"/>
                  <a:gd name="T34" fmla="*/ 354 w 654"/>
                  <a:gd name="T35" fmla="*/ 342 h 1027"/>
                  <a:gd name="T36" fmla="*/ 365 w 654"/>
                  <a:gd name="T37" fmla="*/ 417 h 1027"/>
                  <a:gd name="T38" fmla="*/ 371 w 654"/>
                  <a:gd name="T39" fmla="*/ 457 h 1027"/>
                  <a:gd name="T40" fmla="*/ 346 w 654"/>
                  <a:gd name="T41" fmla="*/ 495 h 1027"/>
                  <a:gd name="T42" fmla="*/ 363 w 654"/>
                  <a:gd name="T43" fmla="*/ 512 h 1027"/>
                  <a:gd name="T44" fmla="*/ 409 w 654"/>
                  <a:gd name="T45" fmla="*/ 487 h 1027"/>
                  <a:gd name="T46" fmla="*/ 439 w 654"/>
                  <a:gd name="T47" fmla="*/ 618 h 1027"/>
                  <a:gd name="T48" fmla="*/ 460 w 654"/>
                  <a:gd name="T49" fmla="*/ 626 h 1027"/>
                  <a:gd name="T50" fmla="*/ 464 w 654"/>
                  <a:gd name="T51" fmla="*/ 664 h 1027"/>
                  <a:gd name="T52" fmla="*/ 523 w 654"/>
                  <a:gd name="T53" fmla="*/ 679 h 1027"/>
                  <a:gd name="T54" fmla="*/ 616 w 654"/>
                  <a:gd name="T55" fmla="*/ 679 h 1027"/>
                  <a:gd name="T56" fmla="*/ 654 w 654"/>
                  <a:gd name="T57" fmla="*/ 696 h 1027"/>
                  <a:gd name="T58" fmla="*/ 599 w 654"/>
                  <a:gd name="T59" fmla="*/ 1027 h 1027"/>
                  <a:gd name="T60" fmla="*/ 299 w 654"/>
                  <a:gd name="T61" fmla="*/ 972 h 1027"/>
                  <a:gd name="T62" fmla="*/ 0 w 654"/>
                  <a:gd name="T63" fmla="*/ 909 h 1027"/>
                  <a:gd name="T64" fmla="*/ 0 w 654"/>
                  <a:gd name="T65" fmla="*/ 909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4" h="1027">
                    <a:moveTo>
                      <a:pt x="0" y="909"/>
                    </a:moveTo>
                    <a:lnTo>
                      <a:pt x="53" y="692"/>
                    </a:lnTo>
                    <a:lnTo>
                      <a:pt x="80" y="633"/>
                    </a:lnTo>
                    <a:lnTo>
                      <a:pt x="57" y="605"/>
                    </a:lnTo>
                    <a:lnTo>
                      <a:pt x="63" y="578"/>
                    </a:lnTo>
                    <a:lnTo>
                      <a:pt x="103" y="542"/>
                    </a:lnTo>
                    <a:lnTo>
                      <a:pt x="168" y="445"/>
                    </a:lnTo>
                    <a:lnTo>
                      <a:pt x="145" y="413"/>
                    </a:lnTo>
                    <a:lnTo>
                      <a:pt x="135" y="388"/>
                    </a:lnTo>
                    <a:lnTo>
                      <a:pt x="139" y="333"/>
                    </a:lnTo>
                    <a:lnTo>
                      <a:pt x="219" y="0"/>
                    </a:lnTo>
                    <a:lnTo>
                      <a:pt x="304" y="19"/>
                    </a:lnTo>
                    <a:lnTo>
                      <a:pt x="276" y="149"/>
                    </a:lnTo>
                    <a:lnTo>
                      <a:pt x="295" y="194"/>
                    </a:lnTo>
                    <a:lnTo>
                      <a:pt x="297" y="223"/>
                    </a:lnTo>
                    <a:lnTo>
                      <a:pt x="287" y="228"/>
                    </a:lnTo>
                    <a:lnTo>
                      <a:pt x="320" y="259"/>
                    </a:lnTo>
                    <a:lnTo>
                      <a:pt x="354" y="342"/>
                    </a:lnTo>
                    <a:lnTo>
                      <a:pt x="365" y="417"/>
                    </a:lnTo>
                    <a:lnTo>
                      <a:pt x="371" y="457"/>
                    </a:lnTo>
                    <a:lnTo>
                      <a:pt x="346" y="495"/>
                    </a:lnTo>
                    <a:lnTo>
                      <a:pt x="363" y="512"/>
                    </a:lnTo>
                    <a:lnTo>
                      <a:pt x="409" y="487"/>
                    </a:lnTo>
                    <a:lnTo>
                      <a:pt x="439" y="618"/>
                    </a:lnTo>
                    <a:lnTo>
                      <a:pt x="460" y="626"/>
                    </a:lnTo>
                    <a:lnTo>
                      <a:pt x="464" y="664"/>
                    </a:lnTo>
                    <a:lnTo>
                      <a:pt x="523" y="679"/>
                    </a:lnTo>
                    <a:lnTo>
                      <a:pt x="616" y="679"/>
                    </a:lnTo>
                    <a:lnTo>
                      <a:pt x="654" y="696"/>
                    </a:lnTo>
                    <a:lnTo>
                      <a:pt x="599" y="1027"/>
                    </a:lnTo>
                    <a:lnTo>
                      <a:pt x="299" y="972"/>
                    </a:lnTo>
                    <a:lnTo>
                      <a:pt x="0" y="909"/>
                    </a:lnTo>
                    <a:lnTo>
                      <a:pt x="0" y="909"/>
                    </a:lnTo>
                    <a:close/>
                  </a:path>
                </a:pathLst>
              </a:custGeom>
              <a:solidFill>
                <a:srgbClr val="D27770"/>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31" name="Freeform 1121"/>
              <p:cNvSpPr>
                <a:spLocks/>
              </p:cNvSpPr>
              <p:nvPr/>
            </p:nvSpPr>
            <p:spPr bwMode="auto">
              <a:xfrm>
                <a:off x="2864" y="617"/>
                <a:ext cx="560" cy="346"/>
              </a:xfrm>
              <a:custGeom>
                <a:avLst/>
                <a:gdLst>
                  <a:gd name="T0" fmla="*/ 19 w 1118"/>
                  <a:gd name="T1" fmla="*/ 175 h 692"/>
                  <a:gd name="T2" fmla="*/ 21 w 1118"/>
                  <a:gd name="T3" fmla="*/ 204 h 692"/>
                  <a:gd name="T4" fmla="*/ 11 w 1118"/>
                  <a:gd name="T5" fmla="*/ 209 h 692"/>
                  <a:gd name="T6" fmla="*/ 44 w 1118"/>
                  <a:gd name="T7" fmla="*/ 240 h 692"/>
                  <a:gd name="T8" fmla="*/ 78 w 1118"/>
                  <a:gd name="T9" fmla="*/ 323 h 692"/>
                  <a:gd name="T10" fmla="*/ 89 w 1118"/>
                  <a:gd name="T11" fmla="*/ 398 h 692"/>
                  <a:gd name="T12" fmla="*/ 95 w 1118"/>
                  <a:gd name="T13" fmla="*/ 438 h 692"/>
                  <a:gd name="T14" fmla="*/ 70 w 1118"/>
                  <a:gd name="T15" fmla="*/ 476 h 692"/>
                  <a:gd name="T16" fmla="*/ 87 w 1118"/>
                  <a:gd name="T17" fmla="*/ 493 h 692"/>
                  <a:gd name="T18" fmla="*/ 133 w 1118"/>
                  <a:gd name="T19" fmla="*/ 468 h 692"/>
                  <a:gd name="T20" fmla="*/ 163 w 1118"/>
                  <a:gd name="T21" fmla="*/ 599 h 692"/>
                  <a:gd name="T22" fmla="*/ 184 w 1118"/>
                  <a:gd name="T23" fmla="*/ 607 h 692"/>
                  <a:gd name="T24" fmla="*/ 188 w 1118"/>
                  <a:gd name="T25" fmla="*/ 645 h 692"/>
                  <a:gd name="T26" fmla="*/ 205 w 1118"/>
                  <a:gd name="T27" fmla="*/ 662 h 692"/>
                  <a:gd name="T28" fmla="*/ 247 w 1118"/>
                  <a:gd name="T29" fmla="*/ 660 h 692"/>
                  <a:gd name="T30" fmla="*/ 340 w 1118"/>
                  <a:gd name="T31" fmla="*/ 660 h 692"/>
                  <a:gd name="T32" fmla="*/ 378 w 1118"/>
                  <a:gd name="T33" fmla="*/ 677 h 692"/>
                  <a:gd name="T34" fmla="*/ 390 w 1118"/>
                  <a:gd name="T35" fmla="*/ 609 h 692"/>
                  <a:gd name="T36" fmla="*/ 694 w 1118"/>
                  <a:gd name="T37" fmla="*/ 654 h 692"/>
                  <a:gd name="T38" fmla="*/ 1068 w 1118"/>
                  <a:gd name="T39" fmla="*/ 692 h 692"/>
                  <a:gd name="T40" fmla="*/ 1080 w 1118"/>
                  <a:gd name="T41" fmla="*/ 567 h 692"/>
                  <a:gd name="T42" fmla="*/ 1118 w 1118"/>
                  <a:gd name="T43" fmla="*/ 162 h 692"/>
                  <a:gd name="T44" fmla="*/ 622 w 1118"/>
                  <a:gd name="T45" fmla="*/ 105 h 692"/>
                  <a:gd name="T46" fmla="*/ 376 w 1118"/>
                  <a:gd name="T47" fmla="*/ 67 h 692"/>
                  <a:gd name="T48" fmla="*/ 28 w 1118"/>
                  <a:gd name="T49" fmla="*/ 0 h 692"/>
                  <a:gd name="T50" fmla="*/ 0 w 1118"/>
                  <a:gd name="T51" fmla="*/ 130 h 692"/>
                  <a:gd name="T52" fmla="*/ 19 w 1118"/>
                  <a:gd name="T53" fmla="*/ 175 h 692"/>
                  <a:gd name="T54" fmla="*/ 19 w 1118"/>
                  <a:gd name="T55" fmla="*/ 175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18" h="692">
                    <a:moveTo>
                      <a:pt x="19" y="175"/>
                    </a:moveTo>
                    <a:lnTo>
                      <a:pt x="21" y="204"/>
                    </a:lnTo>
                    <a:lnTo>
                      <a:pt x="11" y="209"/>
                    </a:lnTo>
                    <a:lnTo>
                      <a:pt x="44" y="240"/>
                    </a:lnTo>
                    <a:lnTo>
                      <a:pt x="78" y="323"/>
                    </a:lnTo>
                    <a:lnTo>
                      <a:pt x="89" y="398"/>
                    </a:lnTo>
                    <a:lnTo>
                      <a:pt x="95" y="438"/>
                    </a:lnTo>
                    <a:lnTo>
                      <a:pt x="70" y="476"/>
                    </a:lnTo>
                    <a:lnTo>
                      <a:pt x="87" y="493"/>
                    </a:lnTo>
                    <a:lnTo>
                      <a:pt x="133" y="468"/>
                    </a:lnTo>
                    <a:lnTo>
                      <a:pt x="163" y="599"/>
                    </a:lnTo>
                    <a:lnTo>
                      <a:pt x="184" y="607"/>
                    </a:lnTo>
                    <a:lnTo>
                      <a:pt x="188" y="645"/>
                    </a:lnTo>
                    <a:lnTo>
                      <a:pt x="205" y="662"/>
                    </a:lnTo>
                    <a:lnTo>
                      <a:pt x="247" y="660"/>
                    </a:lnTo>
                    <a:lnTo>
                      <a:pt x="340" y="660"/>
                    </a:lnTo>
                    <a:lnTo>
                      <a:pt x="378" y="677"/>
                    </a:lnTo>
                    <a:lnTo>
                      <a:pt x="390" y="609"/>
                    </a:lnTo>
                    <a:lnTo>
                      <a:pt x="694" y="654"/>
                    </a:lnTo>
                    <a:lnTo>
                      <a:pt x="1068" y="692"/>
                    </a:lnTo>
                    <a:lnTo>
                      <a:pt x="1080" y="567"/>
                    </a:lnTo>
                    <a:lnTo>
                      <a:pt x="1118" y="162"/>
                    </a:lnTo>
                    <a:lnTo>
                      <a:pt x="622" y="105"/>
                    </a:lnTo>
                    <a:lnTo>
                      <a:pt x="376" y="67"/>
                    </a:lnTo>
                    <a:lnTo>
                      <a:pt x="28" y="0"/>
                    </a:lnTo>
                    <a:lnTo>
                      <a:pt x="0" y="130"/>
                    </a:lnTo>
                    <a:lnTo>
                      <a:pt x="19" y="175"/>
                    </a:lnTo>
                    <a:lnTo>
                      <a:pt x="19" y="175"/>
                    </a:lnTo>
                    <a:close/>
                  </a:path>
                </a:pathLst>
              </a:custGeom>
              <a:solidFill>
                <a:srgbClr val="D9D9D9"/>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32" name="Freeform 1122"/>
              <p:cNvSpPr>
                <a:spLocks/>
              </p:cNvSpPr>
              <p:nvPr/>
            </p:nvSpPr>
            <p:spPr bwMode="auto">
              <a:xfrm>
                <a:off x="2706" y="1426"/>
                <a:ext cx="372" cy="419"/>
              </a:xfrm>
              <a:custGeom>
                <a:avLst/>
                <a:gdLst>
                  <a:gd name="T0" fmla="*/ 48 w 746"/>
                  <a:gd name="T1" fmla="*/ 534 h 840"/>
                  <a:gd name="T2" fmla="*/ 29 w 746"/>
                  <a:gd name="T3" fmla="*/ 504 h 840"/>
                  <a:gd name="T4" fmla="*/ 38 w 746"/>
                  <a:gd name="T5" fmla="*/ 456 h 840"/>
                  <a:gd name="T6" fmla="*/ 88 w 746"/>
                  <a:gd name="T7" fmla="*/ 378 h 840"/>
                  <a:gd name="T8" fmla="*/ 124 w 746"/>
                  <a:gd name="T9" fmla="*/ 355 h 840"/>
                  <a:gd name="T10" fmla="*/ 103 w 746"/>
                  <a:gd name="T11" fmla="*/ 327 h 840"/>
                  <a:gd name="T12" fmla="*/ 90 w 746"/>
                  <a:gd name="T13" fmla="*/ 251 h 840"/>
                  <a:gd name="T14" fmla="*/ 105 w 746"/>
                  <a:gd name="T15" fmla="*/ 108 h 840"/>
                  <a:gd name="T16" fmla="*/ 130 w 746"/>
                  <a:gd name="T17" fmla="*/ 101 h 840"/>
                  <a:gd name="T18" fmla="*/ 172 w 746"/>
                  <a:gd name="T19" fmla="*/ 125 h 840"/>
                  <a:gd name="T20" fmla="*/ 208 w 746"/>
                  <a:gd name="T21" fmla="*/ 0 h 840"/>
                  <a:gd name="T22" fmla="*/ 746 w 746"/>
                  <a:gd name="T23" fmla="*/ 89 h 840"/>
                  <a:gd name="T24" fmla="*/ 634 w 746"/>
                  <a:gd name="T25" fmla="*/ 840 h 840"/>
                  <a:gd name="T26" fmla="*/ 468 w 746"/>
                  <a:gd name="T27" fmla="*/ 817 h 840"/>
                  <a:gd name="T28" fmla="*/ 366 w 746"/>
                  <a:gd name="T29" fmla="*/ 789 h 840"/>
                  <a:gd name="T30" fmla="*/ 154 w 746"/>
                  <a:gd name="T31" fmla="*/ 705 h 840"/>
                  <a:gd name="T32" fmla="*/ 0 w 746"/>
                  <a:gd name="T33" fmla="*/ 576 h 840"/>
                  <a:gd name="T34" fmla="*/ 48 w 746"/>
                  <a:gd name="T35" fmla="*/ 534 h 840"/>
                  <a:gd name="T36" fmla="*/ 48 w 746"/>
                  <a:gd name="T37" fmla="*/ 534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6" h="840">
                    <a:moveTo>
                      <a:pt x="48" y="534"/>
                    </a:moveTo>
                    <a:lnTo>
                      <a:pt x="29" y="504"/>
                    </a:lnTo>
                    <a:lnTo>
                      <a:pt x="38" y="456"/>
                    </a:lnTo>
                    <a:lnTo>
                      <a:pt x="88" y="378"/>
                    </a:lnTo>
                    <a:lnTo>
                      <a:pt x="124" y="355"/>
                    </a:lnTo>
                    <a:lnTo>
                      <a:pt x="103" y="327"/>
                    </a:lnTo>
                    <a:lnTo>
                      <a:pt x="90" y="251"/>
                    </a:lnTo>
                    <a:lnTo>
                      <a:pt x="105" y="108"/>
                    </a:lnTo>
                    <a:lnTo>
                      <a:pt x="130" y="101"/>
                    </a:lnTo>
                    <a:lnTo>
                      <a:pt x="172" y="125"/>
                    </a:lnTo>
                    <a:lnTo>
                      <a:pt x="208" y="0"/>
                    </a:lnTo>
                    <a:lnTo>
                      <a:pt x="746" y="89"/>
                    </a:lnTo>
                    <a:lnTo>
                      <a:pt x="634" y="840"/>
                    </a:lnTo>
                    <a:lnTo>
                      <a:pt x="468" y="817"/>
                    </a:lnTo>
                    <a:lnTo>
                      <a:pt x="366" y="789"/>
                    </a:lnTo>
                    <a:lnTo>
                      <a:pt x="154" y="705"/>
                    </a:lnTo>
                    <a:lnTo>
                      <a:pt x="0" y="576"/>
                    </a:lnTo>
                    <a:lnTo>
                      <a:pt x="48" y="534"/>
                    </a:lnTo>
                    <a:lnTo>
                      <a:pt x="48" y="534"/>
                    </a:lnTo>
                    <a:close/>
                  </a:path>
                </a:pathLst>
              </a:custGeom>
              <a:solidFill>
                <a:srgbClr val="D9D9D9"/>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33" name="Freeform 1123"/>
              <p:cNvSpPr>
                <a:spLocks/>
              </p:cNvSpPr>
              <p:nvPr/>
            </p:nvSpPr>
            <p:spPr bwMode="auto">
              <a:xfrm>
                <a:off x="3014" y="922"/>
                <a:ext cx="385" cy="309"/>
              </a:xfrm>
              <a:custGeom>
                <a:avLst/>
                <a:gdLst>
                  <a:gd name="T0" fmla="*/ 0 w 770"/>
                  <a:gd name="T1" fmla="*/ 530 h 619"/>
                  <a:gd name="T2" fmla="*/ 92 w 770"/>
                  <a:gd name="T3" fmla="*/ 0 h 619"/>
                  <a:gd name="T4" fmla="*/ 396 w 770"/>
                  <a:gd name="T5" fmla="*/ 45 h 619"/>
                  <a:gd name="T6" fmla="*/ 770 w 770"/>
                  <a:gd name="T7" fmla="*/ 83 h 619"/>
                  <a:gd name="T8" fmla="*/ 744 w 770"/>
                  <a:gd name="T9" fmla="*/ 351 h 619"/>
                  <a:gd name="T10" fmla="*/ 719 w 770"/>
                  <a:gd name="T11" fmla="*/ 619 h 619"/>
                  <a:gd name="T12" fmla="*/ 208 w 770"/>
                  <a:gd name="T13" fmla="*/ 562 h 619"/>
                  <a:gd name="T14" fmla="*/ 0 w 770"/>
                  <a:gd name="T15" fmla="*/ 530 h 619"/>
                  <a:gd name="T16" fmla="*/ 0 w 770"/>
                  <a:gd name="T17" fmla="*/ 53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0" h="619">
                    <a:moveTo>
                      <a:pt x="0" y="530"/>
                    </a:moveTo>
                    <a:lnTo>
                      <a:pt x="92" y="0"/>
                    </a:lnTo>
                    <a:lnTo>
                      <a:pt x="396" y="45"/>
                    </a:lnTo>
                    <a:lnTo>
                      <a:pt x="770" y="83"/>
                    </a:lnTo>
                    <a:lnTo>
                      <a:pt x="744" y="351"/>
                    </a:lnTo>
                    <a:lnTo>
                      <a:pt x="719" y="619"/>
                    </a:lnTo>
                    <a:lnTo>
                      <a:pt x="208" y="562"/>
                    </a:lnTo>
                    <a:lnTo>
                      <a:pt x="0" y="530"/>
                    </a:lnTo>
                    <a:lnTo>
                      <a:pt x="0" y="530"/>
                    </a:lnTo>
                    <a:close/>
                  </a:path>
                </a:pathLst>
              </a:custGeom>
              <a:solidFill>
                <a:srgbClr val="D27770"/>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34" name="Freeform 1124"/>
              <p:cNvSpPr>
                <a:spLocks/>
              </p:cNvSpPr>
              <p:nvPr/>
            </p:nvSpPr>
            <p:spPr bwMode="auto">
              <a:xfrm>
                <a:off x="3078" y="1202"/>
                <a:ext cx="398" cy="307"/>
              </a:xfrm>
              <a:custGeom>
                <a:avLst/>
                <a:gdLst>
                  <a:gd name="T0" fmla="*/ 80 w 796"/>
                  <a:gd name="T1" fmla="*/ 0 h 612"/>
                  <a:gd name="T2" fmla="*/ 591 w 796"/>
                  <a:gd name="T3" fmla="*/ 57 h 612"/>
                  <a:gd name="T4" fmla="*/ 796 w 796"/>
                  <a:gd name="T5" fmla="*/ 74 h 612"/>
                  <a:gd name="T6" fmla="*/ 789 w 796"/>
                  <a:gd name="T7" fmla="*/ 207 h 612"/>
                  <a:gd name="T8" fmla="*/ 760 w 796"/>
                  <a:gd name="T9" fmla="*/ 612 h 612"/>
                  <a:gd name="T10" fmla="*/ 656 w 796"/>
                  <a:gd name="T11" fmla="*/ 605 h 612"/>
                  <a:gd name="T12" fmla="*/ 331 w 796"/>
                  <a:gd name="T13" fmla="*/ 576 h 612"/>
                  <a:gd name="T14" fmla="*/ 0 w 796"/>
                  <a:gd name="T15" fmla="*/ 534 h 612"/>
                  <a:gd name="T16" fmla="*/ 80 w 796"/>
                  <a:gd name="T17" fmla="*/ 0 h 612"/>
                  <a:gd name="T18" fmla="*/ 80 w 796"/>
                  <a:gd name="T19"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6" h="612">
                    <a:moveTo>
                      <a:pt x="80" y="0"/>
                    </a:moveTo>
                    <a:lnTo>
                      <a:pt x="591" y="57"/>
                    </a:lnTo>
                    <a:lnTo>
                      <a:pt x="796" y="74"/>
                    </a:lnTo>
                    <a:lnTo>
                      <a:pt x="789" y="207"/>
                    </a:lnTo>
                    <a:lnTo>
                      <a:pt x="760" y="612"/>
                    </a:lnTo>
                    <a:lnTo>
                      <a:pt x="656" y="605"/>
                    </a:lnTo>
                    <a:lnTo>
                      <a:pt x="331" y="576"/>
                    </a:lnTo>
                    <a:lnTo>
                      <a:pt x="0" y="534"/>
                    </a:lnTo>
                    <a:lnTo>
                      <a:pt x="80" y="0"/>
                    </a:lnTo>
                    <a:lnTo>
                      <a:pt x="80" y="0"/>
                    </a:lnTo>
                    <a:close/>
                  </a:path>
                </a:pathLst>
              </a:custGeom>
              <a:solidFill>
                <a:srgbClr val="D9D9D9"/>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35" name="Freeform 1125"/>
              <p:cNvSpPr>
                <a:spLocks/>
              </p:cNvSpPr>
              <p:nvPr/>
            </p:nvSpPr>
            <p:spPr bwMode="auto">
              <a:xfrm>
                <a:off x="3020" y="1470"/>
                <a:ext cx="385" cy="381"/>
              </a:xfrm>
              <a:custGeom>
                <a:avLst/>
                <a:gdLst>
                  <a:gd name="T0" fmla="*/ 97 w 768"/>
                  <a:gd name="T1" fmla="*/ 764 h 764"/>
                  <a:gd name="T2" fmla="*/ 106 w 768"/>
                  <a:gd name="T3" fmla="*/ 707 h 764"/>
                  <a:gd name="T4" fmla="*/ 298 w 768"/>
                  <a:gd name="T5" fmla="*/ 732 h 764"/>
                  <a:gd name="T6" fmla="*/ 290 w 768"/>
                  <a:gd name="T7" fmla="*/ 704 h 764"/>
                  <a:gd name="T8" fmla="*/ 705 w 768"/>
                  <a:gd name="T9" fmla="*/ 742 h 764"/>
                  <a:gd name="T10" fmla="*/ 768 w 768"/>
                  <a:gd name="T11" fmla="*/ 71 h 764"/>
                  <a:gd name="T12" fmla="*/ 443 w 768"/>
                  <a:gd name="T13" fmla="*/ 42 h 764"/>
                  <a:gd name="T14" fmla="*/ 112 w 768"/>
                  <a:gd name="T15" fmla="*/ 0 h 764"/>
                  <a:gd name="T16" fmla="*/ 0 w 768"/>
                  <a:gd name="T17" fmla="*/ 751 h 764"/>
                  <a:gd name="T18" fmla="*/ 97 w 768"/>
                  <a:gd name="T19" fmla="*/ 764 h 764"/>
                  <a:gd name="T20" fmla="*/ 97 w 768"/>
                  <a:gd name="T21"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764">
                    <a:moveTo>
                      <a:pt x="97" y="764"/>
                    </a:moveTo>
                    <a:lnTo>
                      <a:pt x="106" y="707"/>
                    </a:lnTo>
                    <a:lnTo>
                      <a:pt x="298" y="732"/>
                    </a:lnTo>
                    <a:lnTo>
                      <a:pt x="290" y="704"/>
                    </a:lnTo>
                    <a:lnTo>
                      <a:pt x="705" y="742"/>
                    </a:lnTo>
                    <a:lnTo>
                      <a:pt x="768" y="71"/>
                    </a:lnTo>
                    <a:lnTo>
                      <a:pt x="443" y="42"/>
                    </a:lnTo>
                    <a:lnTo>
                      <a:pt x="112" y="0"/>
                    </a:lnTo>
                    <a:lnTo>
                      <a:pt x="0" y="751"/>
                    </a:lnTo>
                    <a:lnTo>
                      <a:pt x="97" y="764"/>
                    </a:lnTo>
                    <a:lnTo>
                      <a:pt x="97" y="764"/>
                    </a:lnTo>
                    <a:close/>
                  </a:path>
                </a:pathLst>
              </a:custGeom>
              <a:solidFill>
                <a:srgbClr val="D9D9D9"/>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36" name="Freeform 1126"/>
              <p:cNvSpPr>
                <a:spLocks/>
              </p:cNvSpPr>
              <p:nvPr/>
            </p:nvSpPr>
            <p:spPr bwMode="auto">
              <a:xfrm>
                <a:off x="3167" y="1539"/>
                <a:ext cx="762" cy="720"/>
              </a:xfrm>
              <a:custGeom>
                <a:avLst/>
                <a:gdLst>
                  <a:gd name="T0" fmla="*/ 0 w 1527"/>
                  <a:gd name="T1" fmla="*/ 563 h 1439"/>
                  <a:gd name="T2" fmla="*/ 415 w 1527"/>
                  <a:gd name="T3" fmla="*/ 601 h 1439"/>
                  <a:gd name="T4" fmla="*/ 472 w 1527"/>
                  <a:gd name="T5" fmla="*/ 0 h 1439"/>
                  <a:gd name="T6" fmla="*/ 803 w 1527"/>
                  <a:gd name="T7" fmla="*/ 19 h 1439"/>
                  <a:gd name="T8" fmla="*/ 791 w 1527"/>
                  <a:gd name="T9" fmla="*/ 277 h 1439"/>
                  <a:gd name="T10" fmla="*/ 824 w 1527"/>
                  <a:gd name="T11" fmla="*/ 304 h 1439"/>
                  <a:gd name="T12" fmla="*/ 854 w 1527"/>
                  <a:gd name="T13" fmla="*/ 304 h 1439"/>
                  <a:gd name="T14" fmla="*/ 879 w 1527"/>
                  <a:gd name="T15" fmla="*/ 329 h 1439"/>
                  <a:gd name="T16" fmla="*/ 928 w 1527"/>
                  <a:gd name="T17" fmla="*/ 340 h 1439"/>
                  <a:gd name="T18" fmla="*/ 1029 w 1527"/>
                  <a:gd name="T19" fmla="*/ 384 h 1439"/>
                  <a:gd name="T20" fmla="*/ 1046 w 1527"/>
                  <a:gd name="T21" fmla="*/ 365 h 1439"/>
                  <a:gd name="T22" fmla="*/ 1111 w 1527"/>
                  <a:gd name="T23" fmla="*/ 403 h 1439"/>
                  <a:gd name="T24" fmla="*/ 1196 w 1527"/>
                  <a:gd name="T25" fmla="*/ 401 h 1439"/>
                  <a:gd name="T26" fmla="*/ 1255 w 1527"/>
                  <a:gd name="T27" fmla="*/ 384 h 1439"/>
                  <a:gd name="T28" fmla="*/ 1337 w 1527"/>
                  <a:gd name="T29" fmla="*/ 369 h 1439"/>
                  <a:gd name="T30" fmla="*/ 1411 w 1527"/>
                  <a:gd name="T31" fmla="*/ 409 h 1439"/>
                  <a:gd name="T32" fmla="*/ 1423 w 1527"/>
                  <a:gd name="T33" fmla="*/ 422 h 1439"/>
                  <a:gd name="T34" fmla="*/ 1463 w 1527"/>
                  <a:gd name="T35" fmla="*/ 422 h 1439"/>
                  <a:gd name="T36" fmla="*/ 1470 w 1527"/>
                  <a:gd name="T37" fmla="*/ 635 h 1439"/>
                  <a:gd name="T38" fmla="*/ 1527 w 1527"/>
                  <a:gd name="T39" fmla="*/ 739 h 1439"/>
                  <a:gd name="T40" fmla="*/ 1506 w 1527"/>
                  <a:gd name="T41" fmla="*/ 821 h 1439"/>
                  <a:gd name="T42" fmla="*/ 1510 w 1527"/>
                  <a:gd name="T43" fmla="*/ 889 h 1439"/>
                  <a:gd name="T44" fmla="*/ 1485 w 1527"/>
                  <a:gd name="T45" fmla="*/ 924 h 1439"/>
                  <a:gd name="T46" fmla="*/ 1495 w 1527"/>
                  <a:gd name="T47" fmla="*/ 935 h 1439"/>
                  <a:gd name="T48" fmla="*/ 1432 w 1527"/>
                  <a:gd name="T49" fmla="*/ 954 h 1439"/>
                  <a:gd name="T50" fmla="*/ 1383 w 1527"/>
                  <a:gd name="T51" fmla="*/ 960 h 1439"/>
                  <a:gd name="T52" fmla="*/ 1392 w 1527"/>
                  <a:gd name="T53" fmla="*/ 924 h 1439"/>
                  <a:gd name="T54" fmla="*/ 1366 w 1527"/>
                  <a:gd name="T55" fmla="*/ 945 h 1439"/>
                  <a:gd name="T56" fmla="*/ 1367 w 1527"/>
                  <a:gd name="T57" fmla="*/ 986 h 1439"/>
                  <a:gd name="T58" fmla="*/ 1333 w 1527"/>
                  <a:gd name="T59" fmla="*/ 1030 h 1439"/>
                  <a:gd name="T60" fmla="*/ 1153 w 1527"/>
                  <a:gd name="T61" fmla="*/ 1121 h 1439"/>
                  <a:gd name="T62" fmla="*/ 1096 w 1527"/>
                  <a:gd name="T63" fmla="*/ 1180 h 1439"/>
                  <a:gd name="T64" fmla="*/ 1042 w 1527"/>
                  <a:gd name="T65" fmla="*/ 1308 h 1439"/>
                  <a:gd name="T66" fmla="*/ 1086 w 1527"/>
                  <a:gd name="T67" fmla="*/ 1439 h 1439"/>
                  <a:gd name="T68" fmla="*/ 1044 w 1527"/>
                  <a:gd name="T69" fmla="*/ 1439 h 1439"/>
                  <a:gd name="T70" fmla="*/ 848 w 1527"/>
                  <a:gd name="T71" fmla="*/ 1370 h 1439"/>
                  <a:gd name="T72" fmla="*/ 827 w 1527"/>
                  <a:gd name="T73" fmla="*/ 1313 h 1439"/>
                  <a:gd name="T74" fmla="*/ 807 w 1527"/>
                  <a:gd name="T75" fmla="*/ 1289 h 1439"/>
                  <a:gd name="T76" fmla="*/ 801 w 1527"/>
                  <a:gd name="T77" fmla="*/ 1213 h 1439"/>
                  <a:gd name="T78" fmla="*/ 763 w 1527"/>
                  <a:gd name="T79" fmla="*/ 1186 h 1439"/>
                  <a:gd name="T80" fmla="*/ 658 w 1527"/>
                  <a:gd name="T81" fmla="*/ 984 h 1439"/>
                  <a:gd name="T82" fmla="*/ 607 w 1527"/>
                  <a:gd name="T83" fmla="*/ 946 h 1439"/>
                  <a:gd name="T84" fmla="*/ 592 w 1527"/>
                  <a:gd name="T85" fmla="*/ 914 h 1439"/>
                  <a:gd name="T86" fmla="*/ 438 w 1527"/>
                  <a:gd name="T87" fmla="*/ 907 h 1439"/>
                  <a:gd name="T88" fmla="*/ 356 w 1527"/>
                  <a:gd name="T89" fmla="*/ 1002 h 1439"/>
                  <a:gd name="T90" fmla="*/ 217 w 1527"/>
                  <a:gd name="T91" fmla="*/ 903 h 1439"/>
                  <a:gd name="T92" fmla="*/ 175 w 1527"/>
                  <a:gd name="T93" fmla="*/ 766 h 1439"/>
                  <a:gd name="T94" fmla="*/ 42 w 1527"/>
                  <a:gd name="T95" fmla="*/ 639 h 1439"/>
                  <a:gd name="T96" fmla="*/ 27 w 1527"/>
                  <a:gd name="T97" fmla="*/ 597 h 1439"/>
                  <a:gd name="T98" fmla="*/ 8 w 1527"/>
                  <a:gd name="T99" fmla="*/ 591 h 1439"/>
                  <a:gd name="T100" fmla="*/ 0 w 1527"/>
                  <a:gd name="T101" fmla="*/ 563 h 1439"/>
                  <a:gd name="T102" fmla="*/ 0 w 1527"/>
                  <a:gd name="T103" fmla="*/ 563 h 1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27" h="1439">
                    <a:moveTo>
                      <a:pt x="0" y="563"/>
                    </a:moveTo>
                    <a:lnTo>
                      <a:pt x="415" y="601"/>
                    </a:lnTo>
                    <a:lnTo>
                      <a:pt x="472" y="0"/>
                    </a:lnTo>
                    <a:lnTo>
                      <a:pt x="803" y="19"/>
                    </a:lnTo>
                    <a:lnTo>
                      <a:pt x="791" y="277"/>
                    </a:lnTo>
                    <a:lnTo>
                      <a:pt x="824" y="304"/>
                    </a:lnTo>
                    <a:lnTo>
                      <a:pt x="854" y="304"/>
                    </a:lnTo>
                    <a:lnTo>
                      <a:pt x="879" y="329"/>
                    </a:lnTo>
                    <a:lnTo>
                      <a:pt x="928" y="340"/>
                    </a:lnTo>
                    <a:lnTo>
                      <a:pt x="1029" y="384"/>
                    </a:lnTo>
                    <a:lnTo>
                      <a:pt x="1046" y="365"/>
                    </a:lnTo>
                    <a:lnTo>
                      <a:pt x="1111" y="403"/>
                    </a:lnTo>
                    <a:lnTo>
                      <a:pt x="1196" y="401"/>
                    </a:lnTo>
                    <a:lnTo>
                      <a:pt x="1255" y="384"/>
                    </a:lnTo>
                    <a:lnTo>
                      <a:pt x="1337" y="369"/>
                    </a:lnTo>
                    <a:lnTo>
                      <a:pt x="1411" y="409"/>
                    </a:lnTo>
                    <a:lnTo>
                      <a:pt x="1423" y="422"/>
                    </a:lnTo>
                    <a:lnTo>
                      <a:pt x="1463" y="422"/>
                    </a:lnTo>
                    <a:lnTo>
                      <a:pt x="1470" y="635"/>
                    </a:lnTo>
                    <a:lnTo>
                      <a:pt x="1527" y="739"/>
                    </a:lnTo>
                    <a:lnTo>
                      <a:pt x="1506" y="821"/>
                    </a:lnTo>
                    <a:lnTo>
                      <a:pt x="1510" y="889"/>
                    </a:lnTo>
                    <a:lnTo>
                      <a:pt x="1485" y="924"/>
                    </a:lnTo>
                    <a:lnTo>
                      <a:pt x="1495" y="935"/>
                    </a:lnTo>
                    <a:lnTo>
                      <a:pt x="1432" y="954"/>
                    </a:lnTo>
                    <a:lnTo>
                      <a:pt x="1383" y="960"/>
                    </a:lnTo>
                    <a:lnTo>
                      <a:pt x="1392" y="924"/>
                    </a:lnTo>
                    <a:lnTo>
                      <a:pt x="1366" y="945"/>
                    </a:lnTo>
                    <a:lnTo>
                      <a:pt x="1367" y="986"/>
                    </a:lnTo>
                    <a:lnTo>
                      <a:pt x="1333" y="1030"/>
                    </a:lnTo>
                    <a:lnTo>
                      <a:pt x="1153" y="1121"/>
                    </a:lnTo>
                    <a:lnTo>
                      <a:pt x="1096" y="1180"/>
                    </a:lnTo>
                    <a:lnTo>
                      <a:pt x="1042" y="1308"/>
                    </a:lnTo>
                    <a:lnTo>
                      <a:pt x="1086" y="1439"/>
                    </a:lnTo>
                    <a:lnTo>
                      <a:pt x="1044" y="1439"/>
                    </a:lnTo>
                    <a:lnTo>
                      <a:pt x="848" y="1370"/>
                    </a:lnTo>
                    <a:lnTo>
                      <a:pt x="827" y="1313"/>
                    </a:lnTo>
                    <a:lnTo>
                      <a:pt x="807" y="1289"/>
                    </a:lnTo>
                    <a:lnTo>
                      <a:pt x="801" y="1213"/>
                    </a:lnTo>
                    <a:lnTo>
                      <a:pt x="763" y="1186"/>
                    </a:lnTo>
                    <a:lnTo>
                      <a:pt x="658" y="984"/>
                    </a:lnTo>
                    <a:lnTo>
                      <a:pt x="607" y="946"/>
                    </a:lnTo>
                    <a:lnTo>
                      <a:pt x="592" y="914"/>
                    </a:lnTo>
                    <a:lnTo>
                      <a:pt x="438" y="907"/>
                    </a:lnTo>
                    <a:lnTo>
                      <a:pt x="356" y="1002"/>
                    </a:lnTo>
                    <a:lnTo>
                      <a:pt x="217" y="903"/>
                    </a:lnTo>
                    <a:lnTo>
                      <a:pt x="175" y="766"/>
                    </a:lnTo>
                    <a:lnTo>
                      <a:pt x="42" y="639"/>
                    </a:lnTo>
                    <a:lnTo>
                      <a:pt x="27" y="597"/>
                    </a:lnTo>
                    <a:lnTo>
                      <a:pt x="8" y="591"/>
                    </a:lnTo>
                    <a:lnTo>
                      <a:pt x="0" y="563"/>
                    </a:lnTo>
                    <a:lnTo>
                      <a:pt x="0" y="563"/>
                    </a:lnTo>
                    <a:close/>
                  </a:path>
                </a:pathLst>
              </a:custGeom>
              <a:solidFill>
                <a:srgbClr val="D27770"/>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37" name="Freeform 1127"/>
              <p:cNvSpPr>
                <a:spLocks/>
              </p:cNvSpPr>
              <p:nvPr/>
            </p:nvSpPr>
            <p:spPr bwMode="auto">
              <a:xfrm>
                <a:off x="3403" y="698"/>
                <a:ext cx="361" cy="219"/>
              </a:xfrm>
              <a:custGeom>
                <a:avLst/>
                <a:gdLst>
                  <a:gd name="T0" fmla="*/ 38 w 718"/>
                  <a:gd name="T1" fmla="*/ 0 h 441"/>
                  <a:gd name="T2" fmla="*/ 663 w 718"/>
                  <a:gd name="T3" fmla="*/ 32 h 441"/>
                  <a:gd name="T4" fmla="*/ 667 w 718"/>
                  <a:gd name="T5" fmla="*/ 142 h 441"/>
                  <a:gd name="T6" fmla="*/ 696 w 718"/>
                  <a:gd name="T7" fmla="*/ 234 h 441"/>
                  <a:gd name="T8" fmla="*/ 699 w 718"/>
                  <a:gd name="T9" fmla="*/ 348 h 441"/>
                  <a:gd name="T10" fmla="*/ 718 w 718"/>
                  <a:gd name="T11" fmla="*/ 441 h 441"/>
                  <a:gd name="T12" fmla="*/ 340 w 718"/>
                  <a:gd name="T13" fmla="*/ 429 h 441"/>
                  <a:gd name="T14" fmla="*/ 0 w 718"/>
                  <a:gd name="T15" fmla="*/ 405 h 441"/>
                  <a:gd name="T16" fmla="*/ 38 w 718"/>
                  <a:gd name="T17" fmla="*/ 0 h 441"/>
                  <a:gd name="T18" fmla="*/ 38 w 718"/>
                  <a:gd name="T19"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8" h="441">
                    <a:moveTo>
                      <a:pt x="38" y="0"/>
                    </a:moveTo>
                    <a:lnTo>
                      <a:pt x="663" y="32"/>
                    </a:lnTo>
                    <a:lnTo>
                      <a:pt x="667" y="142"/>
                    </a:lnTo>
                    <a:lnTo>
                      <a:pt x="696" y="234"/>
                    </a:lnTo>
                    <a:lnTo>
                      <a:pt x="699" y="348"/>
                    </a:lnTo>
                    <a:lnTo>
                      <a:pt x="718" y="441"/>
                    </a:lnTo>
                    <a:lnTo>
                      <a:pt x="340" y="429"/>
                    </a:lnTo>
                    <a:lnTo>
                      <a:pt x="0" y="405"/>
                    </a:lnTo>
                    <a:lnTo>
                      <a:pt x="38" y="0"/>
                    </a:lnTo>
                    <a:lnTo>
                      <a:pt x="38" y="0"/>
                    </a:lnTo>
                    <a:close/>
                  </a:path>
                </a:pathLst>
              </a:custGeom>
              <a:solidFill>
                <a:srgbClr val="D27770"/>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38" name="Freeform 1128"/>
              <p:cNvSpPr>
                <a:spLocks/>
              </p:cNvSpPr>
              <p:nvPr/>
            </p:nvSpPr>
            <p:spPr bwMode="auto">
              <a:xfrm>
                <a:off x="3384" y="899"/>
                <a:ext cx="385" cy="251"/>
              </a:xfrm>
              <a:custGeom>
                <a:avLst/>
                <a:gdLst>
                  <a:gd name="T0" fmla="*/ 38 w 768"/>
                  <a:gd name="T1" fmla="*/ 0 h 502"/>
                  <a:gd name="T2" fmla="*/ 378 w 768"/>
                  <a:gd name="T3" fmla="*/ 24 h 502"/>
                  <a:gd name="T4" fmla="*/ 756 w 768"/>
                  <a:gd name="T5" fmla="*/ 36 h 502"/>
                  <a:gd name="T6" fmla="*/ 732 w 768"/>
                  <a:gd name="T7" fmla="*/ 83 h 502"/>
                  <a:gd name="T8" fmla="*/ 768 w 768"/>
                  <a:gd name="T9" fmla="*/ 118 h 502"/>
                  <a:gd name="T10" fmla="*/ 766 w 768"/>
                  <a:gd name="T11" fmla="*/ 365 h 502"/>
                  <a:gd name="T12" fmla="*/ 751 w 768"/>
                  <a:gd name="T13" fmla="*/ 363 h 502"/>
                  <a:gd name="T14" fmla="*/ 753 w 768"/>
                  <a:gd name="T15" fmla="*/ 395 h 502"/>
                  <a:gd name="T16" fmla="*/ 764 w 768"/>
                  <a:gd name="T17" fmla="*/ 420 h 502"/>
                  <a:gd name="T18" fmla="*/ 756 w 768"/>
                  <a:gd name="T19" fmla="*/ 443 h 502"/>
                  <a:gd name="T20" fmla="*/ 764 w 768"/>
                  <a:gd name="T21" fmla="*/ 502 h 502"/>
                  <a:gd name="T22" fmla="*/ 747 w 768"/>
                  <a:gd name="T23" fmla="*/ 496 h 502"/>
                  <a:gd name="T24" fmla="*/ 728 w 768"/>
                  <a:gd name="T25" fmla="*/ 473 h 502"/>
                  <a:gd name="T26" fmla="*/ 659 w 768"/>
                  <a:gd name="T27" fmla="*/ 450 h 502"/>
                  <a:gd name="T28" fmla="*/ 593 w 768"/>
                  <a:gd name="T29" fmla="*/ 454 h 502"/>
                  <a:gd name="T30" fmla="*/ 555 w 768"/>
                  <a:gd name="T31" fmla="*/ 426 h 502"/>
                  <a:gd name="T32" fmla="*/ 0 w 768"/>
                  <a:gd name="T33" fmla="*/ 393 h 502"/>
                  <a:gd name="T34" fmla="*/ 38 w 768"/>
                  <a:gd name="T35" fmla="*/ 0 h 502"/>
                  <a:gd name="T36" fmla="*/ 38 w 768"/>
                  <a:gd name="T37"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8" h="502">
                    <a:moveTo>
                      <a:pt x="38" y="0"/>
                    </a:moveTo>
                    <a:lnTo>
                      <a:pt x="378" y="24"/>
                    </a:lnTo>
                    <a:lnTo>
                      <a:pt x="756" y="36"/>
                    </a:lnTo>
                    <a:lnTo>
                      <a:pt x="732" y="83"/>
                    </a:lnTo>
                    <a:lnTo>
                      <a:pt x="768" y="118"/>
                    </a:lnTo>
                    <a:lnTo>
                      <a:pt x="766" y="365"/>
                    </a:lnTo>
                    <a:lnTo>
                      <a:pt x="751" y="363"/>
                    </a:lnTo>
                    <a:lnTo>
                      <a:pt x="753" y="395"/>
                    </a:lnTo>
                    <a:lnTo>
                      <a:pt x="764" y="420"/>
                    </a:lnTo>
                    <a:lnTo>
                      <a:pt x="756" y="443"/>
                    </a:lnTo>
                    <a:lnTo>
                      <a:pt x="764" y="502"/>
                    </a:lnTo>
                    <a:lnTo>
                      <a:pt x="747" y="496"/>
                    </a:lnTo>
                    <a:lnTo>
                      <a:pt x="728" y="473"/>
                    </a:lnTo>
                    <a:lnTo>
                      <a:pt x="659" y="450"/>
                    </a:lnTo>
                    <a:lnTo>
                      <a:pt x="593" y="454"/>
                    </a:lnTo>
                    <a:lnTo>
                      <a:pt x="555" y="426"/>
                    </a:lnTo>
                    <a:lnTo>
                      <a:pt x="0" y="393"/>
                    </a:lnTo>
                    <a:lnTo>
                      <a:pt x="38" y="0"/>
                    </a:lnTo>
                    <a:lnTo>
                      <a:pt x="38" y="0"/>
                    </a:lnTo>
                    <a:close/>
                  </a:path>
                </a:pathLst>
              </a:custGeom>
              <a:solidFill>
                <a:srgbClr val="D27770"/>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39" name="Freeform 1129"/>
              <p:cNvSpPr>
                <a:spLocks/>
              </p:cNvSpPr>
              <p:nvPr/>
            </p:nvSpPr>
            <p:spPr bwMode="auto">
              <a:xfrm>
                <a:off x="3373" y="1096"/>
                <a:ext cx="450" cy="221"/>
              </a:xfrm>
              <a:custGeom>
                <a:avLst/>
                <a:gdLst>
                  <a:gd name="T0" fmla="*/ 25 w 901"/>
                  <a:gd name="T1" fmla="*/ 0 h 439"/>
                  <a:gd name="T2" fmla="*/ 580 w 901"/>
                  <a:gd name="T3" fmla="*/ 33 h 439"/>
                  <a:gd name="T4" fmla="*/ 618 w 901"/>
                  <a:gd name="T5" fmla="*/ 61 h 439"/>
                  <a:gd name="T6" fmla="*/ 684 w 901"/>
                  <a:gd name="T7" fmla="*/ 57 h 439"/>
                  <a:gd name="T8" fmla="*/ 753 w 901"/>
                  <a:gd name="T9" fmla="*/ 80 h 439"/>
                  <a:gd name="T10" fmla="*/ 772 w 901"/>
                  <a:gd name="T11" fmla="*/ 103 h 439"/>
                  <a:gd name="T12" fmla="*/ 789 w 901"/>
                  <a:gd name="T13" fmla="*/ 109 h 439"/>
                  <a:gd name="T14" fmla="*/ 819 w 901"/>
                  <a:gd name="T15" fmla="*/ 192 h 439"/>
                  <a:gd name="T16" fmla="*/ 819 w 901"/>
                  <a:gd name="T17" fmla="*/ 217 h 439"/>
                  <a:gd name="T18" fmla="*/ 840 w 901"/>
                  <a:gd name="T19" fmla="*/ 257 h 439"/>
                  <a:gd name="T20" fmla="*/ 850 w 901"/>
                  <a:gd name="T21" fmla="*/ 320 h 439"/>
                  <a:gd name="T22" fmla="*/ 844 w 901"/>
                  <a:gd name="T23" fmla="*/ 339 h 439"/>
                  <a:gd name="T24" fmla="*/ 857 w 901"/>
                  <a:gd name="T25" fmla="*/ 359 h 439"/>
                  <a:gd name="T26" fmla="*/ 901 w 901"/>
                  <a:gd name="T27" fmla="*/ 439 h 439"/>
                  <a:gd name="T28" fmla="*/ 500 w 901"/>
                  <a:gd name="T29" fmla="*/ 435 h 439"/>
                  <a:gd name="T30" fmla="*/ 198 w 901"/>
                  <a:gd name="T31" fmla="*/ 418 h 439"/>
                  <a:gd name="T32" fmla="*/ 205 w 901"/>
                  <a:gd name="T33" fmla="*/ 285 h 439"/>
                  <a:gd name="T34" fmla="*/ 0 w 901"/>
                  <a:gd name="T35" fmla="*/ 268 h 439"/>
                  <a:gd name="T36" fmla="*/ 25 w 901"/>
                  <a:gd name="T37" fmla="*/ 0 h 439"/>
                  <a:gd name="T38" fmla="*/ 25 w 901"/>
                  <a:gd name="T39" fmla="*/ 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1" h="439">
                    <a:moveTo>
                      <a:pt x="25" y="0"/>
                    </a:moveTo>
                    <a:lnTo>
                      <a:pt x="580" y="33"/>
                    </a:lnTo>
                    <a:lnTo>
                      <a:pt x="618" y="61"/>
                    </a:lnTo>
                    <a:lnTo>
                      <a:pt x="684" y="57"/>
                    </a:lnTo>
                    <a:lnTo>
                      <a:pt x="753" y="80"/>
                    </a:lnTo>
                    <a:lnTo>
                      <a:pt x="772" y="103"/>
                    </a:lnTo>
                    <a:lnTo>
                      <a:pt x="789" y="109"/>
                    </a:lnTo>
                    <a:lnTo>
                      <a:pt x="819" y="192"/>
                    </a:lnTo>
                    <a:lnTo>
                      <a:pt x="819" y="217"/>
                    </a:lnTo>
                    <a:lnTo>
                      <a:pt x="840" y="257"/>
                    </a:lnTo>
                    <a:lnTo>
                      <a:pt x="850" y="320"/>
                    </a:lnTo>
                    <a:lnTo>
                      <a:pt x="844" y="339"/>
                    </a:lnTo>
                    <a:lnTo>
                      <a:pt x="857" y="359"/>
                    </a:lnTo>
                    <a:lnTo>
                      <a:pt x="901" y="439"/>
                    </a:lnTo>
                    <a:lnTo>
                      <a:pt x="500" y="435"/>
                    </a:lnTo>
                    <a:lnTo>
                      <a:pt x="198" y="418"/>
                    </a:lnTo>
                    <a:lnTo>
                      <a:pt x="205" y="285"/>
                    </a:lnTo>
                    <a:lnTo>
                      <a:pt x="0" y="268"/>
                    </a:lnTo>
                    <a:lnTo>
                      <a:pt x="25" y="0"/>
                    </a:lnTo>
                    <a:lnTo>
                      <a:pt x="25" y="0"/>
                    </a:lnTo>
                    <a:close/>
                  </a:path>
                </a:pathLst>
              </a:custGeom>
              <a:solidFill>
                <a:srgbClr val="D27770"/>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40" name="Freeform 1130"/>
              <p:cNvSpPr>
                <a:spLocks/>
              </p:cNvSpPr>
              <p:nvPr/>
            </p:nvSpPr>
            <p:spPr bwMode="auto">
              <a:xfrm>
                <a:off x="3459" y="1307"/>
                <a:ext cx="405" cy="212"/>
              </a:xfrm>
              <a:custGeom>
                <a:avLst/>
                <a:gdLst>
                  <a:gd name="T0" fmla="*/ 29 w 812"/>
                  <a:gd name="T1" fmla="*/ 0 h 426"/>
                  <a:gd name="T2" fmla="*/ 331 w 812"/>
                  <a:gd name="T3" fmla="*/ 17 h 426"/>
                  <a:gd name="T4" fmla="*/ 732 w 812"/>
                  <a:gd name="T5" fmla="*/ 21 h 426"/>
                  <a:gd name="T6" fmla="*/ 755 w 812"/>
                  <a:gd name="T7" fmla="*/ 40 h 426"/>
                  <a:gd name="T8" fmla="*/ 766 w 812"/>
                  <a:gd name="T9" fmla="*/ 36 h 426"/>
                  <a:gd name="T10" fmla="*/ 782 w 812"/>
                  <a:gd name="T11" fmla="*/ 57 h 426"/>
                  <a:gd name="T12" fmla="*/ 768 w 812"/>
                  <a:gd name="T13" fmla="*/ 57 h 426"/>
                  <a:gd name="T14" fmla="*/ 755 w 812"/>
                  <a:gd name="T15" fmla="*/ 86 h 426"/>
                  <a:gd name="T16" fmla="*/ 787 w 812"/>
                  <a:gd name="T17" fmla="*/ 132 h 426"/>
                  <a:gd name="T18" fmla="*/ 812 w 812"/>
                  <a:gd name="T19" fmla="*/ 137 h 426"/>
                  <a:gd name="T20" fmla="*/ 808 w 812"/>
                  <a:gd name="T21" fmla="*/ 424 h 426"/>
                  <a:gd name="T22" fmla="*/ 464 w 812"/>
                  <a:gd name="T23" fmla="*/ 426 h 426"/>
                  <a:gd name="T24" fmla="*/ 0 w 812"/>
                  <a:gd name="T25" fmla="*/ 405 h 426"/>
                  <a:gd name="T26" fmla="*/ 29 w 812"/>
                  <a:gd name="T27" fmla="*/ 0 h 426"/>
                  <a:gd name="T28" fmla="*/ 29 w 812"/>
                  <a:gd name="T29"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2" h="426">
                    <a:moveTo>
                      <a:pt x="29" y="0"/>
                    </a:moveTo>
                    <a:lnTo>
                      <a:pt x="331" y="17"/>
                    </a:lnTo>
                    <a:lnTo>
                      <a:pt x="732" y="21"/>
                    </a:lnTo>
                    <a:lnTo>
                      <a:pt x="755" y="40"/>
                    </a:lnTo>
                    <a:lnTo>
                      <a:pt x="766" y="36"/>
                    </a:lnTo>
                    <a:lnTo>
                      <a:pt x="782" y="57"/>
                    </a:lnTo>
                    <a:lnTo>
                      <a:pt x="768" y="57"/>
                    </a:lnTo>
                    <a:lnTo>
                      <a:pt x="755" y="86"/>
                    </a:lnTo>
                    <a:lnTo>
                      <a:pt x="787" y="132"/>
                    </a:lnTo>
                    <a:lnTo>
                      <a:pt x="812" y="137"/>
                    </a:lnTo>
                    <a:lnTo>
                      <a:pt x="808" y="424"/>
                    </a:lnTo>
                    <a:lnTo>
                      <a:pt x="464" y="426"/>
                    </a:lnTo>
                    <a:lnTo>
                      <a:pt x="0" y="405"/>
                    </a:lnTo>
                    <a:lnTo>
                      <a:pt x="29" y="0"/>
                    </a:lnTo>
                    <a:lnTo>
                      <a:pt x="29" y="0"/>
                    </a:lnTo>
                    <a:close/>
                  </a:path>
                </a:pathLst>
              </a:custGeom>
              <a:solidFill>
                <a:srgbClr val="D27770"/>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41" name="Freeform 1131"/>
              <p:cNvSpPr>
                <a:spLocks/>
              </p:cNvSpPr>
              <p:nvPr/>
            </p:nvSpPr>
            <p:spPr bwMode="auto">
              <a:xfrm>
                <a:off x="3401" y="1506"/>
                <a:ext cx="472" cy="238"/>
              </a:xfrm>
              <a:custGeom>
                <a:avLst/>
                <a:gdLst>
                  <a:gd name="T0" fmla="*/ 6 w 943"/>
                  <a:gd name="T1" fmla="*/ 0 h 479"/>
                  <a:gd name="T2" fmla="*/ 110 w 943"/>
                  <a:gd name="T3" fmla="*/ 7 h 479"/>
                  <a:gd name="T4" fmla="*/ 574 w 943"/>
                  <a:gd name="T5" fmla="*/ 28 h 479"/>
                  <a:gd name="T6" fmla="*/ 918 w 943"/>
                  <a:gd name="T7" fmla="*/ 26 h 479"/>
                  <a:gd name="T8" fmla="*/ 922 w 943"/>
                  <a:gd name="T9" fmla="*/ 97 h 479"/>
                  <a:gd name="T10" fmla="*/ 943 w 943"/>
                  <a:gd name="T11" fmla="*/ 247 h 479"/>
                  <a:gd name="T12" fmla="*/ 939 w 943"/>
                  <a:gd name="T13" fmla="*/ 479 h 479"/>
                  <a:gd name="T14" fmla="*/ 865 w 943"/>
                  <a:gd name="T15" fmla="*/ 439 h 479"/>
                  <a:gd name="T16" fmla="*/ 783 w 943"/>
                  <a:gd name="T17" fmla="*/ 454 h 479"/>
                  <a:gd name="T18" fmla="*/ 724 w 943"/>
                  <a:gd name="T19" fmla="*/ 471 h 479"/>
                  <a:gd name="T20" fmla="*/ 639 w 943"/>
                  <a:gd name="T21" fmla="*/ 473 h 479"/>
                  <a:gd name="T22" fmla="*/ 574 w 943"/>
                  <a:gd name="T23" fmla="*/ 435 h 479"/>
                  <a:gd name="T24" fmla="*/ 557 w 943"/>
                  <a:gd name="T25" fmla="*/ 454 h 479"/>
                  <a:gd name="T26" fmla="*/ 456 w 943"/>
                  <a:gd name="T27" fmla="*/ 410 h 479"/>
                  <a:gd name="T28" fmla="*/ 407 w 943"/>
                  <a:gd name="T29" fmla="*/ 399 h 479"/>
                  <a:gd name="T30" fmla="*/ 382 w 943"/>
                  <a:gd name="T31" fmla="*/ 376 h 479"/>
                  <a:gd name="T32" fmla="*/ 352 w 943"/>
                  <a:gd name="T33" fmla="*/ 374 h 479"/>
                  <a:gd name="T34" fmla="*/ 319 w 943"/>
                  <a:gd name="T35" fmla="*/ 347 h 479"/>
                  <a:gd name="T36" fmla="*/ 331 w 943"/>
                  <a:gd name="T37" fmla="*/ 89 h 479"/>
                  <a:gd name="T38" fmla="*/ 0 w 943"/>
                  <a:gd name="T39" fmla="*/ 70 h 479"/>
                  <a:gd name="T40" fmla="*/ 6 w 943"/>
                  <a:gd name="T41" fmla="*/ 0 h 479"/>
                  <a:gd name="T42" fmla="*/ 6 w 943"/>
                  <a:gd name="T43"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43" h="479">
                    <a:moveTo>
                      <a:pt x="6" y="0"/>
                    </a:moveTo>
                    <a:lnTo>
                      <a:pt x="110" y="7"/>
                    </a:lnTo>
                    <a:lnTo>
                      <a:pt x="574" y="28"/>
                    </a:lnTo>
                    <a:lnTo>
                      <a:pt x="918" y="26"/>
                    </a:lnTo>
                    <a:lnTo>
                      <a:pt x="922" y="97"/>
                    </a:lnTo>
                    <a:lnTo>
                      <a:pt x="943" y="247"/>
                    </a:lnTo>
                    <a:lnTo>
                      <a:pt x="939" y="479"/>
                    </a:lnTo>
                    <a:lnTo>
                      <a:pt x="865" y="439"/>
                    </a:lnTo>
                    <a:lnTo>
                      <a:pt x="783" y="454"/>
                    </a:lnTo>
                    <a:lnTo>
                      <a:pt x="724" y="471"/>
                    </a:lnTo>
                    <a:lnTo>
                      <a:pt x="639" y="473"/>
                    </a:lnTo>
                    <a:lnTo>
                      <a:pt x="574" y="435"/>
                    </a:lnTo>
                    <a:lnTo>
                      <a:pt x="557" y="454"/>
                    </a:lnTo>
                    <a:lnTo>
                      <a:pt x="456" y="410"/>
                    </a:lnTo>
                    <a:lnTo>
                      <a:pt x="407" y="399"/>
                    </a:lnTo>
                    <a:lnTo>
                      <a:pt x="382" y="376"/>
                    </a:lnTo>
                    <a:lnTo>
                      <a:pt x="352" y="374"/>
                    </a:lnTo>
                    <a:lnTo>
                      <a:pt x="319" y="347"/>
                    </a:lnTo>
                    <a:lnTo>
                      <a:pt x="331" y="89"/>
                    </a:lnTo>
                    <a:lnTo>
                      <a:pt x="0" y="70"/>
                    </a:lnTo>
                    <a:lnTo>
                      <a:pt x="6" y="0"/>
                    </a:lnTo>
                    <a:lnTo>
                      <a:pt x="6" y="0"/>
                    </a:lnTo>
                    <a:close/>
                  </a:path>
                </a:pathLst>
              </a:custGeom>
              <a:solidFill>
                <a:srgbClr val="D27770"/>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42" name="Freeform 1132"/>
              <p:cNvSpPr>
                <a:spLocks/>
              </p:cNvSpPr>
              <p:nvPr/>
            </p:nvSpPr>
            <p:spPr bwMode="auto">
              <a:xfrm>
                <a:off x="3736" y="697"/>
                <a:ext cx="357" cy="387"/>
              </a:xfrm>
              <a:custGeom>
                <a:avLst/>
                <a:gdLst>
                  <a:gd name="T0" fmla="*/ 4 w 711"/>
                  <a:gd name="T1" fmla="*/ 146 h 774"/>
                  <a:gd name="T2" fmla="*/ 33 w 711"/>
                  <a:gd name="T3" fmla="*/ 238 h 774"/>
                  <a:gd name="T4" fmla="*/ 36 w 711"/>
                  <a:gd name="T5" fmla="*/ 352 h 774"/>
                  <a:gd name="T6" fmla="*/ 55 w 711"/>
                  <a:gd name="T7" fmla="*/ 445 h 774"/>
                  <a:gd name="T8" fmla="*/ 31 w 711"/>
                  <a:gd name="T9" fmla="*/ 492 h 774"/>
                  <a:gd name="T10" fmla="*/ 67 w 711"/>
                  <a:gd name="T11" fmla="*/ 527 h 774"/>
                  <a:gd name="T12" fmla="*/ 65 w 711"/>
                  <a:gd name="T13" fmla="*/ 774 h 774"/>
                  <a:gd name="T14" fmla="*/ 584 w 711"/>
                  <a:gd name="T15" fmla="*/ 764 h 774"/>
                  <a:gd name="T16" fmla="*/ 576 w 711"/>
                  <a:gd name="T17" fmla="*/ 715 h 774"/>
                  <a:gd name="T18" fmla="*/ 519 w 711"/>
                  <a:gd name="T19" fmla="*/ 673 h 774"/>
                  <a:gd name="T20" fmla="*/ 493 w 711"/>
                  <a:gd name="T21" fmla="*/ 643 h 774"/>
                  <a:gd name="T22" fmla="*/ 422 w 711"/>
                  <a:gd name="T23" fmla="*/ 599 h 774"/>
                  <a:gd name="T24" fmla="*/ 424 w 711"/>
                  <a:gd name="T25" fmla="*/ 529 h 774"/>
                  <a:gd name="T26" fmla="*/ 409 w 711"/>
                  <a:gd name="T27" fmla="*/ 481 h 774"/>
                  <a:gd name="T28" fmla="*/ 466 w 711"/>
                  <a:gd name="T29" fmla="*/ 413 h 774"/>
                  <a:gd name="T30" fmla="*/ 462 w 711"/>
                  <a:gd name="T31" fmla="*/ 344 h 774"/>
                  <a:gd name="T32" fmla="*/ 557 w 711"/>
                  <a:gd name="T33" fmla="*/ 274 h 774"/>
                  <a:gd name="T34" fmla="*/ 580 w 711"/>
                  <a:gd name="T35" fmla="*/ 234 h 774"/>
                  <a:gd name="T36" fmla="*/ 711 w 711"/>
                  <a:gd name="T37" fmla="*/ 165 h 774"/>
                  <a:gd name="T38" fmla="*/ 652 w 711"/>
                  <a:gd name="T39" fmla="*/ 141 h 774"/>
                  <a:gd name="T40" fmla="*/ 601 w 711"/>
                  <a:gd name="T41" fmla="*/ 146 h 774"/>
                  <a:gd name="T42" fmla="*/ 590 w 711"/>
                  <a:gd name="T43" fmla="*/ 127 h 774"/>
                  <a:gd name="T44" fmla="*/ 495 w 711"/>
                  <a:gd name="T45" fmla="*/ 126 h 774"/>
                  <a:gd name="T46" fmla="*/ 432 w 711"/>
                  <a:gd name="T47" fmla="*/ 107 h 774"/>
                  <a:gd name="T48" fmla="*/ 301 w 711"/>
                  <a:gd name="T49" fmla="*/ 93 h 774"/>
                  <a:gd name="T50" fmla="*/ 282 w 711"/>
                  <a:gd name="T51" fmla="*/ 70 h 774"/>
                  <a:gd name="T52" fmla="*/ 228 w 711"/>
                  <a:gd name="T53" fmla="*/ 50 h 774"/>
                  <a:gd name="T54" fmla="*/ 219 w 711"/>
                  <a:gd name="T55" fmla="*/ 0 h 774"/>
                  <a:gd name="T56" fmla="*/ 187 w 711"/>
                  <a:gd name="T57" fmla="*/ 0 h 774"/>
                  <a:gd name="T58" fmla="*/ 187 w 711"/>
                  <a:gd name="T59" fmla="*/ 36 h 774"/>
                  <a:gd name="T60" fmla="*/ 0 w 711"/>
                  <a:gd name="T61" fmla="*/ 36 h 774"/>
                  <a:gd name="T62" fmla="*/ 4 w 711"/>
                  <a:gd name="T63" fmla="*/ 146 h 774"/>
                  <a:gd name="T64" fmla="*/ 4 w 711"/>
                  <a:gd name="T65" fmla="*/ 146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1" h="774">
                    <a:moveTo>
                      <a:pt x="4" y="146"/>
                    </a:moveTo>
                    <a:lnTo>
                      <a:pt x="33" y="238"/>
                    </a:lnTo>
                    <a:lnTo>
                      <a:pt x="36" y="352"/>
                    </a:lnTo>
                    <a:lnTo>
                      <a:pt x="55" y="445"/>
                    </a:lnTo>
                    <a:lnTo>
                      <a:pt x="31" y="492"/>
                    </a:lnTo>
                    <a:lnTo>
                      <a:pt x="67" y="527"/>
                    </a:lnTo>
                    <a:lnTo>
                      <a:pt x="65" y="774"/>
                    </a:lnTo>
                    <a:lnTo>
                      <a:pt x="584" y="764"/>
                    </a:lnTo>
                    <a:lnTo>
                      <a:pt x="576" y="715"/>
                    </a:lnTo>
                    <a:lnTo>
                      <a:pt x="519" y="673"/>
                    </a:lnTo>
                    <a:lnTo>
                      <a:pt x="493" y="643"/>
                    </a:lnTo>
                    <a:lnTo>
                      <a:pt x="422" y="599"/>
                    </a:lnTo>
                    <a:lnTo>
                      <a:pt x="424" y="529"/>
                    </a:lnTo>
                    <a:lnTo>
                      <a:pt x="409" y="481"/>
                    </a:lnTo>
                    <a:lnTo>
                      <a:pt x="466" y="413"/>
                    </a:lnTo>
                    <a:lnTo>
                      <a:pt x="462" y="344"/>
                    </a:lnTo>
                    <a:lnTo>
                      <a:pt x="557" y="274"/>
                    </a:lnTo>
                    <a:lnTo>
                      <a:pt x="580" y="234"/>
                    </a:lnTo>
                    <a:lnTo>
                      <a:pt x="711" y="165"/>
                    </a:lnTo>
                    <a:lnTo>
                      <a:pt x="652" y="141"/>
                    </a:lnTo>
                    <a:lnTo>
                      <a:pt x="601" y="146"/>
                    </a:lnTo>
                    <a:lnTo>
                      <a:pt x="590" y="127"/>
                    </a:lnTo>
                    <a:lnTo>
                      <a:pt x="495" y="126"/>
                    </a:lnTo>
                    <a:lnTo>
                      <a:pt x="432" y="107"/>
                    </a:lnTo>
                    <a:lnTo>
                      <a:pt x="301" y="93"/>
                    </a:lnTo>
                    <a:lnTo>
                      <a:pt x="282" y="70"/>
                    </a:lnTo>
                    <a:lnTo>
                      <a:pt x="228" y="50"/>
                    </a:lnTo>
                    <a:lnTo>
                      <a:pt x="219" y="0"/>
                    </a:lnTo>
                    <a:lnTo>
                      <a:pt x="187" y="0"/>
                    </a:lnTo>
                    <a:lnTo>
                      <a:pt x="187" y="36"/>
                    </a:lnTo>
                    <a:lnTo>
                      <a:pt x="0" y="36"/>
                    </a:lnTo>
                    <a:lnTo>
                      <a:pt x="4" y="146"/>
                    </a:lnTo>
                    <a:lnTo>
                      <a:pt x="4" y="146"/>
                    </a:lnTo>
                    <a:close/>
                  </a:path>
                </a:pathLst>
              </a:custGeom>
              <a:solidFill>
                <a:srgbClr val="70ACE2"/>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43" name="Freeform 1133"/>
              <p:cNvSpPr>
                <a:spLocks/>
              </p:cNvSpPr>
              <p:nvPr/>
            </p:nvSpPr>
            <p:spPr bwMode="auto">
              <a:xfrm>
                <a:off x="3762" y="1078"/>
                <a:ext cx="325" cy="210"/>
              </a:xfrm>
              <a:custGeom>
                <a:avLst/>
                <a:gdLst>
                  <a:gd name="T0" fmla="*/ 2 w 652"/>
                  <a:gd name="T1" fmla="*/ 40 h 420"/>
                  <a:gd name="T2" fmla="*/ 13 w 652"/>
                  <a:gd name="T3" fmla="*/ 65 h 420"/>
                  <a:gd name="T4" fmla="*/ 5 w 652"/>
                  <a:gd name="T5" fmla="*/ 88 h 420"/>
                  <a:gd name="T6" fmla="*/ 13 w 652"/>
                  <a:gd name="T7" fmla="*/ 147 h 420"/>
                  <a:gd name="T8" fmla="*/ 43 w 652"/>
                  <a:gd name="T9" fmla="*/ 230 h 420"/>
                  <a:gd name="T10" fmla="*/ 43 w 652"/>
                  <a:gd name="T11" fmla="*/ 255 h 420"/>
                  <a:gd name="T12" fmla="*/ 64 w 652"/>
                  <a:gd name="T13" fmla="*/ 295 h 420"/>
                  <a:gd name="T14" fmla="*/ 74 w 652"/>
                  <a:gd name="T15" fmla="*/ 358 h 420"/>
                  <a:gd name="T16" fmla="*/ 68 w 652"/>
                  <a:gd name="T17" fmla="*/ 377 h 420"/>
                  <a:gd name="T18" fmla="*/ 81 w 652"/>
                  <a:gd name="T19" fmla="*/ 397 h 420"/>
                  <a:gd name="T20" fmla="*/ 504 w 652"/>
                  <a:gd name="T21" fmla="*/ 388 h 420"/>
                  <a:gd name="T22" fmla="*/ 534 w 652"/>
                  <a:gd name="T23" fmla="*/ 420 h 420"/>
                  <a:gd name="T24" fmla="*/ 578 w 652"/>
                  <a:gd name="T25" fmla="*/ 325 h 420"/>
                  <a:gd name="T26" fmla="*/ 564 w 652"/>
                  <a:gd name="T27" fmla="*/ 289 h 420"/>
                  <a:gd name="T28" fmla="*/ 639 w 652"/>
                  <a:gd name="T29" fmla="*/ 232 h 420"/>
                  <a:gd name="T30" fmla="*/ 652 w 652"/>
                  <a:gd name="T31" fmla="*/ 190 h 420"/>
                  <a:gd name="T32" fmla="*/ 599 w 652"/>
                  <a:gd name="T33" fmla="*/ 129 h 420"/>
                  <a:gd name="T34" fmla="*/ 545 w 652"/>
                  <a:gd name="T35" fmla="*/ 67 h 420"/>
                  <a:gd name="T36" fmla="*/ 534 w 652"/>
                  <a:gd name="T37" fmla="*/ 0 h 420"/>
                  <a:gd name="T38" fmla="*/ 15 w 652"/>
                  <a:gd name="T39" fmla="*/ 10 h 420"/>
                  <a:gd name="T40" fmla="*/ 0 w 652"/>
                  <a:gd name="T41" fmla="*/ 8 h 420"/>
                  <a:gd name="T42" fmla="*/ 2 w 652"/>
                  <a:gd name="T43" fmla="*/ 40 h 420"/>
                  <a:gd name="T44" fmla="*/ 2 w 652"/>
                  <a:gd name="T45" fmla="*/ 4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2" h="420">
                    <a:moveTo>
                      <a:pt x="2" y="40"/>
                    </a:moveTo>
                    <a:lnTo>
                      <a:pt x="13" y="65"/>
                    </a:lnTo>
                    <a:lnTo>
                      <a:pt x="5" y="88"/>
                    </a:lnTo>
                    <a:lnTo>
                      <a:pt x="13" y="147"/>
                    </a:lnTo>
                    <a:lnTo>
                      <a:pt x="43" y="230"/>
                    </a:lnTo>
                    <a:lnTo>
                      <a:pt x="43" y="255"/>
                    </a:lnTo>
                    <a:lnTo>
                      <a:pt x="64" y="295"/>
                    </a:lnTo>
                    <a:lnTo>
                      <a:pt x="74" y="358"/>
                    </a:lnTo>
                    <a:lnTo>
                      <a:pt x="68" y="377"/>
                    </a:lnTo>
                    <a:lnTo>
                      <a:pt x="81" y="397"/>
                    </a:lnTo>
                    <a:lnTo>
                      <a:pt x="504" y="388"/>
                    </a:lnTo>
                    <a:lnTo>
                      <a:pt x="534" y="420"/>
                    </a:lnTo>
                    <a:lnTo>
                      <a:pt x="578" y="325"/>
                    </a:lnTo>
                    <a:lnTo>
                      <a:pt x="564" y="289"/>
                    </a:lnTo>
                    <a:lnTo>
                      <a:pt x="639" y="232"/>
                    </a:lnTo>
                    <a:lnTo>
                      <a:pt x="652" y="190"/>
                    </a:lnTo>
                    <a:lnTo>
                      <a:pt x="599" y="129"/>
                    </a:lnTo>
                    <a:lnTo>
                      <a:pt x="545" y="67"/>
                    </a:lnTo>
                    <a:lnTo>
                      <a:pt x="534" y="0"/>
                    </a:lnTo>
                    <a:lnTo>
                      <a:pt x="15" y="10"/>
                    </a:lnTo>
                    <a:lnTo>
                      <a:pt x="0" y="8"/>
                    </a:lnTo>
                    <a:lnTo>
                      <a:pt x="2" y="40"/>
                    </a:lnTo>
                    <a:lnTo>
                      <a:pt x="2" y="40"/>
                    </a:lnTo>
                    <a:close/>
                  </a:path>
                </a:pathLst>
              </a:custGeom>
              <a:solidFill>
                <a:srgbClr val="D9D9D9"/>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44" name="Freeform 1134"/>
              <p:cNvSpPr>
                <a:spLocks/>
              </p:cNvSpPr>
              <p:nvPr/>
            </p:nvSpPr>
            <p:spPr bwMode="auto">
              <a:xfrm>
                <a:off x="3803" y="1271"/>
                <a:ext cx="363" cy="309"/>
              </a:xfrm>
              <a:custGeom>
                <a:avLst/>
                <a:gdLst>
                  <a:gd name="T0" fmla="*/ 44 w 727"/>
                  <a:gd name="T1" fmla="*/ 89 h 616"/>
                  <a:gd name="T2" fmla="*/ 67 w 727"/>
                  <a:gd name="T3" fmla="*/ 108 h 616"/>
                  <a:gd name="T4" fmla="*/ 78 w 727"/>
                  <a:gd name="T5" fmla="*/ 104 h 616"/>
                  <a:gd name="T6" fmla="*/ 94 w 727"/>
                  <a:gd name="T7" fmla="*/ 125 h 616"/>
                  <a:gd name="T8" fmla="*/ 80 w 727"/>
                  <a:gd name="T9" fmla="*/ 125 h 616"/>
                  <a:gd name="T10" fmla="*/ 67 w 727"/>
                  <a:gd name="T11" fmla="*/ 154 h 616"/>
                  <a:gd name="T12" fmla="*/ 99 w 727"/>
                  <a:gd name="T13" fmla="*/ 200 h 616"/>
                  <a:gd name="T14" fmla="*/ 124 w 727"/>
                  <a:gd name="T15" fmla="*/ 205 h 616"/>
                  <a:gd name="T16" fmla="*/ 120 w 727"/>
                  <a:gd name="T17" fmla="*/ 492 h 616"/>
                  <a:gd name="T18" fmla="*/ 124 w 727"/>
                  <a:gd name="T19" fmla="*/ 563 h 616"/>
                  <a:gd name="T20" fmla="*/ 607 w 727"/>
                  <a:gd name="T21" fmla="*/ 547 h 616"/>
                  <a:gd name="T22" fmla="*/ 613 w 727"/>
                  <a:gd name="T23" fmla="*/ 589 h 616"/>
                  <a:gd name="T24" fmla="*/ 592 w 727"/>
                  <a:gd name="T25" fmla="*/ 616 h 616"/>
                  <a:gd name="T26" fmla="*/ 666 w 727"/>
                  <a:gd name="T27" fmla="*/ 612 h 616"/>
                  <a:gd name="T28" fmla="*/ 679 w 727"/>
                  <a:gd name="T29" fmla="*/ 589 h 616"/>
                  <a:gd name="T30" fmla="*/ 679 w 727"/>
                  <a:gd name="T31" fmla="*/ 563 h 616"/>
                  <a:gd name="T32" fmla="*/ 698 w 727"/>
                  <a:gd name="T33" fmla="*/ 544 h 616"/>
                  <a:gd name="T34" fmla="*/ 702 w 727"/>
                  <a:gd name="T35" fmla="*/ 523 h 616"/>
                  <a:gd name="T36" fmla="*/ 721 w 727"/>
                  <a:gd name="T37" fmla="*/ 521 h 616"/>
                  <a:gd name="T38" fmla="*/ 727 w 727"/>
                  <a:gd name="T39" fmla="*/ 479 h 616"/>
                  <a:gd name="T40" fmla="*/ 700 w 727"/>
                  <a:gd name="T41" fmla="*/ 473 h 616"/>
                  <a:gd name="T42" fmla="*/ 683 w 727"/>
                  <a:gd name="T43" fmla="*/ 443 h 616"/>
                  <a:gd name="T44" fmla="*/ 656 w 727"/>
                  <a:gd name="T45" fmla="*/ 369 h 616"/>
                  <a:gd name="T46" fmla="*/ 626 w 727"/>
                  <a:gd name="T47" fmla="*/ 359 h 616"/>
                  <a:gd name="T48" fmla="*/ 592 w 727"/>
                  <a:gd name="T49" fmla="*/ 331 h 616"/>
                  <a:gd name="T50" fmla="*/ 578 w 727"/>
                  <a:gd name="T51" fmla="*/ 293 h 616"/>
                  <a:gd name="T52" fmla="*/ 599 w 727"/>
                  <a:gd name="T53" fmla="*/ 234 h 616"/>
                  <a:gd name="T54" fmla="*/ 582 w 727"/>
                  <a:gd name="T55" fmla="*/ 222 h 616"/>
                  <a:gd name="T56" fmla="*/ 540 w 727"/>
                  <a:gd name="T57" fmla="*/ 222 h 616"/>
                  <a:gd name="T58" fmla="*/ 531 w 727"/>
                  <a:gd name="T59" fmla="*/ 186 h 616"/>
                  <a:gd name="T60" fmla="*/ 462 w 727"/>
                  <a:gd name="T61" fmla="*/ 114 h 616"/>
                  <a:gd name="T62" fmla="*/ 445 w 727"/>
                  <a:gd name="T63" fmla="*/ 55 h 616"/>
                  <a:gd name="T64" fmla="*/ 453 w 727"/>
                  <a:gd name="T65" fmla="*/ 32 h 616"/>
                  <a:gd name="T66" fmla="*/ 423 w 727"/>
                  <a:gd name="T67" fmla="*/ 0 h 616"/>
                  <a:gd name="T68" fmla="*/ 0 w 727"/>
                  <a:gd name="T69" fmla="*/ 9 h 616"/>
                  <a:gd name="T70" fmla="*/ 44 w 727"/>
                  <a:gd name="T71" fmla="*/ 89 h 616"/>
                  <a:gd name="T72" fmla="*/ 44 w 727"/>
                  <a:gd name="T73" fmla="*/ 89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27" h="616">
                    <a:moveTo>
                      <a:pt x="44" y="89"/>
                    </a:moveTo>
                    <a:lnTo>
                      <a:pt x="67" y="108"/>
                    </a:lnTo>
                    <a:lnTo>
                      <a:pt x="78" y="104"/>
                    </a:lnTo>
                    <a:lnTo>
                      <a:pt x="94" y="125"/>
                    </a:lnTo>
                    <a:lnTo>
                      <a:pt x="80" y="125"/>
                    </a:lnTo>
                    <a:lnTo>
                      <a:pt x="67" y="154"/>
                    </a:lnTo>
                    <a:lnTo>
                      <a:pt x="99" y="200"/>
                    </a:lnTo>
                    <a:lnTo>
                      <a:pt x="124" y="205"/>
                    </a:lnTo>
                    <a:lnTo>
                      <a:pt x="120" y="492"/>
                    </a:lnTo>
                    <a:lnTo>
                      <a:pt x="124" y="563"/>
                    </a:lnTo>
                    <a:lnTo>
                      <a:pt x="607" y="547"/>
                    </a:lnTo>
                    <a:lnTo>
                      <a:pt x="613" y="589"/>
                    </a:lnTo>
                    <a:lnTo>
                      <a:pt x="592" y="616"/>
                    </a:lnTo>
                    <a:lnTo>
                      <a:pt x="666" y="612"/>
                    </a:lnTo>
                    <a:lnTo>
                      <a:pt x="679" y="589"/>
                    </a:lnTo>
                    <a:lnTo>
                      <a:pt x="679" y="563"/>
                    </a:lnTo>
                    <a:lnTo>
                      <a:pt x="698" y="544"/>
                    </a:lnTo>
                    <a:lnTo>
                      <a:pt x="702" y="523"/>
                    </a:lnTo>
                    <a:lnTo>
                      <a:pt x="721" y="521"/>
                    </a:lnTo>
                    <a:lnTo>
                      <a:pt x="727" y="479"/>
                    </a:lnTo>
                    <a:lnTo>
                      <a:pt x="700" y="473"/>
                    </a:lnTo>
                    <a:lnTo>
                      <a:pt x="683" y="443"/>
                    </a:lnTo>
                    <a:lnTo>
                      <a:pt x="656" y="369"/>
                    </a:lnTo>
                    <a:lnTo>
                      <a:pt x="626" y="359"/>
                    </a:lnTo>
                    <a:lnTo>
                      <a:pt x="592" y="331"/>
                    </a:lnTo>
                    <a:lnTo>
                      <a:pt x="578" y="293"/>
                    </a:lnTo>
                    <a:lnTo>
                      <a:pt x="599" y="234"/>
                    </a:lnTo>
                    <a:lnTo>
                      <a:pt x="582" y="222"/>
                    </a:lnTo>
                    <a:lnTo>
                      <a:pt x="540" y="222"/>
                    </a:lnTo>
                    <a:lnTo>
                      <a:pt x="531" y="186"/>
                    </a:lnTo>
                    <a:lnTo>
                      <a:pt x="462" y="114"/>
                    </a:lnTo>
                    <a:lnTo>
                      <a:pt x="445" y="55"/>
                    </a:lnTo>
                    <a:lnTo>
                      <a:pt x="453" y="32"/>
                    </a:lnTo>
                    <a:lnTo>
                      <a:pt x="423" y="0"/>
                    </a:lnTo>
                    <a:lnTo>
                      <a:pt x="0" y="9"/>
                    </a:lnTo>
                    <a:lnTo>
                      <a:pt x="44" y="89"/>
                    </a:lnTo>
                    <a:lnTo>
                      <a:pt x="44" y="89"/>
                    </a:lnTo>
                    <a:close/>
                  </a:path>
                </a:pathLst>
              </a:custGeom>
              <a:solidFill>
                <a:srgbClr val="D9D9D9"/>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45" name="Freeform 1135"/>
              <p:cNvSpPr>
                <a:spLocks/>
              </p:cNvSpPr>
              <p:nvPr/>
            </p:nvSpPr>
            <p:spPr bwMode="auto">
              <a:xfrm>
                <a:off x="3864" y="1547"/>
                <a:ext cx="275" cy="240"/>
              </a:xfrm>
              <a:custGeom>
                <a:avLst/>
                <a:gdLst>
                  <a:gd name="T0" fmla="*/ 21 w 551"/>
                  <a:gd name="T1" fmla="*/ 166 h 481"/>
                  <a:gd name="T2" fmla="*/ 17 w 551"/>
                  <a:gd name="T3" fmla="*/ 398 h 481"/>
                  <a:gd name="T4" fmla="*/ 29 w 551"/>
                  <a:gd name="T5" fmla="*/ 411 h 481"/>
                  <a:gd name="T6" fmla="*/ 69 w 551"/>
                  <a:gd name="T7" fmla="*/ 411 h 481"/>
                  <a:gd name="T8" fmla="*/ 70 w 551"/>
                  <a:gd name="T9" fmla="*/ 481 h 481"/>
                  <a:gd name="T10" fmla="*/ 397 w 551"/>
                  <a:gd name="T11" fmla="*/ 477 h 481"/>
                  <a:gd name="T12" fmla="*/ 392 w 551"/>
                  <a:gd name="T13" fmla="*/ 405 h 481"/>
                  <a:gd name="T14" fmla="*/ 418 w 551"/>
                  <a:gd name="T15" fmla="*/ 325 h 481"/>
                  <a:gd name="T16" fmla="*/ 460 w 551"/>
                  <a:gd name="T17" fmla="*/ 270 h 481"/>
                  <a:gd name="T18" fmla="*/ 456 w 551"/>
                  <a:gd name="T19" fmla="*/ 255 h 481"/>
                  <a:gd name="T20" fmla="*/ 487 w 551"/>
                  <a:gd name="T21" fmla="*/ 204 h 481"/>
                  <a:gd name="T22" fmla="*/ 504 w 551"/>
                  <a:gd name="T23" fmla="*/ 149 h 481"/>
                  <a:gd name="T24" fmla="*/ 498 w 551"/>
                  <a:gd name="T25" fmla="*/ 145 h 481"/>
                  <a:gd name="T26" fmla="*/ 525 w 551"/>
                  <a:gd name="T27" fmla="*/ 124 h 481"/>
                  <a:gd name="T28" fmla="*/ 551 w 551"/>
                  <a:gd name="T29" fmla="*/ 76 h 481"/>
                  <a:gd name="T30" fmla="*/ 542 w 551"/>
                  <a:gd name="T31" fmla="*/ 65 h 481"/>
                  <a:gd name="T32" fmla="*/ 468 w 551"/>
                  <a:gd name="T33" fmla="*/ 69 h 481"/>
                  <a:gd name="T34" fmla="*/ 489 w 551"/>
                  <a:gd name="T35" fmla="*/ 42 h 481"/>
                  <a:gd name="T36" fmla="*/ 483 w 551"/>
                  <a:gd name="T37" fmla="*/ 0 h 481"/>
                  <a:gd name="T38" fmla="*/ 0 w 551"/>
                  <a:gd name="T39" fmla="*/ 16 h 481"/>
                  <a:gd name="T40" fmla="*/ 21 w 551"/>
                  <a:gd name="T41" fmla="*/ 166 h 481"/>
                  <a:gd name="T42" fmla="*/ 21 w 551"/>
                  <a:gd name="T43" fmla="*/ 16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1" h="481">
                    <a:moveTo>
                      <a:pt x="21" y="166"/>
                    </a:moveTo>
                    <a:lnTo>
                      <a:pt x="17" y="398"/>
                    </a:lnTo>
                    <a:lnTo>
                      <a:pt x="29" y="411"/>
                    </a:lnTo>
                    <a:lnTo>
                      <a:pt x="69" y="411"/>
                    </a:lnTo>
                    <a:lnTo>
                      <a:pt x="70" y="481"/>
                    </a:lnTo>
                    <a:lnTo>
                      <a:pt x="397" y="477"/>
                    </a:lnTo>
                    <a:lnTo>
                      <a:pt x="392" y="405"/>
                    </a:lnTo>
                    <a:lnTo>
                      <a:pt x="418" y="325"/>
                    </a:lnTo>
                    <a:lnTo>
                      <a:pt x="460" y="270"/>
                    </a:lnTo>
                    <a:lnTo>
                      <a:pt x="456" y="255"/>
                    </a:lnTo>
                    <a:lnTo>
                      <a:pt x="487" y="204"/>
                    </a:lnTo>
                    <a:lnTo>
                      <a:pt x="504" y="149"/>
                    </a:lnTo>
                    <a:lnTo>
                      <a:pt x="498" y="145"/>
                    </a:lnTo>
                    <a:lnTo>
                      <a:pt x="525" y="124"/>
                    </a:lnTo>
                    <a:lnTo>
                      <a:pt x="551" y="76"/>
                    </a:lnTo>
                    <a:lnTo>
                      <a:pt x="542" y="65"/>
                    </a:lnTo>
                    <a:lnTo>
                      <a:pt x="468" y="69"/>
                    </a:lnTo>
                    <a:lnTo>
                      <a:pt x="489" y="42"/>
                    </a:lnTo>
                    <a:lnTo>
                      <a:pt x="483" y="0"/>
                    </a:lnTo>
                    <a:lnTo>
                      <a:pt x="0" y="16"/>
                    </a:lnTo>
                    <a:lnTo>
                      <a:pt x="21" y="166"/>
                    </a:lnTo>
                    <a:lnTo>
                      <a:pt x="21" y="166"/>
                    </a:lnTo>
                    <a:close/>
                  </a:path>
                </a:pathLst>
              </a:custGeom>
              <a:solidFill>
                <a:srgbClr val="D9D9D9"/>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46" name="Freeform 1136"/>
              <p:cNvSpPr>
                <a:spLocks/>
              </p:cNvSpPr>
              <p:nvPr/>
            </p:nvSpPr>
            <p:spPr bwMode="auto">
              <a:xfrm>
                <a:off x="3900" y="1785"/>
                <a:ext cx="312" cy="264"/>
              </a:xfrm>
              <a:custGeom>
                <a:avLst/>
                <a:gdLst>
                  <a:gd name="T0" fmla="*/ 0 w 624"/>
                  <a:gd name="T1" fmla="*/ 4 h 529"/>
                  <a:gd name="T2" fmla="*/ 6 w 624"/>
                  <a:gd name="T3" fmla="*/ 147 h 529"/>
                  <a:gd name="T4" fmla="*/ 63 w 624"/>
                  <a:gd name="T5" fmla="*/ 251 h 529"/>
                  <a:gd name="T6" fmla="*/ 42 w 624"/>
                  <a:gd name="T7" fmla="*/ 333 h 529"/>
                  <a:gd name="T8" fmla="*/ 46 w 624"/>
                  <a:gd name="T9" fmla="*/ 401 h 529"/>
                  <a:gd name="T10" fmla="*/ 21 w 624"/>
                  <a:gd name="T11" fmla="*/ 436 h 529"/>
                  <a:gd name="T12" fmla="*/ 31 w 624"/>
                  <a:gd name="T13" fmla="*/ 447 h 529"/>
                  <a:gd name="T14" fmla="*/ 114 w 624"/>
                  <a:gd name="T15" fmla="*/ 438 h 529"/>
                  <a:gd name="T16" fmla="*/ 217 w 624"/>
                  <a:gd name="T17" fmla="*/ 464 h 529"/>
                  <a:gd name="T18" fmla="*/ 251 w 624"/>
                  <a:gd name="T19" fmla="*/ 438 h 529"/>
                  <a:gd name="T20" fmla="*/ 352 w 624"/>
                  <a:gd name="T21" fmla="*/ 479 h 529"/>
                  <a:gd name="T22" fmla="*/ 360 w 624"/>
                  <a:gd name="T23" fmla="*/ 502 h 529"/>
                  <a:gd name="T24" fmla="*/ 398 w 624"/>
                  <a:gd name="T25" fmla="*/ 519 h 529"/>
                  <a:gd name="T26" fmla="*/ 419 w 624"/>
                  <a:gd name="T27" fmla="*/ 498 h 529"/>
                  <a:gd name="T28" fmla="*/ 466 w 624"/>
                  <a:gd name="T29" fmla="*/ 517 h 529"/>
                  <a:gd name="T30" fmla="*/ 497 w 624"/>
                  <a:gd name="T31" fmla="*/ 502 h 529"/>
                  <a:gd name="T32" fmla="*/ 491 w 624"/>
                  <a:gd name="T33" fmla="*/ 472 h 529"/>
                  <a:gd name="T34" fmla="*/ 573 w 624"/>
                  <a:gd name="T35" fmla="*/ 498 h 529"/>
                  <a:gd name="T36" fmla="*/ 569 w 624"/>
                  <a:gd name="T37" fmla="*/ 529 h 529"/>
                  <a:gd name="T38" fmla="*/ 624 w 624"/>
                  <a:gd name="T39" fmla="*/ 491 h 529"/>
                  <a:gd name="T40" fmla="*/ 575 w 624"/>
                  <a:gd name="T41" fmla="*/ 485 h 529"/>
                  <a:gd name="T42" fmla="*/ 538 w 624"/>
                  <a:gd name="T43" fmla="*/ 445 h 529"/>
                  <a:gd name="T44" fmla="*/ 584 w 624"/>
                  <a:gd name="T45" fmla="*/ 396 h 529"/>
                  <a:gd name="T46" fmla="*/ 584 w 624"/>
                  <a:gd name="T47" fmla="*/ 367 h 529"/>
                  <a:gd name="T48" fmla="*/ 533 w 624"/>
                  <a:gd name="T49" fmla="*/ 409 h 529"/>
                  <a:gd name="T50" fmla="*/ 508 w 624"/>
                  <a:gd name="T51" fmla="*/ 396 h 529"/>
                  <a:gd name="T52" fmla="*/ 529 w 624"/>
                  <a:gd name="T53" fmla="*/ 373 h 529"/>
                  <a:gd name="T54" fmla="*/ 472 w 624"/>
                  <a:gd name="T55" fmla="*/ 390 h 529"/>
                  <a:gd name="T56" fmla="*/ 436 w 624"/>
                  <a:gd name="T57" fmla="*/ 375 h 529"/>
                  <a:gd name="T58" fmla="*/ 445 w 624"/>
                  <a:gd name="T59" fmla="*/ 350 h 529"/>
                  <a:gd name="T60" fmla="*/ 542 w 624"/>
                  <a:gd name="T61" fmla="*/ 367 h 529"/>
                  <a:gd name="T62" fmla="*/ 504 w 624"/>
                  <a:gd name="T63" fmla="*/ 305 h 529"/>
                  <a:gd name="T64" fmla="*/ 510 w 624"/>
                  <a:gd name="T65" fmla="*/ 259 h 529"/>
                  <a:gd name="T66" fmla="*/ 289 w 624"/>
                  <a:gd name="T67" fmla="*/ 268 h 529"/>
                  <a:gd name="T68" fmla="*/ 316 w 624"/>
                  <a:gd name="T69" fmla="*/ 170 h 529"/>
                  <a:gd name="T70" fmla="*/ 354 w 624"/>
                  <a:gd name="T71" fmla="*/ 120 h 529"/>
                  <a:gd name="T72" fmla="*/ 343 w 624"/>
                  <a:gd name="T73" fmla="*/ 107 h 529"/>
                  <a:gd name="T74" fmla="*/ 327 w 624"/>
                  <a:gd name="T75" fmla="*/ 0 h 529"/>
                  <a:gd name="T76" fmla="*/ 0 w 624"/>
                  <a:gd name="T77" fmla="*/ 4 h 529"/>
                  <a:gd name="T78" fmla="*/ 0 w 624"/>
                  <a:gd name="T79" fmla="*/ 4 h 529"/>
                  <a:gd name="T80" fmla="*/ 0 w 624"/>
                  <a:gd name="T81" fmla="*/ 4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529">
                    <a:moveTo>
                      <a:pt x="0" y="4"/>
                    </a:moveTo>
                    <a:lnTo>
                      <a:pt x="6" y="147"/>
                    </a:lnTo>
                    <a:lnTo>
                      <a:pt x="63" y="251"/>
                    </a:lnTo>
                    <a:lnTo>
                      <a:pt x="42" y="333"/>
                    </a:lnTo>
                    <a:lnTo>
                      <a:pt x="46" y="401"/>
                    </a:lnTo>
                    <a:lnTo>
                      <a:pt x="21" y="436"/>
                    </a:lnTo>
                    <a:lnTo>
                      <a:pt x="31" y="447"/>
                    </a:lnTo>
                    <a:lnTo>
                      <a:pt x="114" y="438"/>
                    </a:lnTo>
                    <a:lnTo>
                      <a:pt x="217" y="464"/>
                    </a:lnTo>
                    <a:lnTo>
                      <a:pt x="251" y="438"/>
                    </a:lnTo>
                    <a:lnTo>
                      <a:pt x="352" y="479"/>
                    </a:lnTo>
                    <a:lnTo>
                      <a:pt x="360" y="502"/>
                    </a:lnTo>
                    <a:lnTo>
                      <a:pt x="398" y="519"/>
                    </a:lnTo>
                    <a:lnTo>
                      <a:pt x="419" y="498"/>
                    </a:lnTo>
                    <a:lnTo>
                      <a:pt x="466" y="517"/>
                    </a:lnTo>
                    <a:lnTo>
                      <a:pt x="497" y="502"/>
                    </a:lnTo>
                    <a:lnTo>
                      <a:pt x="491" y="472"/>
                    </a:lnTo>
                    <a:lnTo>
                      <a:pt x="573" y="498"/>
                    </a:lnTo>
                    <a:lnTo>
                      <a:pt x="569" y="529"/>
                    </a:lnTo>
                    <a:lnTo>
                      <a:pt x="624" y="491"/>
                    </a:lnTo>
                    <a:lnTo>
                      <a:pt x="575" y="485"/>
                    </a:lnTo>
                    <a:lnTo>
                      <a:pt x="538" y="445"/>
                    </a:lnTo>
                    <a:lnTo>
                      <a:pt x="584" y="396"/>
                    </a:lnTo>
                    <a:lnTo>
                      <a:pt x="584" y="367"/>
                    </a:lnTo>
                    <a:lnTo>
                      <a:pt x="533" y="409"/>
                    </a:lnTo>
                    <a:lnTo>
                      <a:pt x="508" y="396"/>
                    </a:lnTo>
                    <a:lnTo>
                      <a:pt x="529" y="373"/>
                    </a:lnTo>
                    <a:lnTo>
                      <a:pt x="472" y="390"/>
                    </a:lnTo>
                    <a:lnTo>
                      <a:pt x="436" y="375"/>
                    </a:lnTo>
                    <a:lnTo>
                      <a:pt x="445" y="350"/>
                    </a:lnTo>
                    <a:lnTo>
                      <a:pt x="542" y="367"/>
                    </a:lnTo>
                    <a:lnTo>
                      <a:pt x="504" y="305"/>
                    </a:lnTo>
                    <a:lnTo>
                      <a:pt x="510" y="259"/>
                    </a:lnTo>
                    <a:lnTo>
                      <a:pt x="289" y="268"/>
                    </a:lnTo>
                    <a:lnTo>
                      <a:pt x="316" y="170"/>
                    </a:lnTo>
                    <a:lnTo>
                      <a:pt x="354" y="120"/>
                    </a:lnTo>
                    <a:lnTo>
                      <a:pt x="343" y="107"/>
                    </a:lnTo>
                    <a:lnTo>
                      <a:pt x="327" y="0"/>
                    </a:lnTo>
                    <a:lnTo>
                      <a:pt x="0" y="4"/>
                    </a:lnTo>
                    <a:lnTo>
                      <a:pt x="0" y="4"/>
                    </a:lnTo>
                    <a:lnTo>
                      <a:pt x="0" y="4"/>
                    </a:lnTo>
                    <a:close/>
                  </a:path>
                </a:pathLst>
              </a:custGeom>
              <a:solidFill>
                <a:srgbClr val="D9D9D9"/>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47" name="Freeform 1137"/>
              <p:cNvSpPr>
                <a:spLocks/>
              </p:cNvSpPr>
              <p:nvPr/>
            </p:nvSpPr>
            <p:spPr bwMode="auto">
              <a:xfrm>
                <a:off x="4058" y="804"/>
                <a:ext cx="311" cy="154"/>
              </a:xfrm>
              <a:custGeom>
                <a:avLst/>
                <a:gdLst>
                  <a:gd name="T0" fmla="*/ 224 w 622"/>
                  <a:gd name="T1" fmla="*/ 203 h 310"/>
                  <a:gd name="T2" fmla="*/ 232 w 622"/>
                  <a:gd name="T3" fmla="*/ 222 h 310"/>
                  <a:gd name="T4" fmla="*/ 253 w 622"/>
                  <a:gd name="T5" fmla="*/ 228 h 310"/>
                  <a:gd name="T6" fmla="*/ 283 w 622"/>
                  <a:gd name="T7" fmla="*/ 310 h 310"/>
                  <a:gd name="T8" fmla="*/ 338 w 622"/>
                  <a:gd name="T9" fmla="*/ 197 h 310"/>
                  <a:gd name="T10" fmla="*/ 367 w 622"/>
                  <a:gd name="T11" fmla="*/ 201 h 310"/>
                  <a:gd name="T12" fmla="*/ 403 w 622"/>
                  <a:gd name="T13" fmla="*/ 184 h 310"/>
                  <a:gd name="T14" fmla="*/ 462 w 622"/>
                  <a:gd name="T15" fmla="*/ 184 h 310"/>
                  <a:gd name="T16" fmla="*/ 483 w 622"/>
                  <a:gd name="T17" fmla="*/ 158 h 310"/>
                  <a:gd name="T18" fmla="*/ 599 w 622"/>
                  <a:gd name="T19" fmla="*/ 161 h 310"/>
                  <a:gd name="T20" fmla="*/ 622 w 622"/>
                  <a:gd name="T21" fmla="*/ 144 h 310"/>
                  <a:gd name="T22" fmla="*/ 584 w 622"/>
                  <a:gd name="T23" fmla="*/ 101 h 310"/>
                  <a:gd name="T24" fmla="*/ 513 w 622"/>
                  <a:gd name="T25" fmla="*/ 102 h 310"/>
                  <a:gd name="T26" fmla="*/ 456 w 622"/>
                  <a:gd name="T27" fmla="*/ 95 h 310"/>
                  <a:gd name="T28" fmla="*/ 384 w 622"/>
                  <a:gd name="T29" fmla="*/ 95 h 310"/>
                  <a:gd name="T30" fmla="*/ 359 w 622"/>
                  <a:gd name="T31" fmla="*/ 131 h 310"/>
                  <a:gd name="T32" fmla="*/ 323 w 622"/>
                  <a:gd name="T33" fmla="*/ 110 h 310"/>
                  <a:gd name="T34" fmla="*/ 285 w 622"/>
                  <a:gd name="T35" fmla="*/ 114 h 310"/>
                  <a:gd name="T36" fmla="*/ 272 w 622"/>
                  <a:gd name="T37" fmla="*/ 76 h 310"/>
                  <a:gd name="T38" fmla="*/ 190 w 622"/>
                  <a:gd name="T39" fmla="*/ 70 h 310"/>
                  <a:gd name="T40" fmla="*/ 181 w 622"/>
                  <a:gd name="T41" fmla="*/ 57 h 310"/>
                  <a:gd name="T42" fmla="*/ 217 w 622"/>
                  <a:gd name="T43" fmla="*/ 17 h 310"/>
                  <a:gd name="T44" fmla="*/ 247 w 622"/>
                  <a:gd name="T45" fmla="*/ 15 h 310"/>
                  <a:gd name="T46" fmla="*/ 217 w 622"/>
                  <a:gd name="T47" fmla="*/ 0 h 310"/>
                  <a:gd name="T48" fmla="*/ 171 w 622"/>
                  <a:gd name="T49" fmla="*/ 11 h 310"/>
                  <a:gd name="T50" fmla="*/ 95 w 622"/>
                  <a:gd name="T51" fmla="*/ 87 h 310"/>
                  <a:gd name="T52" fmla="*/ 57 w 622"/>
                  <a:gd name="T53" fmla="*/ 95 h 310"/>
                  <a:gd name="T54" fmla="*/ 0 w 622"/>
                  <a:gd name="T55" fmla="*/ 133 h 310"/>
                  <a:gd name="T56" fmla="*/ 224 w 622"/>
                  <a:gd name="T57" fmla="*/ 203 h 310"/>
                  <a:gd name="T58" fmla="*/ 224 w 622"/>
                  <a:gd name="T59" fmla="*/ 20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2" h="310">
                    <a:moveTo>
                      <a:pt x="224" y="203"/>
                    </a:moveTo>
                    <a:lnTo>
                      <a:pt x="232" y="222"/>
                    </a:lnTo>
                    <a:lnTo>
                      <a:pt x="253" y="228"/>
                    </a:lnTo>
                    <a:lnTo>
                      <a:pt x="283" y="310"/>
                    </a:lnTo>
                    <a:lnTo>
                      <a:pt x="338" y="197"/>
                    </a:lnTo>
                    <a:lnTo>
                      <a:pt x="367" y="201"/>
                    </a:lnTo>
                    <a:lnTo>
                      <a:pt x="403" y="184"/>
                    </a:lnTo>
                    <a:lnTo>
                      <a:pt x="462" y="184"/>
                    </a:lnTo>
                    <a:lnTo>
                      <a:pt x="483" y="158"/>
                    </a:lnTo>
                    <a:lnTo>
                      <a:pt x="599" y="161"/>
                    </a:lnTo>
                    <a:lnTo>
                      <a:pt x="622" y="144"/>
                    </a:lnTo>
                    <a:lnTo>
                      <a:pt x="584" y="101"/>
                    </a:lnTo>
                    <a:lnTo>
                      <a:pt x="513" y="102"/>
                    </a:lnTo>
                    <a:lnTo>
                      <a:pt x="456" y="95"/>
                    </a:lnTo>
                    <a:lnTo>
                      <a:pt x="384" y="95"/>
                    </a:lnTo>
                    <a:lnTo>
                      <a:pt x="359" y="131"/>
                    </a:lnTo>
                    <a:lnTo>
                      <a:pt x="323" y="110"/>
                    </a:lnTo>
                    <a:lnTo>
                      <a:pt x="285" y="114"/>
                    </a:lnTo>
                    <a:lnTo>
                      <a:pt x="272" y="76"/>
                    </a:lnTo>
                    <a:lnTo>
                      <a:pt x="190" y="70"/>
                    </a:lnTo>
                    <a:lnTo>
                      <a:pt x="181" y="57"/>
                    </a:lnTo>
                    <a:lnTo>
                      <a:pt x="217" y="17"/>
                    </a:lnTo>
                    <a:lnTo>
                      <a:pt x="247" y="15"/>
                    </a:lnTo>
                    <a:lnTo>
                      <a:pt x="217" y="0"/>
                    </a:lnTo>
                    <a:lnTo>
                      <a:pt x="171" y="11"/>
                    </a:lnTo>
                    <a:lnTo>
                      <a:pt x="95" y="87"/>
                    </a:lnTo>
                    <a:lnTo>
                      <a:pt x="57" y="95"/>
                    </a:lnTo>
                    <a:lnTo>
                      <a:pt x="0" y="133"/>
                    </a:lnTo>
                    <a:lnTo>
                      <a:pt x="224" y="203"/>
                    </a:lnTo>
                    <a:lnTo>
                      <a:pt x="224" y="203"/>
                    </a:lnTo>
                    <a:close/>
                  </a:path>
                </a:pathLst>
              </a:custGeom>
              <a:solidFill>
                <a:srgbClr val="70ACE2"/>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48" name="Freeform 1138"/>
              <p:cNvSpPr>
                <a:spLocks/>
              </p:cNvSpPr>
              <p:nvPr/>
            </p:nvSpPr>
            <p:spPr bwMode="auto">
              <a:xfrm>
                <a:off x="4258" y="899"/>
                <a:ext cx="210" cy="281"/>
              </a:xfrm>
              <a:custGeom>
                <a:avLst/>
                <a:gdLst>
                  <a:gd name="T0" fmla="*/ 48 w 422"/>
                  <a:gd name="T1" fmla="*/ 464 h 559"/>
                  <a:gd name="T2" fmla="*/ 42 w 422"/>
                  <a:gd name="T3" fmla="*/ 370 h 559"/>
                  <a:gd name="T4" fmla="*/ 6 w 422"/>
                  <a:gd name="T5" fmla="*/ 302 h 559"/>
                  <a:gd name="T6" fmla="*/ 21 w 422"/>
                  <a:gd name="T7" fmla="*/ 159 h 559"/>
                  <a:gd name="T8" fmla="*/ 82 w 422"/>
                  <a:gd name="T9" fmla="*/ 85 h 559"/>
                  <a:gd name="T10" fmla="*/ 78 w 422"/>
                  <a:gd name="T11" fmla="*/ 140 h 559"/>
                  <a:gd name="T12" fmla="*/ 97 w 422"/>
                  <a:gd name="T13" fmla="*/ 129 h 559"/>
                  <a:gd name="T14" fmla="*/ 97 w 422"/>
                  <a:gd name="T15" fmla="*/ 83 h 559"/>
                  <a:gd name="T16" fmla="*/ 120 w 422"/>
                  <a:gd name="T17" fmla="*/ 57 h 559"/>
                  <a:gd name="T18" fmla="*/ 127 w 422"/>
                  <a:gd name="T19" fmla="*/ 7 h 559"/>
                  <a:gd name="T20" fmla="*/ 148 w 422"/>
                  <a:gd name="T21" fmla="*/ 0 h 559"/>
                  <a:gd name="T22" fmla="*/ 276 w 422"/>
                  <a:gd name="T23" fmla="*/ 43 h 559"/>
                  <a:gd name="T24" fmla="*/ 287 w 422"/>
                  <a:gd name="T25" fmla="*/ 80 h 559"/>
                  <a:gd name="T26" fmla="*/ 304 w 422"/>
                  <a:gd name="T27" fmla="*/ 114 h 559"/>
                  <a:gd name="T28" fmla="*/ 308 w 422"/>
                  <a:gd name="T29" fmla="*/ 175 h 559"/>
                  <a:gd name="T30" fmla="*/ 264 w 422"/>
                  <a:gd name="T31" fmla="*/ 228 h 559"/>
                  <a:gd name="T32" fmla="*/ 262 w 422"/>
                  <a:gd name="T33" fmla="*/ 268 h 559"/>
                  <a:gd name="T34" fmla="*/ 287 w 422"/>
                  <a:gd name="T35" fmla="*/ 281 h 559"/>
                  <a:gd name="T36" fmla="*/ 321 w 422"/>
                  <a:gd name="T37" fmla="*/ 226 h 559"/>
                  <a:gd name="T38" fmla="*/ 356 w 422"/>
                  <a:gd name="T39" fmla="*/ 207 h 559"/>
                  <a:gd name="T40" fmla="*/ 378 w 422"/>
                  <a:gd name="T41" fmla="*/ 218 h 559"/>
                  <a:gd name="T42" fmla="*/ 422 w 422"/>
                  <a:gd name="T43" fmla="*/ 342 h 559"/>
                  <a:gd name="T44" fmla="*/ 392 w 422"/>
                  <a:gd name="T45" fmla="*/ 395 h 559"/>
                  <a:gd name="T46" fmla="*/ 384 w 422"/>
                  <a:gd name="T47" fmla="*/ 433 h 559"/>
                  <a:gd name="T48" fmla="*/ 367 w 422"/>
                  <a:gd name="T49" fmla="*/ 445 h 559"/>
                  <a:gd name="T50" fmla="*/ 367 w 422"/>
                  <a:gd name="T51" fmla="*/ 479 h 559"/>
                  <a:gd name="T52" fmla="*/ 344 w 422"/>
                  <a:gd name="T53" fmla="*/ 524 h 559"/>
                  <a:gd name="T54" fmla="*/ 205 w 422"/>
                  <a:gd name="T55" fmla="*/ 543 h 559"/>
                  <a:gd name="T56" fmla="*/ 202 w 422"/>
                  <a:gd name="T57" fmla="*/ 536 h 559"/>
                  <a:gd name="T58" fmla="*/ 0 w 422"/>
                  <a:gd name="T59" fmla="*/ 559 h 559"/>
                  <a:gd name="T60" fmla="*/ 48 w 422"/>
                  <a:gd name="T61" fmla="*/ 464 h 559"/>
                  <a:gd name="T62" fmla="*/ 48 w 422"/>
                  <a:gd name="T63" fmla="*/ 464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2" h="559">
                    <a:moveTo>
                      <a:pt x="48" y="464"/>
                    </a:moveTo>
                    <a:lnTo>
                      <a:pt x="42" y="370"/>
                    </a:lnTo>
                    <a:lnTo>
                      <a:pt x="6" y="302"/>
                    </a:lnTo>
                    <a:lnTo>
                      <a:pt x="21" y="159"/>
                    </a:lnTo>
                    <a:lnTo>
                      <a:pt x="82" y="85"/>
                    </a:lnTo>
                    <a:lnTo>
                      <a:pt x="78" y="140"/>
                    </a:lnTo>
                    <a:lnTo>
                      <a:pt x="97" y="129"/>
                    </a:lnTo>
                    <a:lnTo>
                      <a:pt x="97" y="83"/>
                    </a:lnTo>
                    <a:lnTo>
                      <a:pt x="120" y="57"/>
                    </a:lnTo>
                    <a:lnTo>
                      <a:pt x="127" y="7"/>
                    </a:lnTo>
                    <a:lnTo>
                      <a:pt x="148" y="0"/>
                    </a:lnTo>
                    <a:lnTo>
                      <a:pt x="276" y="43"/>
                    </a:lnTo>
                    <a:lnTo>
                      <a:pt x="287" y="80"/>
                    </a:lnTo>
                    <a:lnTo>
                      <a:pt x="304" y="114"/>
                    </a:lnTo>
                    <a:lnTo>
                      <a:pt x="308" y="175"/>
                    </a:lnTo>
                    <a:lnTo>
                      <a:pt x="264" y="228"/>
                    </a:lnTo>
                    <a:lnTo>
                      <a:pt x="262" y="268"/>
                    </a:lnTo>
                    <a:lnTo>
                      <a:pt x="287" y="281"/>
                    </a:lnTo>
                    <a:lnTo>
                      <a:pt x="321" y="226"/>
                    </a:lnTo>
                    <a:lnTo>
                      <a:pt x="356" y="207"/>
                    </a:lnTo>
                    <a:lnTo>
                      <a:pt x="378" y="218"/>
                    </a:lnTo>
                    <a:lnTo>
                      <a:pt x="422" y="342"/>
                    </a:lnTo>
                    <a:lnTo>
                      <a:pt x="392" y="395"/>
                    </a:lnTo>
                    <a:lnTo>
                      <a:pt x="384" y="433"/>
                    </a:lnTo>
                    <a:lnTo>
                      <a:pt x="367" y="445"/>
                    </a:lnTo>
                    <a:lnTo>
                      <a:pt x="367" y="479"/>
                    </a:lnTo>
                    <a:lnTo>
                      <a:pt x="344" y="524"/>
                    </a:lnTo>
                    <a:lnTo>
                      <a:pt x="205" y="543"/>
                    </a:lnTo>
                    <a:lnTo>
                      <a:pt x="202" y="536"/>
                    </a:lnTo>
                    <a:lnTo>
                      <a:pt x="0" y="559"/>
                    </a:lnTo>
                    <a:lnTo>
                      <a:pt x="48" y="464"/>
                    </a:lnTo>
                    <a:lnTo>
                      <a:pt x="48" y="464"/>
                    </a:lnTo>
                    <a:close/>
                  </a:path>
                </a:pathLst>
              </a:custGeom>
              <a:solidFill>
                <a:srgbClr val="70ACE2"/>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49" name="Freeform 1139"/>
              <p:cNvSpPr>
                <a:spLocks/>
              </p:cNvSpPr>
              <p:nvPr/>
            </p:nvSpPr>
            <p:spPr bwMode="auto">
              <a:xfrm>
                <a:off x="3940" y="847"/>
                <a:ext cx="290" cy="296"/>
              </a:xfrm>
              <a:custGeom>
                <a:avLst/>
                <a:gdLst>
                  <a:gd name="T0" fmla="*/ 15 w 578"/>
                  <a:gd name="T1" fmla="*/ 227 h 591"/>
                  <a:gd name="T2" fmla="*/ 13 w 578"/>
                  <a:gd name="T3" fmla="*/ 297 h 591"/>
                  <a:gd name="T4" fmla="*/ 84 w 578"/>
                  <a:gd name="T5" fmla="*/ 341 h 591"/>
                  <a:gd name="T6" fmla="*/ 110 w 578"/>
                  <a:gd name="T7" fmla="*/ 371 h 591"/>
                  <a:gd name="T8" fmla="*/ 167 w 578"/>
                  <a:gd name="T9" fmla="*/ 413 h 591"/>
                  <a:gd name="T10" fmla="*/ 175 w 578"/>
                  <a:gd name="T11" fmla="*/ 462 h 591"/>
                  <a:gd name="T12" fmla="*/ 186 w 578"/>
                  <a:gd name="T13" fmla="*/ 529 h 591"/>
                  <a:gd name="T14" fmla="*/ 240 w 578"/>
                  <a:gd name="T15" fmla="*/ 591 h 591"/>
                  <a:gd name="T16" fmla="*/ 527 w 578"/>
                  <a:gd name="T17" fmla="*/ 574 h 591"/>
                  <a:gd name="T18" fmla="*/ 511 w 578"/>
                  <a:gd name="T19" fmla="*/ 483 h 591"/>
                  <a:gd name="T20" fmla="*/ 536 w 578"/>
                  <a:gd name="T21" fmla="*/ 344 h 591"/>
                  <a:gd name="T22" fmla="*/ 536 w 578"/>
                  <a:gd name="T23" fmla="*/ 306 h 591"/>
                  <a:gd name="T24" fmla="*/ 578 w 578"/>
                  <a:gd name="T25" fmla="*/ 198 h 591"/>
                  <a:gd name="T26" fmla="*/ 567 w 578"/>
                  <a:gd name="T27" fmla="*/ 194 h 591"/>
                  <a:gd name="T28" fmla="*/ 540 w 578"/>
                  <a:gd name="T29" fmla="*/ 257 h 591"/>
                  <a:gd name="T30" fmla="*/ 517 w 578"/>
                  <a:gd name="T31" fmla="*/ 261 h 591"/>
                  <a:gd name="T32" fmla="*/ 508 w 578"/>
                  <a:gd name="T33" fmla="*/ 287 h 591"/>
                  <a:gd name="T34" fmla="*/ 483 w 578"/>
                  <a:gd name="T35" fmla="*/ 304 h 591"/>
                  <a:gd name="T36" fmla="*/ 500 w 578"/>
                  <a:gd name="T37" fmla="*/ 247 h 591"/>
                  <a:gd name="T38" fmla="*/ 517 w 578"/>
                  <a:gd name="T39" fmla="*/ 225 h 591"/>
                  <a:gd name="T40" fmla="*/ 487 w 578"/>
                  <a:gd name="T41" fmla="*/ 143 h 591"/>
                  <a:gd name="T42" fmla="*/ 466 w 578"/>
                  <a:gd name="T43" fmla="*/ 137 h 591"/>
                  <a:gd name="T44" fmla="*/ 458 w 578"/>
                  <a:gd name="T45" fmla="*/ 118 h 591"/>
                  <a:gd name="T46" fmla="*/ 234 w 578"/>
                  <a:gd name="T47" fmla="*/ 48 h 591"/>
                  <a:gd name="T48" fmla="*/ 205 w 578"/>
                  <a:gd name="T49" fmla="*/ 35 h 591"/>
                  <a:gd name="T50" fmla="*/ 190 w 578"/>
                  <a:gd name="T51" fmla="*/ 48 h 591"/>
                  <a:gd name="T52" fmla="*/ 184 w 578"/>
                  <a:gd name="T53" fmla="*/ 44 h 591"/>
                  <a:gd name="T54" fmla="*/ 192 w 578"/>
                  <a:gd name="T55" fmla="*/ 19 h 591"/>
                  <a:gd name="T56" fmla="*/ 198 w 578"/>
                  <a:gd name="T57" fmla="*/ 4 h 591"/>
                  <a:gd name="T58" fmla="*/ 190 w 578"/>
                  <a:gd name="T59" fmla="*/ 0 h 591"/>
                  <a:gd name="T60" fmla="*/ 99 w 578"/>
                  <a:gd name="T61" fmla="*/ 38 h 591"/>
                  <a:gd name="T62" fmla="*/ 89 w 578"/>
                  <a:gd name="T63" fmla="*/ 40 h 591"/>
                  <a:gd name="T64" fmla="*/ 70 w 578"/>
                  <a:gd name="T65" fmla="*/ 31 h 591"/>
                  <a:gd name="T66" fmla="*/ 53 w 578"/>
                  <a:gd name="T67" fmla="*/ 42 h 591"/>
                  <a:gd name="T68" fmla="*/ 57 w 578"/>
                  <a:gd name="T69" fmla="*/ 111 h 591"/>
                  <a:gd name="T70" fmla="*/ 0 w 578"/>
                  <a:gd name="T71" fmla="*/ 179 h 591"/>
                  <a:gd name="T72" fmla="*/ 15 w 578"/>
                  <a:gd name="T73" fmla="*/ 227 h 591"/>
                  <a:gd name="T74" fmla="*/ 15 w 578"/>
                  <a:gd name="T75" fmla="*/ 22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8" h="591">
                    <a:moveTo>
                      <a:pt x="15" y="227"/>
                    </a:moveTo>
                    <a:lnTo>
                      <a:pt x="13" y="297"/>
                    </a:lnTo>
                    <a:lnTo>
                      <a:pt x="84" y="341"/>
                    </a:lnTo>
                    <a:lnTo>
                      <a:pt x="110" y="371"/>
                    </a:lnTo>
                    <a:lnTo>
                      <a:pt x="167" y="413"/>
                    </a:lnTo>
                    <a:lnTo>
                      <a:pt x="175" y="462"/>
                    </a:lnTo>
                    <a:lnTo>
                      <a:pt x="186" y="529"/>
                    </a:lnTo>
                    <a:lnTo>
                      <a:pt x="240" y="591"/>
                    </a:lnTo>
                    <a:lnTo>
                      <a:pt x="527" y="574"/>
                    </a:lnTo>
                    <a:lnTo>
                      <a:pt x="511" y="483"/>
                    </a:lnTo>
                    <a:lnTo>
                      <a:pt x="536" y="344"/>
                    </a:lnTo>
                    <a:lnTo>
                      <a:pt x="536" y="306"/>
                    </a:lnTo>
                    <a:lnTo>
                      <a:pt x="578" y="198"/>
                    </a:lnTo>
                    <a:lnTo>
                      <a:pt x="567" y="194"/>
                    </a:lnTo>
                    <a:lnTo>
                      <a:pt x="540" y="257"/>
                    </a:lnTo>
                    <a:lnTo>
                      <a:pt x="517" y="261"/>
                    </a:lnTo>
                    <a:lnTo>
                      <a:pt x="508" y="287"/>
                    </a:lnTo>
                    <a:lnTo>
                      <a:pt x="483" y="304"/>
                    </a:lnTo>
                    <a:lnTo>
                      <a:pt x="500" y="247"/>
                    </a:lnTo>
                    <a:lnTo>
                      <a:pt x="517" y="225"/>
                    </a:lnTo>
                    <a:lnTo>
                      <a:pt x="487" y="143"/>
                    </a:lnTo>
                    <a:lnTo>
                      <a:pt x="466" y="137"/>
                    </a:lnTo>
                    <a:lnTo>
                      <a:pt x="458" y="118"/>
                    </a:lnTo>
                    <a:lnTo>
                      <a:pt x="234" y="48"/>
                    </a:lnTo>
                    <a:lnTo>
                      <a:pt x="205" y="35"/>
                    </a:lnTo>
                    <a:lnTo>
                      <a:pt x="190" y="48"/>
                    </a:lnTo>
                    <a:lnTo>
                      <a:pt x="184" y="44"/>
                    </a:lnTo>
                    <a:lnTo>
                      <a:pt x="192" y="19"/>
                    </a:lnTo>
                    <a:lnTo>
                      <a:pt x="198" y="4"/>
                    </a:lnTo>
                    <a:lnTo>
                      <a:pt x="190" y="0"/>
                    </a:lnTo>
                    <a:lnTo>
                      <a:pt x="99" y="38"/>
                    </a:lnTo>
                    <a:lnTo>
                      <a:pt x="89" y="40"/>
                    </a:lnTo>
                    <a:lnTo>
                      <a:pt x="70" y="31"/>
                    </a:lnTo>
                    <a:lnTo>
                      <a:pt x="53" y="42"/>
                    </a:lnTo>
                    <a:lnTo>
                      <a:pt x="57" y="111"/>
                    </a:lnTo>
                    <a:lnTo>
                      <a:pt x="0" y="179"/>
                    </a:lnTo>
                    <a:lnTo>
                      <a:pt x="15" y="227"/>
                    </a:lnTo>
                    <a:lnTo>
                      <a:pt x="15" y="227"/>
                    </a:lnTo>
                    <a:close/>
                  </a:path>
                </a:pathLst>
              </a:custGeom>
              <a:solidFill>
                <a:srgbClr val="70ACE2"/>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50" name="Freeform 1140"/>
              <p:cNvSpPr>
                <a:spLocks/>
              </p:cNvSpPr>
              <p:nvPr/>
            </p:nvSpPr>
            <p:spPr bwMode="auto">
              <a:xfrm>
                <a:off x="4024" y="1134"/>
                <a:ext cx="216" cy="378"/>
              </a:xfrm>
              <a:custGeom>
                <a:avLst/>
                <a:gdLst>
                  <a:gd name="T0" fmla="*/ 8 w 430"/>
                  <a:gd name="T1" fmla="*/ 308 h 753"/>
                  <a:gd name="T2" fmla="*/ 52 w 430"/>
                  <a:gd name="T3" fmla="*/ 213 h 753"/>
                  <a:gd name="T4" fmla="*/ 38 w 430"/>
                  <a:gd name="T5" fmla="*/ 177 h 753"/>
                  <a:gd name="T6" fmla="*/ 113 w 430"/>
                  <a:gd name="T7" fmla="*/ 120 h 753"/>
                  <a:gd name="T8" fmla="*/ 126 w 430"/>
                  <a:gd name="T9" fmla="*/ 78 h 753"/>
                  <a:gd name="T10" fmla="*/ 73 w 430"/>
                  <a:gd name="T11" fmla="*/ 17 h 753"/>
                  <a:gd name="T12" fmla="*/ 360 w 430"/>
                  <a:gd name="T13" fmla="*/ 0 h 753"/>
                  <a:gd name="T14" fmla="*/ 367 w 430"/>
                  <a:gd name="T15" fmla="*/ 44 h 753"/>
                  <a:gd name="T16" fmla="*/ 396 w 430"/>
                  <a:gd name="T17" fmla="*/ 101 h 753"/>
                  <a:gd name="T18" fmla="*/ 421 w 430"/>
                  <a:gd name="T19" fmla="*/ 388 h 753"/>
                  <a:gd name="T20" fmla="*/ 415 w 430"/>
                  <a:gd name="T21" fmla="*/ 447 h 753"/>
                  <a:gd name="T22" fmla="*/ 430 w 430"/>
                  <a:gd name="T23" fmla="*/ 481 h 753"/>
                  <a:gd name="T24" fmla="*/ 413 w 430"/>
                  <a:gd name="T25" fmla="*/ 546 h 753"/>
                  <a:gd name="T26" fmla="*/ 390 w 430"/>
                  <a:gd name="T27" fmla="*/ 574 h 753"/>
                  <a:gd name="T28" fmla="*/ 379 w 430"/>
                  <a:gd name="T29" fmla="*/ 622 h 753"/>
                  <a:gd name="T30" fmla="*/ 392 w 430"/>
                  <a:gd name="T31" fmla="*/ 637 h 753"/>
                  <a:gd name="T32" fmla="*/ 381 w 430"/>
                  <a:gd name="T33" fmla="*/ 664 h 753"/>
                  <a:gd name="T34" fmla="*/ 386 w 430"/>
                  <a:gd name="T35" fmla="*/ 673 h 753"/>
                  <a:gd name="T36" fmla="*/ 352 w 430"/>
                  <a:gd name="T37" fmla="*/ 686 h 753"/>
                  <a:gd name="T38" fmla="*/ 344 w 430"/>
                  <a:gd name="T39" fmla="*/ 734 h 753"/>
                  <a:gd name="T40" fmla="*/ 295 w 430"/>
                  <a:gd name="T41" fmla="*/ 719 h 753"/>
                  <a:gd name="T42" fmla="*/ 270 w 430"/>
                  <a:gd name="T43" fmla="*/ 753 h 753"/>
                  <a:gd name="T44" fmla="*/ 255 w 430"/>
                  <a:gd name="T45" fmla="*/ 749 h 753"/>
                  <a:gd name="T46" fmla="*/ 238 w 430"/>
                  <a:gd name="T47" fmla="*/ 719 h 753"/>
                  <a:gd name="T48" fmla="*/ 211 w 430"/>
                  <a:gd name="T49" fmla="*/ 645 h 753"/>
                  <a:gd name="T50" fmla="*/ 147 w 430"/>
                  <a:gd name="T51" fmla="*/ 607 h 753"/>
                  <a:gd name="T52" fmla="*/ 133 w 430"/>
                  <a:gd name="T53" fmla="*/ 569 h 753"/>
                  <a:gd name="T54" fmla="*/ 154 w 430"/>
                  <a:gd name="T55" fmla="*/ 510 h 753"/>
                  <a:gd name="T56" fmla="*/ 137 w 430"/>
                  <a:gd name="T57" fmla="*/ 498 h 753"/>
                  <a:gd name="T58" fmla="*/ 95 w 430"/>
                  <a:gd name="T59" fmla="*/ 498 h 753"/>
                  <a:gd name="T60" fmla="*/ 86 w 430"/>
                  <a:gd name="T61" fmla="*/ 462 h 753"/>
                  <a:gd name="T62" fmla="*/ 17 w 430"/>
                  <a:gd name="T63" fmla="*/ 390 h 753"/>
                  <a:gd name="T64" fmla="*/ 0 w 430"/>
                  <a:gd name="T65" fmla="*/ 331 h 753"/>
                  <a:gd name="T66" fmla="*/ 8 w 430"/>
                  <a:gd name="T67" fmla="*/ 308 h 753"/>
                  <a:gd name="T68" fmla="*/ 8 w 430"/>
                  <a:gd name="T69" fmla="*/ 308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0" h="753">
                    <a:moveTo>
                      <a:pt x="8" y="308"/>
                    </a:moveTo>
                    <a:lnTo>
                      <a:pt x="52" y="213"/>
                    </a:lnTo>
                    <a:lnTo>
                      <a:pt x="38" y="177"/>
                    </a:lnTo>
                    <a:lnTo>
                      <a:pt x="113" y="120"/>
                    </a:lnTo>
                    <a:lnTo>
                      <a:pt x="126" y="78"/>
                    </a:lnTo>
                    <a:lnTo>
                      <a:pt x="73" y="17"/>
                    </a:lnTo>
                    <a:lnTo>
                      <a:pt x="360" y="0"/>
                    </a:lnTo>
                    <a:lnTo>
                      <a:pt x="367" y="44"/>
                    </a:lnTo>
                    <a:lnTo>
                      <a:pt x="396" y="101"/>
                    </a:lnTo>
                    <a:lnTo>
                      <a:pt x="421" y="388"/>
                    </a:lnTo>
                    <a:lnTo>
                      <a:pt x="415" y="447"/>
                    </a:lnTo>
                    <a:lnTo>
                      <a:pt x="430" y="481"/>
                    </a:lnTo>
                    <a:lnTo>
                      <a:pt x="413" y="546"/>
                    </a:lnTo>
                    <a:lnTo>
                      <a:pt x="390" y="574"/>
                    </a:lnTo>
                    <a:lnTo>
                      <a:pt x="379" y="622"/>
                    </a:lnTo>
                    <a:lnTo>
                      <a:pt x="392" y="637"/>
                    </a:lnTo>
                    <a:lnTo>
                      <a:pt x="381" y="664"/>
                    </a:lnTo>
                    <a:lnTo>
                      <a:pt x="386" y="673"/>
                    </a:lnTo>
                    <a:lnTo>
                      <a:pt x="352" y="686"/>
                    </a:lnTo>
                    <a:lnTo>
                      <a:pt x="344" y="734"/>
                    </a:lnTo>
                    <a:lnTo>
                      <a:pt x="295" y="719"/>
                    </a:lnTo>
                    <a:lnTo>
                      <a:pt x="270" y="753"/>
                    </a:lnTo>
                    <a:lnTo>
                      <a:pt x="255" y="749"/>
                    </a:lnTo>
                    <a:lnTo>
                      <a:pt x="238" y="719"/>
                    </a:lnTo>
                    <a:lnTo>
                      <a:pt x="211" y="645"/>
                    </a:lnTo>
                    <a:lnTo>
                      <a:pt x="147" y="607"/>
                    </a:lnTo>
                    <a:lnTo>
                      <a:pt x="133" y="569"/>
                    </a:lnTo>
                    <a:lnTo>
                      <a:pt x="154" y="510"/>
                    </a:lnTo>
                    <a:lnTo>
                      <a:pt x="137" y="498"/>
                    </a:lnTo>
                    <a:lnTo>
                      <a:pt x="95" y="498"/>
                    </a:lnTo>
                    <a:lnTo>
                      <a:pt x="86" y="462"/>
                    </a:lnTo>
                    <a:lnTo>
                      <a:pt x="17" y="390"/>
                    </a:lnTo>
                    <a:lnTo>
                      <a:pt x="0" y="331"/>
                    </a:lnTo>
                    <a:lnTo>
                      <a:pt x="8" y="308"/>
                    </a:lnTo>
                    <a:lnTo>
                      <a:pt x="8" y="308"/>
                    </a:lnTo>
                    <a:close/>
                  </a:path>
                </a:pathLst>
              </a:custGeom>
              <a:solidFill>
                <a:srgbClr val="70ACE2"/>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51" name="Freeform 1141"/>
              <p:cNvSpPr>
                <a:spLocks/>
              </p:cNvSpPr>
              <p:nvPr/>
            </p:nvSpPr>
            <p:spPr bwMode="auto">
              <a:xfrm>
                <a:off x="4214" y="1167"/>
                <a:ext cx="169" cy="285"/>
              </a:xfrm>
              <a:custGeom>
                <a:avLst/>
                <a:gdLst>
                  <a:gd name="T0" fmla="*/ 11 w 338"/>
                  <a:gd name="T1" fmla="*/ 566 h 566"/>
                  <a:gd name="T2" fmla="*/ 21 w 338"/>
                  <a:gd name="T3" fmla="*/ 549 h 566"/>
                  <a:gd name="T4" fmla="*/ 85 w 338"/>
                  <a:gd name="T5" fmla="*/ 545 h 566"/>
                  <a:gd name="T6" fmla="*/ 138 w 338"/>
                  <a:gd name="T7" fmla="*/ 528 h 566"/>
                  <a:gd name="T8" fmla="*/ 192 w 338"/>
                  <a:gd name="T9" fmla="*/ 496 h 566"/>
                  <a:gd name="T10" fmla="*/ 235 w 338"/>
                  <a:gd name="T11" fmla="*/ 494 h 566"/>
                  <a:gd name="T12" fmla="*/ 285 w 338"/>
                  <a:gd name="T13" fmla="*/ 412 h 566"/>
                  <a:gd name="T14" fmla="*/ 300 w 338"/>
                  <a:gd name="T15" fmla="*/ 418 h 566"/>
                  <a:gd name="T16" fmla="*/ 338 w 338"/>
                  <a:gd name="T17" fmla="*/ 389 h 566"/>
                  <a:gd name="T18" fmla="*/ 329 w 338"/>
                  <a:gd name="T19" fmla="*/ 368 h 566"/>
                  <a:gd name="T20" fmla="*/ 332 w 338"/>
                  <a:gd name="T21" fmla="*/ 357 h 566"/>
                  <a:gd name="T22" fmla="*/ 294 w 338"/>
                  <a:gd name="T23" fmla="*/ 7 h 566"/>
                  <a:gd name="T24" fmla="*/ 291 w 338"/>
                  <a:gd name="T25" fmla="*/ 0 h 566"/>
                  <a:gd name="T26" fmla="*/ 89 w 338"/>
                  <a:gd name="T27" fmla="*/ 23 h 566"/>
                  <a:gd name="T28" fmla="*/ 51 w 338"/>
                  <a:gd name="T29" fmla="*/ 42 h 566"/>
                  <a:gd name="T30" fmla="*/ 17 w 338"/>
                  <a:gd name="T31" fmla="*/ 32 h 566"/>
                  <a:gd name="T32" fmla="*/ 42 w 338"/>
                  <a:gd name="T33" fmla="*/ 319 h 566"/>
                  <a:gd name="T34" fmla="*/ 36 w 338"/>
                  <a:gd name="T35" fmla="*/ 378 h 566"/>
                  <a:gd name="T36" fmla="*/ 51 w 338"/>
                  <a:gd name="T37" fmla="*/ 412 h 566"/>
                  <a:gd name="T38" fmla="*/ 34 w 338"/>
                  <a:gd name="T39" fmla="*/ 477 h 566"/>
                  <a:gd name="T40" fmla="*/ 11 w 338"/>
                  <a:gd name="T41" fmla="*/ 505 h 566"/>
                  <a:gd name="T42" fmla="*/ 0 w 338"/>
                  <a:gd name="T43" fmla="*/ 553 h 566"/>
                  <a:gd name="T44" fmla="*/ 11 w 338"/>
                  <a:gd name="T45" fmla="*/ 566 h 566"/>
                  <a:gd name="T46" fmla="*/ 11 w 338"/>
                  <a:gd name="T47" fmla="*/ 56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8" h="566">
                    <a:moveTo>
                      <a:pt x="11" y="566"/>
                    </a:moveTo>
                    <a:lnTo>
                      <a:pt x="21" y="549"/>
                    </a:lnTo>
                    <a:lnTo>
                      <a:pt x="85" y="545"/>
                    </a:lnTo>
                    <a:lnTo>
                      <a:pt x="138" y="528"/>
                    </a:lnTo>
                    <a:lnTo>
                      <a:pt x="192" y="496"/>
                    </a:lnTo>
                    <a:lnTo>
                      <a:pt x="235" y="494"/>
                    </a:lnTo>
                    <a:lnTo>
                      <a:pt x="285" y="412"/>
                    </a:lnTo>
                    <a:lnTo>
                      <a:pt x="300" y="418"/>
                    </a:lnTo>
                    <a:lnTo>
                      <a:pt x="338" y="389"/>
                    </a:lnTo>
                    <a:lnTo>
                      <a:pt x="329" y="368"/>
                    </a:lnTo>
                    <a:lnTo>
                      <a:pt x="332" y="357"/>
                    </a:lnTo>
                    <a:lnTo>
                      <a:pt x="294" y="7"/>
                    </a:lnTo>
                    <a:lnTo>
                      <a:pt x="291" y="0"/>
                    </a:lnTo>
                    <a:lnTo>
                      <a:pt x="89" y="23"/>
                    </a:lnTo>
                    <a:lnTo>
                      <a:pt x="51" y="42"/>
                    </a:lnTo>
                    <a:lnTo>
                      <a:pt x="17" y="32"/>
                    </a:lnTo>
                    <a:lnTo>
                      <a:pt x="42" y="319"/>
                    </a:lnTo>
                    <a:lnTo>
                      <a:pt x="36" y="378"/>
                    </a:lnTo>
                    <a:lnTo>
                      <a:pt x="51" y="412"/>
                    </a:lnTo>
                    <a:lnTo>
                      <a:pt x="34" y="477"/>
                    </a:lnTo>
                    <a:lnTo>
                      <a:pt x="11" y="505"/>
                    </a:lnTo>
                    <a:lnTo>
                      <a:pt x="0" y="553"/>
                    </a:lnTo>
                    <a:lnTo>
                      <a:pt x="11" y="566"/>
                    </a:lnTo>
                    <a:lnTo>
                      <a:pt x="11" y="566"/>
                    </a:lnTo>
                    <a:close/>
                  </a:path>
                </a:pathLst>
              </a:custGeom>
              <a:solidFill>
                <a:srgbClr val="D9D9D9"/>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52" name="Freeform 1142"/>
              <p:cNvSpPr>
                <a:spLocks/>
              </p:cNvSpPr>
              <p:nvPr/>
            </p:nvSpPr>
            <p:spPr bwMode="auto">
              <a:xfrm>
                <a:off x="4151" y="1346"/>
                <a:ext cx="396" cy="199"/>
              </a:xfrm>
              <a:custGeom>
                <a:avLst/>
                <a:gdLst>
                  <a:gd name="T0" fmla="*/ 4 w 791"/>
                  <a:gd name="T1" fmla="*/ 375 h 396"/>
                  <a:gd name="T2" fmla="*/ 23 w 791"/>
                  <a:gd name="T3" fmla="*/ 373 h 396"/>
                  <a:gd name="T4" fmla="*/ 29 w 791"/>
                  <a:gd name="T5" fmla="*/ 331 h 396"/>
                  <a:gd name="T6" fmla="*/ 17 w 791"/>
                  <a:gd name="T7" fmla="*/ 329 h 396"/>
                  <a:gd name="T8" fmla="*/ 42 w 791"/>
                  <a:gd name="T9" fmla="*/ 295 h 396"/>
                  <a:gd name="T10" fmla="*/ 91 w 791"/>
                  <a:gd name="T11" fmla="*/ 310 h 396"/>
                  <a:gd name="T12" fmla="*/ 99 w 791"/>
                  <a:gd name="T13" fmla="*/ 262 h 396"/>
                  <a:gd name="T14" fmla="*/ 133 w 791"/>
                  <a:gd name="T15" fmla="*/ 249 h 396"/>
                  <a:gd name="T16" fmla="*/ 128 w 791"/>
                  <a:gd name="T17" fmla="*/ 240 h 396"/>
                  <a:gd name="T18" fmla="*/ 147 w 791"/>
                  <a:gd name="T19" fmla="*/ 194 h 396"/>
                  <a:gd name="T20" fmla="*/ 211 w 791"/>
                  <a:gd name="T21" fmla="*/ 190 h 396"/>
                  <a:gd name="T22" fmla="*/ 264 w 791"/>
                  <a:gd name="T23" fmla="*/ 173 h 396"/>
                  <a:gd name="T24" fmla="*/ 299 w 791"/>
                  <a:gd name="T25" fmla="*/ 150 h 396"/>
                  <a:gd name="T26" fmla="*/ 318 w 791"/>
                  <a:gd name="T27" fmla="*/ 141 h 396"/>
                  <a:gd name="T28" fmla="*/ 361 w 791"/>
                  <a:gd name="T29" fmla="*/ 139 h 396"/>
                  <a:gd name="T30" fmla="*/ 411 w 791"/>
                  <a:gd name="T31" fmla="*/ 57 h 396"/>
                  <a:gd name="T32" fmla="*/ 426 w 791"/>
                  <a:gd name="T33" fmla="*/ 63 h 396"/>
                  <a:gd name="T34" fmla="*/ 464 w 791"/>
                  <a:gd name="T35" fmla="*/ 34 h 396"/>
                  <a:gd name="T36" fmla="*/ 455 w 791"/>
                  <a:gd name="T37" fmla="*/ 13 h 396"/>
                  <a:gd name="T38" fmla="*/ 458 w 791"/>
                  <a:gd name="T39" fmla="*/ 2 h 396"/>
                  <a:gd name="T40" fmla="*/ 493 w 791"/>
                  <a:gd name="T41" fmla="*/ 0 h 396"/>
                  <a:gd name="T42" fmla="*/ 515 w 791"/>
                  <a:gd name="T43" fmla="*/ 8 h 396"/>
                  <a:gd name="T44" fmla="*/ 584 w 791"/>
                  <a:gd name="T45" fmla="*/ 48 h 396"/>
                  <a:gd name="T46" fmla="*/ 633 w 791"/>
                  <a:gd name="T47" fmla="*/ 46 h 396"/>
                  <a:gd name="T48" fmla="*/ 656 w 791"/>
                  <a:gd name="T49" fmla="*/ 31 h 396"/>
                  <a:gd name="T50" fmla="*/ 711 w 791"/>
                  <a:gd name="T51" fmla="*/ 65 h 396"/>
                  <a:gd name="T52" fmla="*/ 728 w 791"/>
                  <a:gd name="T53" fmla="*/ 129 h 396"/>
                  <a:gd name="T54" fmla="*/ 791 w 791"/>
                  <a:gd name="T55" fmla="*/ 175 h 396"/>
                  <a:gd name="T56" fmla="*/ 761 w 791"/>
                  <a:gd name="T57" fmla="*/ 211 h 396"/>
                  <a:gd name="T58" fmla="*/ 707 w 791"/>
                  <a:gd name="T59" fmla="*/ 262 h 396"/>
                  <a:gd name="T60" fmla="*/ 706 w 791"/>
                  <a:gd name="T61" fmla="*/ 274 h 396"/>
                  <a:gd name="T62" fmla="*/ 628 w 791"/>
                  <a:gd name="T63" fmla="*/ 323 h 396"/>
                  <a:gd name="T64" fmla="*/ 190 w 791"/>
                  <a:gd name="T65" fmla="*/ 365 h 396"/>
                  <a:gd name="T66" fmla="*/ 143 w 791"/>
                  <a:gd name="T67" fmla="*/ 361 h 396"/>
                  <a:gd name="T68" fmla="*/ 145 w 791"/>
                  <a:gd name="T69" fmla="*/ 384 h 396"/>
                  <a:gd name="T70" fmla="*/ 0 w 791"/>
                  <a:gd name="T71" fmla="*/ 396 h 396"/>
                  <a:gd name="T72" fmla="*/ 4 w 791"/>
                  <a:gd name="T73" fmla="*/ 375 h 396"/>
                  <a:gd name="T74" fmla="*/ 4 w 791"/>
                  <a:gd name="T75" fmla="*/ 375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91" h="396">
                    <a:moveTo>
                      <a:pt x="4" y="375"/>
                    </a:moveTo>
                    <a:lnTo>
                      <a:pt x="23" y="373"/>
                    </a:lnTo>
                    <a:lnTo>
                      <a:pt x="29" y="331"/>
                    </a:lnTo>
                    <a:lnTo>
                      <a:pt x="17" y="329"/>
                    </a:lnTo>
                    <a:lnTo>
                      <a:pt x="42" y="295"/>
                    </a:lnTo>
                    <a:lnTo>
                      <a:pt x="91" y="310"/>
                    </a:lnTo>
                    <a:lnTo>
                      <a:pt x="99" y="262"/>
                    </a:lnTo>
                    <a:lnTo>
                      <a:pt x="133" y="249"/>
                    </a:lnTo>
                    <a:lnTo>
                      <a:pt x="128" y="240"/>
                    </a:lnTo>
                    <a:lnTo>
                      <a:pt x="147" y="194"/>
                    </a:lnTo>
                    <a:lnTo>
                      <a:pt x="211" y="190"/>
                    </a:lnTo>
                    <a:lnTo>
                      <a:pt x="264" y="173"/>
                    </a:lnTo>
                    <a:lnTo>
                      <a:pt x="299" y="150"/>
                    </a:lnTo>
                    <a:lnTo>
                      <a:pt x="318" y="141"/>
                    </a:lnTo>
                    <a:lnTo>
                      <a:pt x="361" y="139"/>
                    </a:lnTo>
                    <a:lnTo>
                      <a:pt x="411" y="57"/>
                    </a:lnTo>
                    <a:lnTo>
                      <a:pt x="426" y="63"/>
                    </a:lnTo>
                    <a:lnTo>
                      <a:pt x="464" y="34"/>
                    </a:lnTo>
                    <a:lnTo>
                      <a:pt x="455" y="13"/>
                    </a:lnTo>
                    <a:lnTo>
                      <a:pt x="458" y="2"/>
                    </a:lnTo>
                    <a:lnTo>
                      <a:pt x="493" y="0"/>
                    </a:lnTo>
                    <a:lnTo>
                      <a:pt x="515" y="8"/>
                    </a:lnTo>
                    <a:lnTo>
                      <a:pt x="584" y="48"/>
                    </a:lnTo>
                    <a:lnTo>
                      <a:pt x="633" y="46"/>
                    </a:lnTo>
                    <a:lnTo>
                      <a:pt x="656" y="31"/>
                    </a:lnTo>
                    <a:lnTo>
                      <a:pt x="711" y="65"/>
                    </a:lnTo>
                    <a:lnTo>
                      <a:pt x="728" y="129"/>
                    </a:lnTo>
                    <a:lnTo>
                      <a:pt x="791" y="175"/>
                    </a:lnTo>
                    <a:lnTo>
                      <a:pt x="761" y="211"/>
                    </a:lnTo>
                    <a:lnTo>
                      <a:pt x="707" y="262"/>
                    </a:lnTo>
                    <a:lnTo>
                      <a:pt x="706" y="274"/>
                    </a:lnTo>
                    <a:lnTo>
                      <a:pt x="628" y="323"/>
                    </a:lnTo>
                    <a:lnTo>
                      <a:pt x="190" y="365"/>
                    </a:lnTo>
                    <a:lnTo>
                      <a:pt x="143" y="361"/>
                    </a:lnTo>
                    <a:lnTo>
                      <a:pt x="145" y="384"/>
                    </a:lnTo>
                    <a:lnTo>
                      <a:pt x="0" y="396"/>
                    </a:lnTo>
                    <a:lnTo>
                      <a:pt x="4" y="375"/>
                    </a:lnTo>
                    <a:lnTo>
                      <a:pt x="4" y="375"/>
                    </a:lnTo>
                    <a:close/>
                  </a:path>
                </a:pathLst>
              </a:custGeom>
              <a:solidFill>
                <a:srgbClr val="D9D9D9"/>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53" name="Freeform 1143"/>
              <p:cNvSpPr>
                <a:spLocks/>
              </p:cNvSpPr>
              <p:nvPr/>
            </p:nvSpPr>
            <p:spPr bwMode="auto">
              <a:xfrm>
                <a:off x="4108" y="1493"/>
                <a:ext cx="465" cy="154"/>
              </a:xfrm>
              <a:custGeom>
                <a:avLst/>
                <a:gdLst>
                  <a:gd name="T0" fmla="*/ 17 w 931"/>
                  <a:gd name="T1" fmla="*/ 253 h 308"/>
                  <a:gd name="T2" fmla="*/ 11 w 931"/>
                  <a:gd name="T3" fmla="*/ 249 h 308"/>
                  <a:gd name="T4" fmla="*/ 38 w 931"/>
                  <a:gd name="T5" fmla="*/ 228 h 308"/>
                  <a:gd name="T6" fmla="*/ 64 w 931"/>
                  <a:gd name="T7" fmla="*/ 180 h 308"/>
                  <a:gd name="T8" fmla="*/ 55 w 931"/>
                  <a:gd name="T9" fmla="*/ 169 h 308"/>
                  <a:gd name="T10" fmla="*/ 68 w 931"/>
                  <a:gd name="T11" fmla="*/ 146 h 308"/>
                  <a:gd name="T12" fmla="*/ 68 w 931"/>
                  <a:gd name="T13" fmla="*/ 120 h 308"/>
                  <a:gd name="T14" fmla="*/ 87 w 931"/>
                  <a:gd name="T15" fmla="*/ 101 h 308"/>
                  <a:gd name="T16" fmla="*/ 232 w 931"/>
                  <a:gd name="T17" fmla="*/ 89 h 308"/>
                  <a:gd name="T18" fmla="*/ 230 w 931"/>
                  <a:gd name="T19" fmla="*/ 66 h 308"/>
                  <a:gd name="T20" fmla="*/ 277 w 931"/>
                  <a:gd name="T21" fmla="*/ 70 h 308"/>
                  <a:gd name="T22" fmla="*/ 715 w 931"/>
                  <a:gd name="T23" fmla="*/ 28 h 308"/>
                  <a:gd name="T24" fmla="*/ 931 w 931"/>
                  <a:gd name="T25" fmla="*/ 0 h 308"/>
                  <a:gd name="T26" fmla="*/ 893 w 931"/>
                  <a:gd name="T27" fmla="*/ 74 h 308"/>
                  <a:gd name="T28" fmla="*/ 834 w 931"/>
                  <a:gd name="T29" fmla="*/ 87 h 308"/>
                  <a:gd name="T30" fmla="*/ 806 w 931"/>
                  <a:gd name="T31" fmla="*/ 125 h 308"/>
                  <a:gd name="T32" fmla="*/ 699 w 931"/>
                  <a:gd name="T33" fmla="*/ 186 h 308"/>
                  <a:gd name="T34" fmla="*/ 694 w 931"/>
                  <a:gd name="T35" fmla="*/ 209 h 308"/>
                  <a:gd name="T36" fmla="*/ 667 w 931"/>
                  <a:gd name="T37" fmla="*/ 222 h 308"/>
                  <a:gd name="T38" fmla="*/ 667 w 931"/>
                  <a:gd name="T39" fmla="*/ 253 h 308"/>
                  <a:gd name="T40" fmla="*/ 523 w 931"/>
                  <a:gd name="T41" fmla="*/ 270 h 308"/>
                  <a:gd name="T42" fmla="*/ 234 w 931"/>
                  <a:gd name="T43" fmla="*/ 294 h 308"/>
                  <a:gd name="T44" fmla="*/ 0 w 931"/>
                  <a:gd name="T45" fmla="*/ 308 h 308"/>
                  <a:gd name="T46" fmla="*/ 17 w 931"/>
                  <a:gd name="T47" fmla="*/ 253 h 308"/>
                  <a:gd name="T48" fmla="*/ 17 w 931"/>
                  <a:gd name="T49" fmla="*/ 25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31" h="308">
                    <a:moveTo>
                      <a:pt x="17" y="253"/>
                    </a:moveTo>
                    <a:lnTo>
                      <a:pt x="11" y="249"/>
                    </a:lnTo>
                    <a:lnTo>
                      <a:pt x="38" y="228"/>
                    </a:lnTo>
                    <a:lnTo>
                      <a:pt x="64" y="180"/>
                    </a:lnTo>
                    <a:lnTo>
                      <a:pt x="55" y="169"/>
                    </a:lnTo>
                    <a:lnTo>
                      <a:pt x="68" y="146"/>
                    </a:lnTo>
                    <a:lnTo>
                      <a:pt x="68" y="120"/>
                    </a:lnTo>
                    <a:lnTo>
                      <a:pt x="87" y="101"/>
                    </a:lnTo>
                    <a:lnTo>
                      <a:pt x="232" y="89"/>
                    </a:lnTo>
                    <a:lnTo>
                      <a:pt x="230" y="66"/>
                    </a:lnTo>
                    <a:lnTo>
                      <a:pt x="277" y="70"/>
                    </a:lnTo>
                    <a:lnTo>
                      <a:pt x="715" y="28"/>
                    </a:lnTo>
                    <a:lnTo>
                      <a:pt x="931" y="0"/>
                    </a:lnTo>
                    <a:lnTo>
                      <a:pt x="893" y="74"/>
                    </a:lnTo>
                    <a:lnTo>
                      <a:pt x="834" y="87"/>
                    </a:lnTo>
                    <a:lnTo>
                      <a:pt x="806" y="125"/>
                    </a:lnTo>
                    <a:lnTo>
                      <a:pt x="699" y="186"/>
                    </a:lnTo>
                    <a:lnTo>
                      <a:pt x="694" y="209"/>
                    </a:lnTo>
                    <a:lnTo>
                      <a:pt x="667" y="222"/>
                    </a:lnTo>
                    <a:lnTo>
                      <a:pt x="667" y="253"/>
                    </a:lnTo>
                    <a:lnTo>
                      <a:pt x="523" y="270"/>
                    </a:lnTo>
                    <a:lnTo>
                      <a:pt x="234" y="294"/>
                    </a:lnTo>
                    <a:lnTo>
                      <a:pt x="0" y="308"/>
                    </a:lnTo>
                    <a:lnTo>
                      <a:pt x="17" y="253"/>
                    </a:lnTo>
                    <a:lnTo>
                      <a:pt x="17" y="253"/>
                    </a:lnTo>
                    <a:close/>
                  </a:path>
                </a:pathLst>
              </a:custGeom>
              <a:solidFill>
                <a:srgbClr val="D9D9D9"/>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54" name="Freeform 1144"/>
              <p:cNvSpPr>
                <a:spLocks/>
              </p:cNvSpPr>
              <p:nvPr/>
            </p:nvSpPr>
            <p:spPr bwMode="auto">
              <a:xfrm>
                <a:off x="4043" y="1641"/>
                <a:ext cx="195" cy="327"/>
              </a:xfrm>
              <a:custGeom>
                <a:avLst/>
                <a:gdLst>
                  <a:gd name="T0" fmla="*/ 27 w 388"/>
                  <a:gd name="T1" fmla="*/ 457 h 654"/>
                  <a:gd name="T2" fmla="*/ 65 w 388"/>
                  <a:gd name="T3" fmla="*/ 407 h 654"/>
                  <a:gd name="T4" fmla="*/ 54 w 388"/>
                  <a:gd name="T5" fmla="*/ 394 h 654"/>
                  <a:gd name="T6" fmla="*/ 38 w 388"/>
                  <a:gd name="T7" fmla="*/ 287 h 654"/>
                  <a:gd name="T8" fmla="*/ 33 w 388"/>
                  <a:gd name="T9" fmla="*/ 215 h 654"/>
                  <a:gd name="T10" fmla="*/ 59 w 388"/>
                  <a:gd name="T11" fmla="*/ 135 h 654"/>
                  <a:gd name="T12" fmla="*/ 101 w 388"/>
                  <a:gd name="T13" fmla="*/ 80 h 654"/>
                  <a:gd name="T14" fmla="*/ 97 w 388"/>
                  <a:gd name="T15" fmla="*/ 65 h 654"/>
                  <a:gd name="T16" fmla="*/ 128 w 388"/>
                  <a:gd name="T17" fmla="*/ 14 h 654"/>
                  <a:gd name="T18" fmla="*/ 362 w 388"/>
                  <a:gd name="T19" fmla="*/ 0 h 654"/>
                  <a:gd name="T20" fmla="*/ 373 w 388"/>
                  <a:gd name="T21" fmla="*/ 12 h 654"/>
                  <a:gd name="T22" fmla="*/ 362 w 388"/>
                  <a:gd name="T23" fmla="*/ 419 h 654"/>
                  <a:gd name="T24" fmla="*/ 388 w 388"/>
                  <a:gd name="T25" fmla="*/ 614 h 654"/>
                  <a:gd name="T26" fmla="*/ 379 w 388"/>
                  <a:gd name="T27" fmla="*/ 624 h 654"/>
                  <a:gd name="T28" fmla="*/ 329 w 388"/>
                  <a:gd name="T29" fmla="*/ 612 h 654"/>
                  <a:gd name="T30" fmla="*/ 253 w 388"/>
                  <a:gd name="T31" fmla="*/ 654 h 654"/>
                  <a:gd name="T32" fmla="*/ 215 w 388"/>
                  <a:gd name="T33" fmla="*/ 592 h 654"/>
                  <a:gd name="T34" fmla="*/ 221 w 388"/>
                  <a:gd name="T35" fmla="*/ 546 h 654"/>
                  <a:gd name="T36" fmla="*/ 0 w 388"/>
                  <a:gd name="T37" fmla="*/ 555 h 654"/>
                  <a:gd name="T38" fmla="*/ 27 w 388"/>
                  <a:gd name="T39" fmla="*/ 457 h 654"/>
                  <a:gd name="T40" fmla="*/ 27 w 388"/>
                  <a:gd name="T41" fmla="*/ 457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8" h="654">
                    <a:moveTo>
                      <a:pt x="27" y="457"/>
                    </a:moveTo>
                    <a:lnTo>
                      <a:pt x="65" y="407"/>
                    </a:lnTo>
                    <a:lnTo>
                      <a:pt x="54" y="394"/>
                    </a:lnTo>
                    <a:lnTo>
                      <a:pt x="38" y="287"/>
                    </a:lnTo>
                    <a:lnTo>
                      <a:pt x="33" y="215"/>
                    </a:lnTo>
                    <a:lnTo>
                      <a:pt x="59" y="135"/>
                    </a:lnTo>
                    <a:lnTo>
                      <a:pt x="101" y="80"/>
                    </a:lnTo>
                    <a:lnTo>
                      <a:pt x="97" y="65"/>
                    </a:lnTo>
                    <a:lnTo>
                      <a:pt x="128" y="14"/>
                    </a:lnTo>
                    <a:lnTo>
                      <a:pt x="362" y="0"/>
                    </a:lnTo>
                    <a:lnTo>
                      <a:pt x="373" y="12"/>
                    </a:lnTo>
                    <a:lnTo>
                      <a:pt x="362" y="419"/>
                    </a:lnTo>
                    <a:lnTo>
                      <a:pt x="388" y="614"/>
                    </a:lnTo>
                    <a:lnTo>
                      <a:pt x="379" y="624"/>
                    </a:lnTo>
                    <a:lnTo>
                      <a:pt x="329" y="612"/>
                    </a:lnTo>
                    <a:lnTo>
                      <a:pt x="253" y="654"/>
                    </a:lnTo>
                    <a:lnTo>
                      <a:pt x="215" y="592"/>
                    </a:lnTo>
                    <a:lnTo>
                      <a:pt x="221" y="546"/>
                    </a:lnTo>
                    <a:lnTo>
                      <a:pt x="0" y="555"/>
                    </a:lnTo>
                    <a:lnTo>
                      <a:pt x="27" y="457"/>
                    </a:lnTo>
                    <a:lnTo>
                      <a:pt x="27" y="457"/>
                    </a:lnTo>
                    <a:close/>
                  </a:path>
                </a:pathLst>
              </a:custGeom>
              <a:solidFill>
                <a:srgbClr val="D27770"/>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55" name="Freeform 1145"/>
              <p:cNvSpPr>
                <a:spLocks/>
              </p:cNvSpPr>
              <p:nvPr/>
            </p:nvSpPr>
            <p:spPr bwMode="auto">
              <a:xfrm>
                <a:off x="4225" y="1628"/>
                <a:ext cx="206" cy="329"/>
              </a:xfrm>
              <a:custGeom>
                <a:avLst/>
                <a:gdLst>
                  <a:gd name="T0" fmla="*/ 11 w 416"/>
                  <a:gd name="T1" fmla="*/ 36 h 659"/>
                  <a:gd name="T2" fmla="*/ 0 w 416"/>
                  <a:gd name="T3" fmla="*/ 443 h 659"/>
                  <a:gd name="T4" fmla="*/ 26 w 416"/>
                  <a:gd name="T5" fmla="*/ 638 h 659"/>
                  <a:gd name="T6" fmla="*/ 55 w 416"/>
                  <a:gd name="T7" fmla="*/ 646 h 659"/>
                  <a:gd name="T8" fmla="*/ 81 w 416"/>
                  <a:gd name="T9" fmla="*/ 631 h 659"/>
                  <a:gd name="T10" fmla="*/ 97 w 416"/>
                  <a:gd name="T11" fmla="*/ 646 h 659"/>
                  <a:gd name="T12" fmla="*/ 74 w 416"/>
                  <a:gd name="T13" fmla="*/ 659 h 659"/>
                  <a:gd name="T14" fmla="*/ 131 w 416"/>
                  <a:gd name="T15" fmla="*/ 644 h 659"/>
                  <a:gd name="T16" fmla="*/ 142 w 416"/>
                  <a:gd name="T17" fmla="*/ 627 h 659"/>
                  <a:gd name="T18" fmla="*/ 135 w 416"/>
                  <a:gd name="T19" fmla="*/ 616 h 659"/>
                  <a:gd name="T20" fmla="*/ 138 w 416"/>
                  <a:gd name="T21" fmla="*/ 598 h 659"/>
                  <a:gd name="T22" fmla="*/ 112 w 416"/>
                  <a:gd name="T23" fmla="*/ 574 h 659"/>
                  <a:gd name="T24" fmla="*/ 112 w 416"/>
                  <a:gd name="T25" fmla="*/ 553 h 659"/>
                  <a:gd name="T26" fmla="*/ 416 w 416"/>
                  <a:gd name="T27" fmla="*/ 526 h 659"/>
                  <a:gd name="T28" fmla="*/ 391 w 416"/>
                  <a:gd name="T29" fmla="*/ 422 h 659"/>
                  <a:gd name="T30" fmla="*/ 406 w 416"/>
                  <a:gd name="T31" fmla="*/ 359 h 659"/>
                  <a:gd name="T32" fmla="*/ 368 w 416"/>
                  <a:gd name="T33" fmla="*/ 277 h 659"/>
                  <a:gd name="T34" fmla="*/ 289 w 416"/>
                  <a:gd name="T35" fmla="*/ 0 h 659"/>
                  <a:gd name="T36" fmla="*/ 0 w 416"/>
                  <a:gd name="T37" fmla="*/ 24 h 659"/>
                  <a:gd name="T38" fmla="*/ 11 w 416"/>
                  <a:gd name="T39" fmla="*/ 36 h 659"/>
                  <a:gd name="T40" fmla="*/ 11 w 416"/>
                  <a:gd name="T41" fmla="*/ 36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6" h="659">
                    <a:moveTo>
                      <a:pt x="11" y="36"/>
                    </a:moveTo>
                    <a:lnTo>
                      <a:pt x="0" y="443"/>
                    </a:lnTo>
                    <a:lnTo>
                      <a:pt x="26" y="638"/>
                    </a:lnTo>
                    <a:lnTo>
                      <a:pt x="55" y="646"/>
                    </a:lnTo>
                    <a:lnTo>
                      <a:pt x="81" y="631"/>
                    </a:lnTo>
                    <a:lnTo>
                      <a:pt x="97" y="646"/>
                    </a:lnTo>
                    <a:lnTo>
                      <a:pt x="74" y="659"/>
                    </a:lnTo>
                    <a:lnTo>
                      <a:pt x="131" y="644"/>
                    </a:lnTo>
                    <a:lnTo>
                      <a:pt x="142" y="627"/>
                    </a:lnTo>
                    <a:lnTo>
                      <a:pt x="135" y="616"/>
                    </a:lnTo>
                    <a:lnTo>
                      <a:pt x="138" y="598"/>
                    </a:lnTo>
                    <a:lnTo>
                      <a:pt x="112" y="574"/>
                    </a:lnTo>
                    <a:lnTo>
                      <a:pt x="112" y="553"/>
                    </a:lnTo>
                    <a:lnTo>
                      <a:pt x="416" y="526"/>
                    </a:lnTo>
                    <a:lnTo>
                      <a:pt x="391" y="422"/>
                    </a:lnTo>
                    <a:lnTo>
                      <a:pt x="406" y="359"/>
                    </a:lnTo>
                    <a:lnTo>
                      <a:pt x="368" y="277"/>
                    </a:lnTo>
                    <a:lnTo>
                      <a:pt x="289" y="0"/>
                    </a:lnTo>
                    <a:lnTo>
                      <a:pt x="0" y="24"/>
                    </a:lnTo>
                    <a:lnTo>
                      <a:pt x="11" y="36"/>
                    </a:lnTo>
                    <a:lnTo>
                      <a:pt x="11" y="36"/>
                    </a:lnTo>
                    <a:close/>
                  </a:path>
                </a:pathLst>
              </a:custGeom>
              <a:solidFill>
                <a:srgbClr val="D27770"/>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56" name="Freeform 1146"/>
              <p:cNvSpPr>
                <a:spLocks/>
              </p:cNvSpPr>
              <p:nvPr/>
            </p:nvSpPr>
            <p:spPr bwMode="auto">
              <a:xfrm>
                <a:off x="4368" y="1612"/>
                <a:ext cx="294" cy="301"/>
              </a:xfrm>
              <a:custGeom>
                <a:avLst/>
                <a:gdLst>
                  <a:gd name="T0" fmla="*/ 79 w 587"/>
                  <a:gd name="T1" fmla="*/ 312 h 603"/>
                  <a:gd name="T2" fmla="*/ 117 w 587"/>
                  <a:gd name="T3" fmla="*/ 394 h 603"/>
                  <a:gd name="T4" fmla="*/ 102 w 587"/>
                  <a:gd name="T5" fmla="*/ 457 h 603"/>
                  <a:gd name="T6" fmla="*/ 127 w 587"/>
                  <a:gd name="T7" fmla="*/ 561 h 603"/>
                  <a:gd name="T8" fmla="*/ 150 w 587"/>
                  <a:gd name="T9" fmla="*/ 595 h 603"/>
                  <a:gd name="T10" fmla="*/ 464 w 587"/>
                  <a:gd name="T11" fmla="*/ 578 h 603"/>
                  <a:gd name="T12" fmla="*/ 467 w 587"/>
                  <a:gd name="T13" fmla="*/ 599 h 603"/>
                  <a:gd name="T14" fmla="*/ 486 w 587"/>
                  <a:gd name="T15" fmla="*/ 603 h 603"/>
                  <a:gd name="T16" fmla="*/ 479 w 587"/>
                  <a:gd name="T17" fmla="*/ 552 h 603"/>
                  <a:gd name="T18" fmla="*/ 492 w 587"/>
                  <a:gd name="T19" fmla="*/ 538 h 603"/>
                  <a:gd name="T20" fmla="*/ 538 w 587"/>
                  <a:gd name="T21" fmla="*/ 548 h 603"/>
                  <a:gd name="T22" fmla="*/ 545 w 587"/>
                  <a:gd name="T23" fmla="*/ 512 h 603"/>
                  <a:gd name="T24" fmla="*/ 540 w 587"/>
                  <a:gd name="T25" fmla="*/ 464 h 603"/>
                  <a:gd name="T26" fmla="*/ 559 w 587"/>
                  <a:gd name="T27" fmla="*/ 451 h 603"/>
                  <a:gd name="T28" fmla="*/ 587 w 587"/>
                  <a:gd name="T29" fmla="*/ 360 h 603"/>
                  <a:gd name="T30" fmla="*/ 568 w 587"/>
                  <a:gd name="T31" fmla="*/ 356 h 603"/>
                  <a:gd name="T32" fmla="*/ 492 w 587"/>
                  <a:gd name="T33" fmla="*/ 238 h 603"/>
                  <a:gd name="T34" fmla="*/ 327 w 587"/>
                  <a:gd name="T35" fmla="*/ 90 h 603"/>
                  <a:gd name="T36" fmla="*/ 254 w 587"/>
                  <a:gd name="T37" fmla="*/ 44 h 603"/>
                  <a:gd name="T38" fmla="*/ 279 w 587"/>
                  <a:gd name="T39" fmla="*/ 0 h 603"/>
                  <a:gd name="T40" fmla="*/ 144 w 587"/>
                  <a:gd name="T41" fmla="*/ 18 h 603"/>
                  <a:gd name="T42" fmla="*/ 0 w 587"/>
                  <a:gd name="T43" fmla="*/ 35 h 603"/>
                  <a:gd name="T44" fmla="*/ 79 w 587"/>
                  <a:gd name="T45" fmla="*/ 312 h 603"/>
                  <a:gd name="T46" fmla="*/ 79 w 587"/>
                  <a:gd name="T47" fmla="*/ 312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7" h="603">
                    <a:moveTo>
                      <a:pt x="79" y="312"/>
                    </a:moveTo>
                    <a:lnTo>
                      <a:pt x="117" y="394"/>
                    </a:lnTo>
                    <a:lnTo>
                      <a:pt x="102" y="457"/>
                    </a:lnTo>
                    <a:lnTo>
                      <a:pt x="127" y="561"/>
                    </a:lnTo>
                    <a:lnTo>
                      <a:pt x="150" y="595"/>
                    </a:lnTo>
                    <a:lnTo>
                      <a:pt x="464" y="578"/>
                    </a:lnTo>
                    <a:lnTo>
                      <a:pt x="467" y="599"/>
                    </a:lnTo>
                    <a:lnTo>
                      <a:pt x="486" y="603"/>
                    </a:lnTo>
                    <a:lnTo>
                      <a:pt x="479" y="552"/>
                    </a:lnTo>
                    <a:lnTo>
                      <a:pt x="492" y="538"/>
                    </a:lnTo>
                    <a:lnTo>
                      <a:pt x="538" y="548"/>
                    </a:lnTo>
                    <a:lnTo>
                      <a:pt x="545" y="512"/>
                    </a:lnTo>
                    <a:lnTo>
                      <a:pt x="540" y="464"/>
                    </a:lnTo>
                    <a:lnTo>
                      <a:pt x="559" y="451"/>
                    </a:lnTo>
                    <a:lnTo>
                      <a:pt x="587" y="360"/>
                    </a:lnTo>
                    <a:lnTo>
                      <a:pt x="568" y="356"/>
                    </a:lnTo>
                    <a:lnTo>
                      <a:pt x="492" y="238"/>
                    </a:lnTo>
                    <a:lnTo>
                      <a:pt x="327" y="90"/>
                    </a:lnTo>
                    <a:lnTo>
                      <a:pt x="254" y="44"/>
                    </a:lnTo>
                    <a:lnTo>
                      <a:pt x="279" y="0"/>
                    </a:lnTo>
                    <a:lnTo>
                      <a:pt x="144" y="18"/>
                    </a:lnTo>
                    <a:lnTo>
                      <a:pt x="0" y="35"/>
                    </a:lnTo>
                    <a:lnTo>
                      <a:pt x="79" y="312"/>
                    </a:lnTo>
                    <a:lnTo>
                      <a:pt x="79" y="312"/>
                    </a:lnTo>
                    <a:close/>
                  </a:path>
                </a:pathLst>
              </a:custGeom>
              <a:solidFill>
                <a:srgbClr val="D9D9D9"/>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57" name="Freeform 1147"/>
              <p:cNvSpPr>
                <a:spLocks/>
              </p:cNvSpPr>
              <p:nvPr/>
            </p:nvSpPr>
            <p:spPr bwMode="auto">
              <a:xfrm>
                <a:off x="4281" y="1880"/>
                <a:ext cx="495" cy="366"/>
              </a:xfrm>
              <a:custGeom>
                <a:avLst/>
                <a:gdLst>
                  <a:gd name="T0" fmla="*/ 0 w 990"/>
                  <a:gd name="T1" fmla="*/ 71 h 732"/>
                  <a:gd name="T2" fmla="*/ 26 w 990"/>
                  <a:gd name="T3" fmla="*/ 95 h 732"/>
                  <a:gd name="T4" fmla="*/ 23 w 990"/>
                  <a:gd name="T5" fmla="*/ 113 h 732"/>
                  <a:gd name="T6" fmla="*/ 30 w 990"/>
                  <a:gd name="T7" fmla="*/ 124 h 732"/>
                  <a:gd name="T8" fmla="*/ 19 w 990"/>
                  <a:gd name="T9" fmla="*/ 141 h 732"/>
                  <a:gd name="T10" fmla="*/ 135 w 990"/>
                  <a:gd name="T11" fmla="*/ 101 h 732"/>
                  <a:gd name="T12" fmla="*/ 283 w 990"/>
                  <a:gd name="T13" fmla="*/ 194 h 732"/>
                  <a:gd name="T14" fmla="*/ 405 w 990"/>
                  <a:gd name="T15" fmla="*/ 130 h 732"/>
                  <a:gd name="T16" fmla="*/ 475 w 990"/>
                  <a:gd name="T17" fmla="*/ 145 h 732"/>
                  <a:gd name="T18" fmla="*/ 564 w 990"/>
                  <a:gd name="T19" fmla="*/ 232 h 732"/>
                  <a:gd name="T20" fmla="*/ 597 w 990"/>
                  <a:gd name="T21" fmla="*/ 232 h 732"/>
                  <a:gd name="T22" fmla="*/ 625 w 990"/>
                  <a:gd name="T23" fmla="*/ 293 h 732"/>
                  <a:gd name="T24" fmla="*/ 618 w 990"/>
                  <a:gd name="T25" fmla="*/ 409 h 732"/>
                  <a:gd name="T26" fmla="*/ 639 w 990"/>
                  <a:gd name="T27" fmla="*/ 422 h 732"/>
                  <a:gd name="T28" fmla="*/ 642 w 990"/>
                  <a:gd name="T29" fmla="*/ 401 h 732"/>
                  <a:gd name="T30" fmla="*/ 671 w 990"/>
                  <a:gd name="T31" fmla="*/ 401 h 732"/>
                  <a:gd name="T32" fmla="*/ 642 w 990"/>
                  <a:gd name="T33" fmla="*/ 457 h 732"/>
                  <a:gd name="T34" fmla="*/ 718 w 990"/>
                  <a:gd name="T35" fmla="*/ 533 h 732"/>
                  <a:gd name="T36" fmla="*/ 730 w 990"/>
                  <a:gd name="T37" fmla="*/ 512 h 732"/>
                  <a:gd name="T38" fmla="*/ 736 w 990"/>
                  <a:gd name="T39" fmla="*/ 565 h 732"/>
                  <a:gd name="T40" fmla="*/ 760 w 990"/>
                  <a:gd name="T41" fmla="*/ 576 h 732"/>
                  <a:gd name="T42" fmla="*/ 787 w 990"/>
                  <a:gd name="T43" fmla="*/ 641 h 732"/>
                  <a:gd name="T44" fmla="*/ 814 w 990"/>
                  <a:gd name="T45" fmla="*/ 641 h 732"/>
                  <a:gd name="T46" fmla="*/ 871 w 990"/>
                  <a:gd name="T47" fmla="*/ 702 h 732"/>
                  <a:gd name="T48" fmla="*/ 903 w 990"/>
                  <a:gd name="T49" fmla="*/ 706 h 732"/>
                  <a:gd name="T50" fmla="*/ 903 w 990"/>
                  <a:gd name="T51" fmla="*/ 715 h 732"/>
                  <a:gd name="T52" fmla="*/ 880 w 990"/>
                  <a:gd name="T53" fmla="*/ 732 h 732"/>
                  <a:gd name="T54" fmla="*/ 931 w 990"/>
                  <a:gd name="T55" fmla="*/ 725 h 732"/>
                  <a:gd name="T56" fmla="*/ 964 w 990"/>
                  <a:gd name="T57" fmla="*/ 711 h 732"/>
                  <a:gd name="T58" fmla="*/ 981 w 990"/>
                  <a:gd name="T59" fmla="*/ 626 h 732"/>
                  <a:gd name="T60" fmla="*/ 990 w 990"/>
                  <a:gd name="T61" fmla="*/ 630 h 732"/>
                  <a:gd name="T62" fmla="*/ 983 w 990"/>
                  <a:gd name="T63" fmla="*/ 512 h 732"/>
                  <a:gd name="T64" fmla="*/ 969 w 990"/>
                  <a:gd name="T65" fmla="*/ 477 h 732"/>
                  <a:gd name="T66" fmla="*/ 863 w 990"/>
                  <a:gd name="T67" fmla="*/ 306 h 732"/>
                  <a:gd name="T68" fmla="*/ 779 w 990"/>
                  <a:gd name="T69" fmla="*/ 145 h 732"/>
                  <a:gd name="T70" fmla="*/ 728 w 990"/>
                  <a:gd name="T71" fmla="*/ 12 h 732"/>
                  <a:gd name="T72" fmla="*/ 715 w 990"/>
                  <a:gd name="T73" fmla="*/ 10 h 732"/>
                  <a:gd name="T74" fmla="*/ 669 w 990"/>
                  <a:gd name="T75" fmla="*/ 0 h 732"/>
                  <a:gd name="T76" fmla="*/ 656 w 990"/>
                  <a:gd name="T77" fmla="*/ 14 h 732"/>
                  <a:gd name="T78" fmla="*/ 663 w 990"/>
                  <a:gd name="T79" fmla="*/ 65 h 732"/>
                  <a:gd name="T80" fmla="*/ 644 w 990"/>
                  <a:gd name="T81" fmla="*/ 61 h 732"/>
                  <a:gd name="T82" fmla="*/ 641 w 990"/>
                  <a:gd name="T83" fmla="*/ 40 h 732"/>
                  <a:gd name="T84" fmla="*/ 327 w 990"/>
                  <a:gd name="T85" fmla="*/ 57 h 732"/>
                  <a:gd name="T86" fmla="*/ 304 w 990"/>
                  <a:gd name="T87" fmla="*/ 23 h 732"/>
                  <a:gd name="T88" fmla="*/ 0 w 990"/>
                  <a:gd name="T89" fmla="*/ 50 h 732"/>
                  <a:gd name="T90" fmla="*/ 0 w 990"/>
                  <a:gd name="T91" fmla="*/ 71 h 732"/>
                  <a:gd name="T92" fmla="*/ 0 w 990"/>
                  <a:gd name="T93" fmla="*/ 71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90" h="732">
                    <a:moveTo>
                      <a:pt x="0" y="71"/>
                    </a:moveTo>
                    <a:lnTo>
                      <a:pt x="26" y="95"/>
                    </a:lnTo>
                    <a:lnTo>
                      <a:pt x="23" y="113"/>
                    </a:lnTo>
                    <a:lnTo>
                      <a:pt x="30" y="124"/>
                    </a:lnTo>
                    <a:lnTo>
                      <a:pt x="19" y="141"/>
                    </a:lnTo>
                    <a:lnTo>
                      <a:pt x="135" y="101"/>
                    </a:lnTo>
                    <a:lnTo>
                      <a:pt x="283" y="194"/>
                    </a:lnTo>
                    <a:lnTo>
                      <a:pt x="405" y="130"/>
                    </a:lnTo>
                    <a:lnTo>
                      <a:pt x="475" y="145"/>
                    </a:lnTo>
                    <a:lnTo>
                      <a:pt x="564" y="232"/>
                    </a:lnTo>
                    <a:lnTo>
                      <a:pt x="597" y="232"/>
                    </a:lnTo>
                    <a:lnTo>
                      <a:pt x="625" y="293"/>
                    </a:lnTo>
                    <a:lnTo>
                      <a:pt x="618" y="409"/>
                    </a:lnTo>
                    <a:lnTo>
                      <a:pt x="639" y="422"/>
                    </a:lnTo>
                    <a:lnTo>
                      <a:pt x="642" y="401"/>
                    </a:lnTo>
                    <a:lnTo>
                      <a:pt x="671" y="401"/>
                    </a:lnTo>
                    <a:lnTo>
                      <a:pt x="642" y="457"/>
                    </a:lnTo>
                    <a:lnTo>
                      <a:pt x="718" y="533"/>
                    </a:lnTo>
                    <a:lnTo>
                      <a:pt x="730" y="512"/>
                    </a:lnTo>
                    <a:lnTo>
                      <a:pt x="736" y="565"/>
                    </a:lnTo>
                    <a:lnTo>
                      <a:pt x="760" y="576"/>
                    </a:lnTo>
                    <a:lnTo>
                      <a:pt x="787" y="641"/>
                    </a:lnTo>
                    <a:lnTo>
                      <a:pt x="814" y="641"/>
                    </a:lnTo>
                    <a:lnTo>
                      <a:pt x="871" y="702"/>
                    </a:lnTo>
                    <a:lnTo>
                      <a:pt x="903" y="706"/>
                    </a:lnTo>
                    <a:lnTo>
                      <a:pt x="903" y="715"/>
                    </a:lnTo>
                    <a:lnTo>
                      <a:pt x="880" y="732"/>
                    </a:lnTo>
                    <a:lnTo>
                      <a:pt x="931" y="725"/>
                    </a:lnTo>
                    <a:lnTo>
                      <a:pt x="964" y="711"/>
                    </a:lnTo>
                    <a:lnTo>
                      <a:pt x="981" y="626"/>
                    </a:lnTo>
                    <a:lnTo>
                      <a:pt x="990" y="630"/>
                    </a:lnTo>
                    <a:lnTo>
                      <a:pt x="983" y="512"/>
                    </a:lnTo>
                    <a:lnTo>
                      <a:pt x="969" y="477"/>
                    </a:lnTo>
                    <a:lnTo>
                      <a:pt x="863" y="306"/>
                    </a:lnTo>
                    <a:lnTo>
                      <a:pt x="779" y="145"/>
                    </a:lnTo>
                    <a:lnTo>
                      <a:pt x="728" y="12"/>
                    </a:lnTo>
                    <a:lnTo>
                      <a:pt x="715" y="10"/>
                    </a:lnTo>
                    <a:lnTo>
                      <a:pt x="669" y="0"/>
                    </a:lnTo>
                    <a:lnTo>
                      <a:pt x="656" y="14"/>
                    </a:lnTo>
                    <a:lnTo>
                      <a:pt x="663" y="65"/>
                    </a:lnTo>
                    <a:lnTo>
                      <a:pt x="644" y="61"/>
                    </a:lnTo>
                    <a:lnTo>
                      <a:pt x="641" y="40"/>
                    </a:lnTo>
                    <a:lnTo>
                      <a:pt x="327" y="57"/>
                    </a:lnTo>
                    <a:lnTo>
                      <a:pt x="304" y="23"/>
                    </a:lnTo>
                    <a:lnTo>
                      <a:pt x="0" y="50"/>
                    </a:lnTo>
                    <a:lnTo>
                      <a:pt x="0" y="71"/>
                    </a:lnTo>
                    <a:lnTo>
                      <a:pt x="0" y="71"/>
                    </a:lnTo>
                    <a:close/>
                  </a:path>
                </a:pathLst>
              </a:custGeom>
              <a:solidFill>
                <a:srgbClr val="D9D9D9"/>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58" name="Freeform 1151"/>
              <p:cNvSpPr>
                <a:spLocks/>
              </p:cNvSpPr>
              <p:nvPr/>
            </p:nvSpPr>
            <p:spPr bwMode="auto">
              <a:xfrm>
                <a:off x="4361" y="1126"/>
                <a:ext cx="229" cy="251"/>
              </a:xfrm>
              <a:custGeom>
                <a:avLst/>
                <a:gdLst>
                  <a:gd name="T0" fmla="*/ 0 w 459"/>
                  <a:gd name="T1" fmla="*/ 91 h 504"/>
                  <a:gd name="T2" fmla="*/ 38 w 459"/>
                  <a:gd name="T3" fmla="*/ 441 h 504"/>
                  <a:gd name="T4" fmla="*/ 95 w 459"/>
                  <a:gd name="T5" fmla="*/ 447 h 504"/>
                  <a:gd name="T6" fmla="*/ 164 w 459"/>
                  <a:gd name="T7" fmla="*/ 487 h 504"/>
                  <a:gd name="T8" fmla="*/ 213 w 459"/>
                  <a:gd name="T9" fmla="*/ 485 h 504"/>
                  <a:gd name="T10" fmla="*/ 236 w 459"/>
                  <a:gd name="T11" fmla="*/ 470 h 504"/>
                  <a:gd name="T12" fmla="*/ 291 w 459"/>
                  <a:gd name="T13" fmla="*/ 504 h 504"/>
                  <a:gd name="T14" fmla="*/ 324 w 459"/>
                  <a:gd name="T15" fmla="*/ 475 h 504"/>
                  <a:gd name="T16" fmla="*/ 331 w 459"/>
                  <a:gd name="T17" fmla="*/ 420 h 504"/>
                  <a:gd name="T18" fmla="*/ 352 w 459"/>
                  <a:gd name="T19" fmla="*/ 432 h 504"/>
                  <a:gd name="T20" fmla="*/ 364 w 459"/>
                  <a:gd name="T21" fmla="*/ 386 h 504"/>
                  <a:gd name="T22" fmla="*/ 440 w 459"/>
                  <a:gd name="T23" fmla="*/ 319 h 504"/>
                  <a:gd name="T24" fmla="*/ 453 w 459"/>
                  <a:gd name="T25" fmla="*/ 211 h 504"/>
                  <a:gd name="T26" fmla="*/ 443 w 459"/>
                  <a:gd name="T27" fmla="*/ 188 h 504"/>
                  <a:gd name="T28" fmla="*/ 459 w 459"/>
                  <a:gd name="T29" fmla="*/ 177 h 504"/>
                  <a:gd name="T30" fmla="*/ 430 w 459"/>
                  <a:gd name="T31" fmla="*/ 0 h 504"/>
                  <a:gd name="T32" fmla="*/ 352 w 459"/>
                  <a:gd name="T33" fmla="*/ 40 h 504"/>
                  <a:gd name="T34" fmla="*/ 312 w 459"/>
                  <a:gd name="T35" fmla="*/ 82 h 504"/>
                  <a:gd name="T36" fmla="*/ 284 w 459"/>
                  <a:gd name="T37" fmla="*/ 84 h 504"/>
                  <a:gd name="T38" fmla="*/ 240 w 459"/>
                  <a:gd name="T39" fmla="*/ 107 h 504"/>
                  <a:gd name="T40" fmla="*/ 139 w 459"/>
                  <a:gd name="T41" fmla="*/ 72 h 504"/>
                  <a:gd name="T42" fmla="*/ 0 w 459"/>
                  <a:gd name="T43" fmla="*/ 91 h 504"/>
                  <a:gd name="T44" fmla="*/ 0 w 459"/>
                  <a:gd name="T45" fmla="*/ 9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9" h="504">
                    <a:moveTo>
                      <a:pt x="0" y="91"/>
                    </a:moveTo>
                    <a:lnTo>
                      <a:pt x="38" y="441"/>
                    </a:lnTo>
                    <a:lnTo>
                      <a:pt x="95" y="447"/>
                    </a:lnTo>
                    <a:lnTo>
                      <a:pt x="164" y="487"/>
                    </a:lnTo>
                    <a:lnTo>
                      <a:pt x="213" y="485"/>
                    </a:lnTo>
                    <a:lnTo>
                      <a:pt x="236" y="470"/>
                    </a:lnTo>
                    <a:lnTo>
                      <a:pt x="291" y="504"/>
                    </a:lnTo>
                    <a:lnTo>
                      <a:pt x="324" y="475"/>
                    </a:lnTo>
                    <a:lnTo>
                      <a:pt x="331" y="420"/>
                    </a:lnTo>
                    <a:lnTo>
                      <a:pt x="352" y="432"/>
                    </a:lnTo>
                    <a:lnTo>
                      <a:pt x="364" y="386"/>
                    </a:lnTo>
                    <a:lnTo>
                      <a:pt x="440" y="319"/>
                    </a:lnTo>
                    <a:lnTo>
                      <a:pt x="453" y="211"/>
                    </a:lnTo>
                    <a:lnTo>
                      <a:pt x="443" y="188"/>
                    </a:lnTo>
                    <a:lnTo>
                      <a:pt x="459" y="177"/>
                    </a:lnTo>
                    <a:lnTo>
                      <a:pt x="430" y="0"/>
                    </a:lnTo>
                    <a:lnTo>
                      <a:pt x="352" y="40"/>
                    </a:lnTo>
                    <a:lnTo>
                      <a:pt x="312" y="82"/>
                    </a:lnTo>
                    <a:lnTo>
                      <a:pt x="284" y="84"/>
                    </a:lnTo>
                    <a:lnTo>
                      <a:pt x="240" y="107"/>
                    </a:lnTo>
                    <a:lnTo>
                      <a:pt x="139" y="72"/>
                    </a:lnTo>
                    <a:lnTo>
                      <a:pt x="0" y="91"/>
                    </a:lnTo>
                    <a:lnTo>
                      <a:pt x="0" y="91"/>
                    </a:lnTo>
                    <a:close/>
                  </a:path>
                </a:pathLst>
              </a:custGeom>
              <a:solidFill>
                <a:srgbClr val="D9D9D9"/>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59" name="Freeform 1152"/>
              <p:cNvSpPr>
                <a:spLocks/>
              </p:cNvSpPr>
              <p:nvPr/>
            </p:nvSpPr>
            <p:spPr bwMode="auto">
              <a:xfrm>
                <a:off x="4506" y="1215"/>
                <a:ext cx="244" cy="236"/>
              </a:xfrm>
              <a:custGeom>
                <a:avLst/>
                <a:gdLst>
                  <a:gd name="T0" fmla="*/ 0 w 489"/>
                  <a:gd name="T1" fmla="*/ 327 h 473"/>
                  <a:gd name="T2" fmla="*/ 17 w 489"/>
                  <a:gd name="T3" fmla="*/ 391 h 473"/>
                  <a:gd name="T4" fmla="*/ 80 w 489"/>
                  <a:gd name="T5" fmla="*/ 437 h 473"/>
                  <a:gd name="T6" fmla="*/ 111 w 489"/>
                  <a:gd name="T7" fmla="*/ 473 h 473"/>
                  <a:gd name="T8" fmla="*/ 204 w 489"/>
                  <a:gd name="T9" fmla="*/ 435 h 473"/>
                  <a:gd name="T10" fmla="*/ 246 w 489"/>
                  <a:gd name="T11" fmla="*/ 429 h 473"/>
                  <a:gd name="T12" fmla="*/ 268 w 489"/>
                  <a:gd name="T13" fmla="*/ 401 h 473"/>
                  <a:gd name="T14" fmla="*/ 304 w 489"/>
                  <a:gd name="T15" fmla="*/ 258 h 473"/>
                  <a:gd name="T16" fmla="*/ 344 w 489"/>
                  <a:gd name="T17" fmla="*/ 275 h 473"/>
                  <a:gd name="T18" fmla="*/ 420 w 489"/>
                  <a:gd name="T19" fmla="*/ 122 h 473"/>
                  <a:gd name="T20" fmla="*/ 479 w 489"/>
                  <a:gd name="T21" fmla="*/ 154 h 473"/>
                  <a:gd name="T22" fmla="*/ 489 w 489"/>
                  <a:gd name="T23" fmla="*/ 127 h 473"/>
                  <a:gd name="T24" fmla="*/ 447 w 489"/>
                  <a:gd name="T25" fmla="*/ 93 h 473"/>
                  <a:gd name="T26" fmla="*/ 415 w 489"/>
                  <a:gd name="T27" fmla="*/ 97 h 473"/>
                  <a:gd name="T28" fmla="*/ 403 w 489"/>
                  <a:gd name="T29" fmla="*/ 114 h 473"/>
                  <a:gd name="T30" fmla="*/ 344 w 489"/>
                  <a:gd name="T31" fmla="*/ 131 h 473"/>
                  <a:gd name="T32" fmla="*/ 306 w 489"/>
                  <a:gd name="T33" fmla="*/ 173 h 473"/>
                  <a:gd name="T34" fmla="*/ 295 w 489"/>
                  <a:gd name="T35" fmla="*/ 106 h 473"/>
                  <a:gd name="T36" fmla="*/ 189 w 489"/>
                  <a:gd name="T37" fmla="*/ 123 h 473"/>
                  <a:gd name="T38" fmla="*/ 168 w 489"/>
                  <a:gd name="T39" fmla="*/ 0 h 473"/>
                  <a:gd name="T40" fmla="*/ 152 w 489"/>
                  <a:gd name="T41" fmla="*/ 11 h 473"/>
                  <a:gd name="T42" fmla="*/ 162 w 489"/>
                  <a:gd name="T43" fmla="*/ 34 h 473"/>
                  <a:gd name="T44" fmla="*/ 149 w 489"/>
                  <a:gd name="T45" fmla="*/ 142 h 473"/>
                  <a:gd name="T46" fmla="*/ 73 w 489"/>
                  <a:gd name="T47" fmla="*/ 209 h 473"/>
                  <a:gd name="T48" fmla="*/ 61 w 489"/>
                  <a:gd name="T49" fmla="*/ 255 h 473"/>
                  <a:gd name="T50" fmla="*/ 40 w 489"/>
                  <a:gd name="T51" fmla="*/ 243 h 473"/>
                  <a:gd name="T52" fmla="*/ 33 w 489"/>
                  <a:gd name="T53" fmla="*/ 298 h 473"/>
                  <a:gd name="T54" fmla="*/ 0 w 489"/>
                  <a:gd name="T55" fmla="*/ 327 h 473"/>
                  <a:gd name="T56" fmla="*/ 0 w 489"/>
                  <a:gd name="T57" fmla="*/ 327 h 473"/>
                  <a:gd name="T58" fmla="*/ 0 w 489"/>
                  <a:gd name="T59" fmla="*/ 327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9" h="473">
                    <a:moveTo>
                      <a:pt x="0" y="327"/>
                    </a:moveTo>
                    <a:lnTo>
                      <a:pt x="17" y="391"/>
                    </a:lnTo>
                    <a:lnTo>
                      <a:pt x="80" y="437"/>
                    </a:lnTo>
                    <a:lnTo>
                      <a:pt x="111" y="473"/>
                    </a:lnTo>
                    <a:lnTo>
                      <a:pt x="204" y="435"/>
                    </a:lnTo>
                    <a:lnTo>
                      <a:pt x="246" y="429"/>
                    </a:lnTo>
                    <a:lnTo>
                      <a:pt x="268" y="401"/>
                    </a:lnTo>
                    <a:lnTo>
                      <a:pt x="304" y="258"/>
                    </a:lnTo>
                    <a:lnTo>
                      <a:pt x="344" y="275"/>
                    </a:lnTo>
                    <a:lnTo>
                      <a:pt x="420" y="122"/>
                    </a:lnTo>
                    <a:lnTo>
                      <a:pt x="479" y="154"/>
                    </a:lnTo>
                    <a:lnTo>
                      <a:pt x="489" y="127"/>
                    </a:lnTo>
                    <a:lnTo>
                      <a:pt x="447" y="93"/>
                    </a:lnTo>
                    <a:lnTo>
                      <a:pt x="415" y="97"/>
                    </a:lnTo>
                    <a:lnTo>
                      <a:pt x="403" y="114"/>
                    </a:lnTo>
                    <a:lnTo>
                      <a:pt x="344" y="131"/>
                    </a:lnTo>
                    <a:lnTo>
                      <a:pt x="306" y="173"/>
                    </a:lnTo>
                    <a:lnTo>
                      <a:pt x="295" y="106"/>
                    </a:lnTo>
                    <a:lnTo>
                      <a:pt x="189" y="123"/>
                    </a:lnTo>
                    <a:lnTo>
                      <a:pt x="168" y="0"/>
                    </a:lnTo>
                    <a:lnTo>
                      <a:pt x="152" y="11"/>
                    </a:lnTo>
                    <a:lnTo>
                      <a:pt x="162" y="34"/>
                    </a:lnTo>
                    <a:lnTo>
                      <a:pt x="149" y="142"/>
                    </a:lnTo>
                    <a:lnTo>
                      <a:pt x="73" y="209"/>
                    </a:lnTo>
                    <a:lnTo>
                      <a:pt x="61" y="255"/>
                    </a:lnTo>
                    <a:lnTo>
                      <a:pt x="40" y="243"/>
                    </a:lnTo>
                    <a:lnTo>
                      <a:pt x="33" y="298"/>
                    </a:lnTo>
                    <a:lnTo>
                      <a:pt x="0" y="327"/>
                    </a:lnTo>
                    <a:lnTo>
                      <a:pt x="0" y="327"/>
                    </a:lnTo>
                    <a:lnTo>
                      <a:pt x="0" y="327"/>
                    </a:lnTo>
                    <a:close/>
                  </a:path>
                </a:pathLst>
              </a:custGeom>
              <a:solidFill>
                <a:srgbClr val="D9D9D9"/>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60" name="Freeform 1153"/>
              <p:cNvSpPr>
                <a:spLocks/>
              </p:cNvSpPr>
              <p:nvPr/>
            </p:nvSpPr>
            <p:spPr bwMode="auto">
              <a:xfrm>
                <a:off x="4653" y="1232"/>
                <a:ext cx="249" cy="119"/>
              </a:xfrm>
              <a:custGeom>
                <a:avLst/>
                <a:gdLst>
                  <a:gd name="T0" fmla="*/ 0 w 496"/>
                  <a:gd name="T1" fmla="*/ 72 h 240"/>
                  <a:gd name="T2" fmla="*/ 11 w 496"/>
                  <a:gd name="T3" fmla="*/ 139 h 240"/>
                  <a:gd name="T4" fmla="*/ 49 w 496"/>
                  <a:gd name="T5" fmla="*/ 97 h 240"/>
                  <a:gd name="T6" fmla="*/ 108 w 496"/>
                  <a:gd name="T7" fmla="*/ 80 h 240"/>
                  <a:gd name="T8" fmla="*/ 120 w 496"/>
                  <a:gd name="T9" fmla="*/ 63 h 240"/>
                  <a:gd name="T10" fmla="*/ 152 w 496"/>
                  <a:gd name="T11" fmla="*/ 59 h 240"/>
                  <a:gd name="T12" fmla="*/ 194 w 496"/>
                  <a:gd name="T13" fmla="*/ 93 h 240"/>
                  <a:gd name="T14" fmla="*/ 222 w 496"/>
                  <a:gd name="T15" fmla="*/ 101 h 240"/>
                  <a:gd name="T16" fmla="*/ 276 w 496"/>
                  <a:gd name="T17" fmla="*/ 148 h 240"/>
                  <a:gd name="T18" fmla="*/ 257 w 496"/>
                  <a:gd name="T19" fmla="*/ 194 h 240"/>
                  <a:gd name="T20" fmla="*/ 264 w 496"/>
                  <a:gd name="T21" fmla="*/ 215 h 240"/>
                  <a:gd name="T22" fmla="*/ 287 w 496"/>
                  <a:gd name="T23" fmla="*/ 205 h 240"/>
                  <a:gd name="T24" fmla="*/ 308 w 496"/>
                  <a:gd name="T25" fmla="*/ 205 h 240"/>
                  <a:gd name="T26" fmla="*/ 319 w 496"/>
                  <a:gd name="T27" fmla="*/ 221 h 240"/>
                  <a:gd name="T28" fmla="*/ 344 w 496"/>
                  <a:gd name="T29" fmla="*/ 221 h 240"/>
                  <a:gd name="T30" fmla="*/ 354 w 496"/>
                  <a:gd name="T31" fmla="*/ 215 h 240"/>
                  <a:gd name="T32" fmla="*/ 338 w 496"/>
                  <a:gd name="T33" fmla="*/ 173 h 240"/>
                  <a:gd name="T34" fmla="*/ 335 w 496"/>
                  <a:gd name="T35" fmla="*/ 97 h 240"/>
                  <a:gd name="T36" fmla="*/ 316 w 496"/>
                  <a:gd name="T37" fmla="*/ 86 h 240"/>
                  <a:gd name="T38" fmla="*/ 354 w 496"/>
                  <a:gd name="T39" fmla="*/ 51 h 240"/>
                  <a:gd name="T40" fmla="*/ 356 w 496"/>
                  <a:gd name="T41" fmla="*/ 29 h 240"/>
                  <a:gd name="T42" fmla="*/ 380 w 496"/>
                  <a:gd name="T43" fmla="*/ 31 h 240"/>
                  <a:gd name="T44" fmla="*/ 350 w 496"/>
                  <a:gd name="T45" fmla="*/ 78 h 240"/>
                  <a:gd name="T46" fmla="*/ 367 w 496"/>
                  <a:gd name="T47" fmla="*/ 135 h 240"/>
                  <a:gd name="T48" fmla="*/ 375 w 496"/>
                  <a:gd name="T49" fmla="*/ 150 h 240"/>
                  <a:gd name="T50" fmla="*/ 386 w 496"/>
                  <a:gd name="T51" fmla="*/ 158 h 240"/>
                  <a:gd name="T52" fmla="*/ 363 w 496"/>
                  <a:gd name="T53" fmla="*/ 156 h 240"/>
                  <a:gd name="T54" fmla="*/ 371 w 496"/>
                  <a:gd name="T55" fmla="*/ 192 h 240"/>
                  <a:gd name="T56" fmla="*/ 411 w 496"/>
                  <a:gd name="T57" fmla="*/ 215 h 240"/>
                  <a:gd name="T58" fmla="*/ 420 w 496"/>
                  <a:gd name="T59" fmla="*/ 221 h 240"/>
                  <a:gd name="T60" fmla="*/ 432 w 496"/>
                  <a:gd name="T61" fmla="*/ 221 h 240"/>
                  <a:gd name="T62" fmla="*/ 426 w 496"/>
                  <a:gd name="T63" fmla="*/ 240 h 240"/>
                  <a:gd name="T64" fmla="*/ 475 w 496"/>
                  <a:gd name="T65" fmla="*/ 215 h 240"/>
                  <a:gd name="T66" fmla="*/ 485 w 496"/>
                  <a:gd name="T67" fmla="*/ 184 h 240"/>
                  <a:gd name="T68" fmla="*/ 496 w 496"/>
                  <a:gd name="T69" fmla="*/ 152 h 240"/>
                  <a:gd name="T70" fmla="*/ 426 w 496"/>
                  <a:gd name="T71" fmla="*/ 167 h 240"/>
                  <a:gd name="T72" fmla="*/ 380 w 496"/>
                  <a:gd name="T73" fmla="*/ 0 h 240"/>
                  <a:gd name="T74" fmla="*/ 0 w 496"/>
                  <a:gd name="T75" fmla="*/ 72 h 240"/>
                  <a:gd name="T76" fmla="*/ 0 w 496"/>
                  <a:gd name="T77" fmla="*/ 72 h 240"/>
                  <a:gd name="T78" fmla="*/ 0 w 496"/>
                  <a:gd name="T79" fmla="*/ 7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6" h="240">
                    <a:moveTo>
                      <a:pt x="0" y="72"/>
                    </a:moveTo>
                    <a:lnTo>
                      <a:pt x="11" y="139"/>
                    </a:lnTo>
                    <a:lnTo>
                      <a:pt x="49" y="97"/>
                    </a:lnTo>
                    <a:lnTo>
                      <a:pt x="108" y="80"/>
                    </a:lnTo>
                    <a:lnTo>
                      <a:pt x="120" y="63"/>
                    </a:lnTo>
                    <a:lnTo>
                      <a:pt x="152" y="59"/>
                    </a:lnTo>
                    <a:lnTo>
                      <a:pt x="194" y="93"/>
                    </a:lnTo>
                    <a:lnTo>
                      <a:pt x="222" y="101"/>
                    </a:lnTo>
                    <a:lnTo>
                      <a:pt x="276" y="148"/>
                    </a:lnTo>
                    <a:lnTo>
                      <a:pt x="257" y="194"/>
                    </a:lnTo>
                    <a:lnTo>
                      <a:pt x="264" y="215"/>
                    </a:lnTo>
                    <a:lnTo>
                      <a:pt x="287" y="205"/>
                    </a:lnTo>
                    <a:lnTo>
                      <a:pt x="308" y="205"/>
                    </a:lnTo>
                    <a:lnTo>
                      <a:pt x="319" y="221"/>
                    </a:lnTo>
                    <a:lnTo>
                      <a:pt x="344" y="221"/>
                    </a:lnTo>
                    <a:lnTo>
                      <a:pt x="354" y="215"/>
                    </a:lnTo>
                    <a:lnTo>
                      <a:pt x="338" y="173"/>
                    </a:lnTo>
                    <a:lnTo>
                      <a:pt x="335" y="97"/>
                    </a:lnTo>
                    <a:lnTo>
                      <a:pt x="316" y="86"/>
                    </a:lnTo>
                    <a:lnTo>
                      <a:pt x="354" y="51"/>
                    </a:lnTo>
                    <a:lnTo>
                      <a:pt x="356" y="29"/>
                    </a:lnTo>
                    <a:lnTo>
                      <a:pt x="380" y="31"/>
                    </a:lnTo>
                    <a:lnTo>
                      <a:pt x="350" y="78"/>
                    </a:lnTo>
                    <a:lnTo>
                      <a:pt x="367" y="135"/>
                    </a:lnTo>
                    <a:lnTo>
                      <a:pt x="375" y="150"/>
                    </a:lnTo>
                    <a:lnTo>
                      <a:pt x="386" y="158"/>
                    </a:lnTo>
                    <a:lnTo>
                      <a:pt x="363" y="156"/>
                    </a:lnTo>
                    <a:lnTo>
                      <a:pt x="371" y="192"/>
                    </a:lnTo>
                    <a:lnTo>
                      <a:pt x="411" y="215"/>
                    </a:lnTo>
                    <a:lnTo>
                      <a:pt x="420" y="221"/>
                    </a:lnTo>
                    <a:lnTo>
                      <a:pt x="432" y="221"/>
                    </a:lnTo>
                    <a:lnTo>
                      <a:pt x="426" y="240"/>
                    </a:lnTo>
                    <a:lnTo>
                      <a:pt x="475" y="215"/>
                    </a:lnTo>
                    <a:lnTo>
                      <a:pt x="485" y="184"/>
                    </a:lnTo>
                    <a:lnTo>
                      <a:pt x="496" y="152"/>
                    </a:lnTo>
                    <a:lnTo>
                      <a:pt x="426" y="167"/>
                    </a:lnTo>
                    <a:lnTo>
                      <a:pt x="380" y="0"/>
                    </a:lnTo>
                    <a:lnTo>
                      <a:pt x="0" y="72"/>
                    </a:lnTo>
                    <a:lnTo>
                      <a:pt x="0" y="72"/>
                    </a:lnTo>
                    <a:lnTo>
                      <a:pt x="0" y="72"/>
                    </a:lnTo>
                    <a:close/>
                  </a:path>
                </a:pathLst>
              </a:custGeom>
              <a:solidFill>
                <a:srgbClr val="70ACE2"/>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61" name="Freeform 1154"/>
              <p:cNvSpPr>
                <a:spLocks/>
              </p:cNvSpPr>
              <p:nvPr/>
            </p:nvSpPr>
            <p:spPr bwMode="auto">
              <a:xfrm>
                <a:off x="4465" y="1277"/>
                <a:ext cx="422" cy="231"/>
              </a:xfrm>
              <a:custGeom>
                <a:avLst/>
                <a:gdLst>
                  <a:gd name="T0" fmla="*/ 78 w 844"/>
                  <a:gd name="T1" fmla="*/ 414 h 463"/>
                  <a:gd name="T2" fmla="*/ 79 w 844"/>
                  <a:gd name="T3" fmla="*/ 402 h 463"/>
                  <a:gd name="T4" fmla="*/ 133 w 844"/>
                  <a:gd name="T5" fmla="*/ 351 h 463"/>
                  <a:gd name="T6" fmla="*/ 163 w 844"/>
                  <a:gd name="T7" fmla="*/ 315 h 463"/>
                  <a:gd name="T8" fmla="*/ 194 w 844"/>
                  <a:gd name="T9" fmla="*/ 351 h 463"/>
                  <a:gd name="T10" fmla="*/ 287 w 844"/>
                  <a:gd name="T11" fmla="*/ 313 h 463"/>
                  <a:gd name="T12" fmla="*/ 329 w 844"/>
                  <a:gd name="T13" fmla="*/ 307 h 463"/>
                  <a:gd name="T14" fmla="*/ 351 w 844"/>
                  <a:gd name="T15" fmla="*/ 279 h 463"/>
                  <a:gd name="T16" fmla="*/ 387 w 844"/>
                  <a:gd name="T17" fmla="*/ 136 h 463"/>
                  <a:gd name="T18" fmla="*/ 427 w 844"/>
                  <a:gd name="T19" fmla="*/ 153 h 463"/>
                  <a:gd name="T20" fmla="*/ 503 w 844"/>
                  <a:gd name="T21" fmla="*/ 0 h 463"/>
                  <a:gd name="T22" fmla="*/ 562 w 844"/>
                  <a:gd name="T23" fmla="*/ 32 h 463"/>
                  <a:gd name="T24" fmla="*/ 572 w 844"/>
                  <a:gd name="T25" fmla="*/ 5 h 463"/>
                  <a:gd name="T26" fmla="*/ 600 w 844"/>
                  <a:gd name="T27" fmla="*/ 13 h 463"/>
                  <a:gd name="T28" fmla="*/ 654 w 844"/>
                  <a:gd name="T29" fmla="*/ 60 h 463"/>
                  <a:gd name="T30" fmla="*/ 635 w 844"/>
                  <a:gd name="T31" fmla="*/ 106 h 463"/>
                  <a:gd name="T32" fmla="*/ 642 w 844"/>
                  <a:gd name="T33" fmla="*/ 127 h 463"/>
                  <a:gd name="T34" fmla="*/ 665 w 844"/>
                  <a:gd name="T35" fmla="*/ 117 h 463"/>
                  <a:gd name="T36" fmla="*/ 682 w 844"/>
                  <a:gd name="T37" fmla="*/ 138 h 463"/>
                  <a:gd name="T38" fmla="*/ 764 w 844"/>
                  <a:gd name="T39" fmla="*/ 165 h 463"/>
                  <a:gd name="T40" fmla="*/ 688 w 844"/>
                  <a:gd name="T41" fmla="*/ 161 h 463"/>
                  <a:gd name="T42" fmla="*/ 768 w 844"/>
                  <a:gd name="T43" fmla="*/ 231 h 463"/>
                  <a:gd name="T44" fmla="*/ 718 w 844"/>
                  <a:gd name="T45" fmla="*/ 224 h 463"/>
                  <a:gd name="T46" fmla="*/ 819 w 844"/>
                  <a:gd name="T47" fmla="*/ 288 h 463"/>
                  <a:gd name="T48" fmla="*/ 844 w 844"/>
                  <a:gd name="T49" fmla="*/ 332 h 463"/>
                  <a:gd name="T50" fmla="*/ 827 w 844"/>
                  <a:gd name="T51" fmla="*/ 326 h 463"/>
                  <a:gd name="T52" fmla="*/ 823 w 844"/>
                  <a:gd name="T53" fmla="*/ 338 h 463"/>
                  <a:gd name="T54" fmla="*/ 492 w 844"/>
                  <a:gd name="T55" fmla="*/ 401 h 463"/>
                  <a:gd name="T56" fmla="*/ 216 w 844"/>
                  <a:gd name="T57" fmla="*/ 435 h 463"/>
                  <a:gd name="T58" fmla="*/ 0 w 844"/>
                  <a:gd name="T59" fmla="*/ 463 h 463"/>
                  <a:gd name="T60" fmla="*/ 78 w 844"/>
                  <a:gd name="T61" fmla="*/ 414 h 463"/>
                  <a:gd name="T62" fmla="*/ 78 w 844"/>
                  <a:gd name="T63" fmla="*/ 41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44" h="463">
                    <a:moveTo>
                      <a:pt x="78" y="414"/>
                    </a:moveTo>
                    <a:lnTo>
                      <a:pt x="79" y="402"/>
                    </a:lnTo>
                    <a:lnTo>
                      <a:pt x="133" y="351"/>
                    </a:lnTo>
                    <a:lnTo>
                      <a:pt x="163" y="315"/>
                    </a:lnTo>
                    <a:lnTo>
                      <a:pt x="194" y="351"/>
                    </a:lnTo>
                    <a:lnTo>
                      <a:pt x="287" y="313"/>
                    </a:lnTo>
                    <a:lnTo>
                      <a:pt x="329" y="307"/>
                    </a:lnTo>
                    <a:lnTo>
                      <a:pt x="351" y="279"/>
                    </a:lnTo>
                    <a:lnTo>
                      <a:pt x="387" y="136"/>
                    </a:lnTo>
                    <a:lnTo>
                      <a:pt x="427" y="153"/>
                    </a:lnTo>
                    <a:lnTo>
                      <a:pt x="503" y="0"/>
                    </a:lnTo>
                    <a:lnTo>
                      <a:pt x="562" y="32"/>
                    </a:lnTo>
                    <a:lnTo>
                      <a:pt x="572" y="5"/>
                    </a:lnTo>
                    <a:lnTo>
                      <a:pt x="600" y="13"/>
                    </a:lnTo>
                    <a:lnTo>
                      <a:pt x="654" y="60"/>
                    </a:lnTo>
                    <a:lnTo>
                      <a:pt x="635" y="106"/>
                    </a:lnTo>
                    <a:lnTo>
                      <a:pt x="642" y="127"/>
                    </a:lnTo>
                    <a:lnTo>
                      <a:pt x="665" y="117"/>
                    </a:lnTo>
                    <a:lnTo>
                      <a:pt x="682" y="138"/>
                    </a:lnTo>
                    <a:lnTo>
                      <a:pt x="764" y="165"/>
                    </a:lnTo>
                    <a:lnTo>
                      <a:pt x="688" y="161"/>
                    </a:lnTo>
                    <a:lnTo>
                      <a:pt x="768" y="231"/>
                    </a:lnTo>
                    <a:lnTo>
                      <a:pt x="718" y="224"/>
                    </a:lnTo>
                    <a:lnTo>
                      <a:pt x="819" y="288"/>
                    </a:lnTo>
                    <a:lnTo>
                      <a:pt x="844" y="332"/>
                    </a:lnTo>
                    <a:lnTo>
                      <a:pt x="827" y="326"/>
                    </a:lnTo>
                    <a:lnTo>
                      <a:pt x="823" y="338"/>
                    </a:lnTo>
                    <a:lnTo>
                      <a:pt x="492" y="401"/>
                    </a:lnTo>
                    <a:lnTo>
                      <a:pt x="216" y="435"/>
                    </a:lnTo>
                    <a:lnTo>
                      <a:pt x="0" y="463"/>
                    </a:lnTo>
                    <a:lnTo>
                      <a:pt x="78" y="414"/>
                    </a:lnTo>
                    <a:lnTo>
                      <a:pt x="78" y="414"/>
                    </a:lnTo>
                    <a:close/>
                  </a:path>
                </a:pathLst>
              </a:custGeom>
              <a:solidFill>
                <a:srgbClr val="D9D9D9"/>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62" name="Freeform 1156"/>
              <p:cNvSpPr>
                <a:spLocks/>
              </p:cNvSpPr>
              <p:nvPr/>
            </p:nvSpPr>
            <p:spPr bwMode="auto">
              <a:xfrm>
                <a:off x="4441" y="1444"/>
                <a:ext cx="465" cy="205"/>
              </a:xfrm>
              <a:custGeom>
                <a:avLst/>
                <a:gdLst>
                  <a:gd name="T0" fmla="*/ 0 w 932"/>
                  <a:gd name="T1" fmla="*/ 350 h 407"/>
                  <a:gd name="T2" fmla="*/ 135 w 932"/>
                  <a:gd name="T3" fmla="*/ 332 h 407"/>
                  <a:gd name="T4" fmla="*/ 213 w 932"/>
                  <a:gd name="T5" fmla="*/ 294 h 407"/>
                  <a:gd name="T6" fmla="*/ 361 w 932"/>
                  <a:gd name="T7" fmla="*/ 279 h 407"/>
                  <a:gd name="T8" fmla="*/ 422 w 932"/>
                  <a:gd name="T9" fmla="*/ 317 h 407"/>
                  <a:gd name="T10" fmla="*/ 519 w 932"/>
                  <a:gd name="T11" fmla="*/ 304 h 407"/>
                  <a:gd name="T12" fmla="*/ 666 w 932"/>
                  <a:gd name="T13" fmla="*/ 407 h 407"/>
                  <a:gd name="T14" fmla="*/ 723 w 932"/>
                  <a:gd name="T15" fmla="*/ 393 h 407"/>
                  <a:gd name="T16" fmla="*/ 804 w 932"/>
                  <a:gd name="T17" fmla="*/ 275 h 407"/>
                  <a:gd name="T18" fmla="*/ 871 w 932"/>
                  <a:gd name="T19" fmla="*/ 251 h 407"/>
                  <a:gd name="T20" fmla="*/ 892 w 932"/>
                  <a:gd name="T21" fmla="*/ 217 h 407"/>
                  <a:gd name="T22" fmla="*/ 820 w 932"/>
                  <a:gd name="T23" fmla="*/ 230 h 407"/>
                  <a:gd name="T24" fmla="*/ 801 w 932"/>
                  <a:gd name="T25" fmla="*/ 205 h 407"/>
                  <a:gd name="T26" fmla="*/ 844 w 932"/>
                  <a:gd name="T27" fmla="*/ 194 h 407"/>
                  <a:gd name="T28" fmla="*/ 844 w 932"/>
                  <a:gd name="T29" fmla="*/ 179 h 407"/>
                  <a:gd name="T30" fmla="*/ 795 w 932"/>
                  <a:gd name="T31" fmla="*/ 161 h 407"/>
                  <a:gd name="T32" fmla="*/ 858 w 932"/>
                  <a:gd name="T33" fmla="*/ 139 h 407"/>
                  <a:gd name="T34" fmla="*/ 854 w 932"/>
                  <a:gd name="T35" fmla="*/ 163 h 407"/>
                  <a:gd name="T36" fmla="*/ 894 w 932"/>
                  <a:gd name="T37" fmla="*/ 163 h 407"/>
                  <a:gd name="T38" fmla="*/ 916 w 932"/>
                  <a:gd name="T39" fmla="*/ 122 h 407"/>
                  <a:gd name="T40" fmla="*/ 932 w 932"/>
                  <a:gd name="T41" fmla="*/ 120 h 407"/>
                  <a:gd name="T42" fmla="*/ 922 w 932"/>
                  <a:gd name="T43" fmla="*/ 82 h 407"/>
                  <a:gd name="T44" fmla="*/ 894 w 932"/>
                  <a:gd name="T45" fmla="*/ 120 h 407"/>
                  <a:gd name="T46" fmla="*/ 865 w 932"/>
                  <a:gd name="T47" fmla="*/ 36 h 407"/>
                  <a:gd name="T48" fmla="*/ 884 w 932"/>
                  <a:gd name="T49" fmla="*/ 32 h 407"/>
                  <a:gd name="T50" fmla="*/ 911 w 932"/>
                  <a:gd name="T51" fmla="*/ 55 h 407"/>
                  <a:gd name="T52" fmla="*/ 892 w 932"/>
                  <a:gd name="T53" fmla="*/ 17 h 407"/>
                  <a:gd name="T54" fmla="*/ 871 w 932"/>
                  <a:gd name="T55" fmla="*/ 0 h 407"/>
                  <a:gd name="T56" fmla="*/ 540 w 932"/>
                  <a:gd name="T57" fmla="*/ 63 h 407"/>
                  <a:gd name="T58" fmla="*/ 264 w 932"/>
                  <a:gd name="T59" fmla="*/ 97 h 407"/>
                  <a:gd name="T60" fmla="*/ 226 w 932"/>
                  <a:gd name="T61" fmla="*/ 171 h 407"/>
                  <a:gd name="T62" fmla="*/ 167 w 932"/>
                  <a:gd name="T63" fmla="*/ 184 h 407"/>
                  <a:gd name="T64" fmla="*/ 139 w 932"/>
                  <a:gd name="T65" fmla="*/ 222 h 407"/>
                  <a:gd name="T66" fmla="*/ 32 w 932"/>
                  <a:gd name="T67" fmla="*/ 283 h 407"/>
                  <a:gd name="T68" fmla="*/ 27 w 932"/>
                  <a:gd name="T69" fmla="*/ 306 h 407"/>
                  <a:gd name="T70" fmla="*/ 0 w 932"/>
                  <a:gd name="T71" fmla="*/ 319 h 407"/>
                  <a:gd name="T72" fmla="*/ 0 w 932"/>
                  <a:gd name="T73" fmla="*/ 350 h 407"/>
                  <a:gd name="T74" fmla="*/ 0 w 932"/>
                  <a:gd name="T75" fmla="*/ 35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2" h="407">
                    <a:moveTo>
                      <a:pt x="0" y="350"/>
                    </a:moveTo>
                    <a:lnTo>
                      <a:pt x="135" y="332"/>
                    </a:lnTo>
                    <a:lnTo>
                      <a:pt x="213" y="294"/>
                    </a:lnTo>
                    <a:lnTo>
                      <a:pt x="361" y="279"/>
                    </a:lnTo>
                    <a:lnTo>
                      <a:pt x="422" y="317"/>
                    </a:lnTo>
                    <a:lnTo>
                      <a:pt x="519" y="304"/>
                    </a:lnTo>
                    <a:lnTo>
                      <a:pt x="666" y="407"/>
                    </a:lnTo>
                    <a:lnTo>
                      <a:pt x="723" y="393"/>
                    </a:lnTo>
                    <a:lnTo>
                      <a:pt x="804" y="275"/>
                    </a:lnTo>
                    <a:lnTo>
                      <a:pt x="871" y="251"/>
                    </a:lnTo>
                    <a:lnTo>
                      <a:pt x="892" y="217"/>
                    </a:lnTo>
                    <a:lnTo>
                      <a:pt x="820" y="230"/>
                    </a:lnTo>
                    <a:lnTo>
                      <a:pt x="801" y="205"/>
                    </a:lnTo>
                    <a:lnTo>
                      <a:pt x="844" y="194"/>
                    </a:lnTo>
                    <a:lnTo>
                      <a:pt x="844" y="179"/>
                    </a:lnTo>
                    <a:lnTo>
                      <a:pt x="795" y="161"/>
                    </a:lnTo>
                    <a:lnTo>
                      <a:pt x="858" y="139"/>
                    </a:lnTo>
                    <a:lnTo>
                      <a:pt x="854" y="163"/>
                    </a:lnTo>
                    <a:lnTo>
                      <a:pt x="894" y="163"/>
                    </a:lnTo>
                    <a:lnTo>
                      <a:pt x="916" y="122"/>
                    </a:lnTo>
                    <a:lnTo>
                      <a:pt x="932" y="120"/>
                    </a:lnTo>
                    <a:lnTo>
                      <a:pt x="922" y="82"/>
                    </a:lnTo>
                    <a:lnTo>
                      <a:pt x="894" y="120"/>
                    </a:lnTo>
                    <a:lnTo>
                      <a:pt x="865" y="36"/>
                    </a:lnTo>
                    <a:lnTo>
                      <a:pt x="884" y="32"/>
                    </a:lnTo>
                    <a:lnTo>
                      <a:pt x="911" y="55"/>
                    </a:lnTo>
                    <a:lnTo>
                      <a:pt x="892" y="17"/>
                    </a:lnTo>
                    <a:lnTo>
                      <a:pt x="871" y="0"/>
                    </a:lnTo>
                    <a:lnTo>
                      <a:pt x="540" y="63"/>
                    </a:lnTo>
                    <a:lnTo>
                      <a:pt x="264" y="97"/>
                    </a:lnTo>
                    <a:lnTo>
                      <a:pt x="226" y="171"/>
                    </a:lnTo>
                    <a:lnTo>
                      <a:pt x="167" y="184"/>
                    </a:lnTo>
                    <a:lnTo>
                      <a:pt x="139" y="222"/>
                    </a:lnTo>
                    <a:lnTo>
                      <a:pt x="32" y="283"/>
                    </a:lnTo>
                    <a:lnTo>
                      <a:pt x="27" y="306"/>
                    </a:lnTo>
                    <a:lnTo>
                      <a:pt x="0" y="319"/>
                    </a:lnTo>
                    <a:lnTo>
                      <a:pt x="0" y="350"/>
                    </a:lnTo>
                    <a:lnTo>
                      <a:pt x="0" y="350"/>
                    </a:lnTo>
                    <a:close/>
                  </a:path>
                </a:pathLst>
              </a:custGeom>
              <a:solidFill>
                <a:srgbClr val="D9D9D9"/>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63" name="Freeform 1157"/>
              <p:cNvSpPr>
                <a:spLocks/>
              </p:cNvSpPr>
              <p:nvPr/>
            </p:nvSpPr>
            <p:spPr bwMode="auto">
              <a:xfrm>
                <a:off x="4496" y="1586"/>
                <a:ext cx="277" cy="205"/>
              </a:xfrm>
              <a:custGeom>
                <a:avLst/>
                <a:gdLst>
                  <a:gd name="T0" fmla="*/ 25 w 556"/>
                  <a:gd name="T1" fmla="*/ 53 h 413"/>
                  <a:gd name="T2" fmla="*/ 103 w 556"/>
                  <a:gd name="T3" fmla="*/ 15 h 413"/>
                  <a:gd name="T4" fmla="*/ 251 w 556"/>
                  <a:gd name="T5" fmla="*/ 0 h 413"/>
                  <a:gd name="T6" fmla="*/ 312 w 556"/>
                  <a:gd name="T7" fmla="*/ 38 h 413"/>
                  <a:gd name="T8" fmla="*/ 409 w 556"/>
                  <a:gd name="T9" fmla="*/ 25 h 413"/>
                  <a:gd name="T10" fmla="*/ 556 w 556"/>
                  <a:gd name="T11" fmla="*/ 128 h 413"/>
                  <a:gd name="T12" fmla="*/ 491 w 556"/>
                  <a:gd name="T13" fmla="*/ 206 h 413"/>
                  <a:gd name="T14" fmla="*/ 495 w 556"/>
                  <a:gd name="T15" fmla="*/ 240 h 413"/>
                  <a:gd name="T16" fmla="*/ 384 w 556"/>
                  <a:gd name="T17" fmla="*/ 340 h 413"/>
                  <a:gd name="T18" fmla="*/ 365 w 556"/>
                  <a:gd name="T19" fmla="*/ 344 h 413"/>
                  <a:gd name="T20" fmla="*/ 358 w 556"/>
                  <a:gd name="T21" fmla="*/ 375 h 413"/>
                  <a:gd name="T22" fmla="*/ 333 w 556"/>
                  <a:gd name="T23" fmla="*/ 358 h 413"/>
                  <a:gd name="T24" fmla="*/ 354 w 556"/>
                  <a:gd name="T25" fmla="*/ 386 h 413"/>
                  <a:gd name="T26" fmla="*/ 333 w 556"/>
                  <a:gd name="T27" fmla="*/ 413 h 413"/>
                  <a:gd name="T28" fmla="*/ 314 w 556"/>
                  <a:gd name="T29" fmla="*/ 409 h 413"/>
                  <a:gd name="T30" fmla="*/ 238 w 556"/>
                  <a:gd name="T31" fmla="*/ 291 h 413"/>
                  <a:gd name="T32" fmla="*/ 73 w 556"/>
                  <a:gd name="T33" fmla="*/ 143 h 413"/>
                  <a:gd name="T34" fmla="*/ 0 w 556"/>
                  <a:gd name="T35" fmla="*/ 97 h 413"/>
                  <a:gd name="T36" fmla="*/ 25 w 556"/>
                  <a:gd name="T37" fmla="*/ 53 h 413"/>
                  <a:gd name="T38" fmla="*/ 25 w 556"/>
                  <a:gd name="T39" fmla="*/ 5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6" h="413">
                    <a:moveTo>
                      <a:pt x="25" y="53"/>
                    </a:moveTo>
                    <a:lnTo>
                      <a:pt x="103" y="15"/>
                    </a:lnTo>
                    <a:lnTo>
                      <a:pt x="251" y="0"/>
                    </a:lnTo>
                    <a:lnTo>
                      <a:pt x="312" y="38"/>
                    </a:lnTo>
                    <a:lnTo>
                      <a:pt x="409" y="25"/>
                    </a:lnTo>
                    <a:lnTo>
                      <a:pt x="556" y="128"/>
                    </a:lnTo>
                    <a:lnTo>
                      <a:pt x="491" y="206"/>
                    </a:lnTo>
                    <a:lnTo>
                      <a:pt x="495" y="240"/>
                    </a:lnTo>
                    <a:lnTo>
                      <a:pt x="384" y="340"/>
                    </a:lnTo>
                    <a:lnTo>
                      <a:pt x="365" y="344"/>
                    </a:lnTo>
                    <a:lnTo>
                      <a:pt x="358" y="375"/>
                    </a:lnTo>
                    <a:lnTo>
                      <a:pt x="333" y="358"/>
                    </a:lnTo>
                    <a:lnTo>
                      <a:pt x="354" y="386"/>
                    </a:lnTo>
                    <a:lnTo>
                      <a:pt x="333" y="413"/>
                    </a:lnTo>
                    <a:lnTo>
                      <a:pt x="314" y="409"/>
                    </a:lnTo>
                    <a:lnTo>
                      <a:pt x="238" y="291"/>
                    </a:lnTo>
                    <a:lnTo>
                      <a:pt x="73" y="143"/>
                    </a:lnTo>
                    <a:lnTo>
                      <a:pt x="0" y="97"/>
                    </a:lnTo>
                    <a:lnTo>
                      <a:pt x="25" y="53"/>
                    </a:lnTo>
                    <a:lnTo>
                      <a:pt x="25" y="53"/>
                    </a:lnTo>
                    <a:close/>
                  </a:path>
                </a:pathLst>
              </a:custGeom>
              <a:solidFill>
                <a:srgbClr val="D27770"/>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64" name="Freeform 1159"/>
              <p:cNvSpPr>
                <a:spLocks/>
              </p:cNvSpPr>
              <p:nvPr/>
            </p:nvSpPr>
            <p:spPr bwMode="auto">
              <a:xfrm>
                <a:off x="4576" y="1078"/>
                <a:ext cx="316" cy="199"/>
              </a:xfrm>
              <a:custGeom>
                <a:avLst/>
                <a:gdLst>
                  <a:gd name="T0" fmla="*/ 50 w 635"/>
                  <a:gd name="T1" fmla="*/ 397 h 397"/>
                  <a:gd name="T2" fmla="*/ 156 w 635"/>
                  <a:gd name="T3" fmla="*/ 380 h 397"/>
                  <a:gd name="T4" fmla="*/ 536 w 635"/>
                  <a:gd name="T5" fmla="*/ 308 h 397"/>
                  <a:gd name="T6" fmla="*/ 553 w 635"/>
                  <a:gd name="T7" fmla="*/ 291 h 397"/>
                  <a:gd name="T8" fmla="*/ 574 w 635"/>
                  <a:gd name="T9" fmla="*/ 291 h 397"/>
                  <a:gd name="T10" fmla="*/ 599 w 635"/>
                  <a:gd name="T11" fmla="*/ 274 h 397"/>
                  <a:gd name="T12" fmla="*/ 635 w 635"/>
                  <a:gd name="T13" fmla="*/ 228 h 397"/>
                  <a:gd name="T14" fmla="*/ 572 w 635"/>
                  <a:gd name="T15" fmla="*/ 179 h 397"/>
                  <a:gd name="T16" fmla="*/ 570 w 635"/>
                  <a:gd name="T17" fmla="*/ 133 h 397"/>
                  <a:gd name="T18" fmla="*/ 599 w 635"/>
                  <a:gd name="T19" fmla="*/ 69 h 397"/>
                  <a:gd name="T20" fmla="*/ 557 w 635"/>
                  <a:gd name="T21" fmla="*/ 48 h 397"/>
                  <a:gd name="T22" fmla="*/ 512 w 635"/>
                  <a:gd name="T23" fmla="*/ 0 h 397"/>
                  <a:gd name="T24" fmla="*/ 89 w 635"/>
                  <a:gd name="T25" fmla="*/ 78 h 397"/>
                  <a:gd name="T26" fmla="*/ 69 w 635"/>
                  <a:gd name="T27" fmla="*/ 48 h 397"/>
                  <a:gd name="T28" fmla="*/ 0 w 635"/>
                  <a:gd name="T29" fmla="*/ 97 h 397"/>
                  <a:gd name="T30" fmla="*/ 50 w 635"/>
                  <a:gd name="T31" fmla="*/ 397 h 397"/>
                  <a:gd name="T32" fmla="*/ 50 w 635"/>
                  <a:gd name="T33"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5" h="397">
                    <a:moveTo>
                      <a:pt x="50" y="397"/>
                    </a:moveTo>
                    <a:lnTo>
                      <a:pt x="156" y="380"/>
                    </a:lnTo>
                    <a:lnTo>
                      <a:pt x="536" y="308"/>
                    </a:lnTo>
                    <a:lnTo>
                      <a:pt x="553" y="291"/>
                    </a:lnTo>
                    <a:lnTo>
                      <a:pt x="574" y="291"/>
                    </a:lnTo>
                    <a:lnTo>
                      <a:pt x="599" y="274"/>
                    </a:lnTo>
                    <a:lnTo>
                      <a:pt x="635" y="228"/>
                    </a:lnTo>
                    <a:lnTo>
                      <a:pt x="572" y="179"/>
                    </a:lnTo>
                    <a:lnTo>
                      <a:pt x="570" y="133"/>
                    </a:lnTo>
                    <a:lnTo>
                      <a:pt x="599" y="69"/>
                    </a:lnTo>
                    <a:lnTo>
                      <a:pt x="557" y="48"/>
                    </a:lnTo>
                    <a:lnTo>
                      <a:pt x="512" y="0"/>
                    </a:lnTo>
                    <a:lnTo>
                      <a:pt x="89" y="78"/>
                    </a:lnTo>
                    <a:lnTo>
                      <a:pt x="69" y="48"/>
                    </a:lnTo>
                    <a:lnTo>
                      <a:pt x="0" y="97"/>
                    </a:lnTo>
                    <a:lnTo>
                      <a:pt x="50" y="397"/>
                    </a:lnTo>
                    <a:lnTo>
                      <a:pt x="50" y="397"/>
                    </a:lnTo>
                    <a:close/>
                  </a:path>
                </a:pathLst>
              </a:custGeom>
              <a:solidFill>
                <a:srgbClr val="70ACE2"/>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65" name="Freeform 1160"/>
              <p:cNvSpPr>
                <a:spLocks/>
              </p:cNvSpPr>
              <p:nvPr/>
            </p:nvSpPr>
            <p:spPr bwMode="auto">
              <a:xfrm>
                <a:off x="4859" y="1111"/>
                <a:ext cx="69" cy="164"/>
              </a:xfrm>
              <a:custGeom>
                <a:avLst/>
                <a:gdLst>
                  <a:gd name="T0" fmla="*/ 7 w 137"/>
                  <a:gd name="T1" fmla="*/ 222 h 325"/>
                  <a:gd name="T2" fmla="*/ 32 w 137"/>
                  <a:gd name="T3" fmla="*/ 205 h 325"/>
                  <a:gd name="T4" fmla="*/ 68 w 137"/>
                  <a:gd name="T5" fmla="*/ 159 h 325"/>
                  <a:gd name="T6" fmla="*/ 5 w 137"/>
                  <a:gd name="T7" fmla="*/ 110 h 325"/>
                  <a:gd name="T8" fmla="*/ 3 w 137"/>
                  <a:gd name="T9" fmla="*/ 64 h 325"/>
                  <a:gd name="T10" fmla="*/ 32 w 137"/>
                  <a:gd name="T11" fmla="*/ 0 h 325"/>
                  <a:gd name="T12" fmla="*/ 125 w 137"/>
                  <a:gd name="T13" fmla="*/ 32 h 325"/>
                  <a:gd name="T14" fmla="*/ 127 w 137"/>
                  <a:gd name="T15" fmla="*/ 43 h 325"/>
                  <a:gd name="T16" fmla="*/ 116 w 137"/>
                  <a:gd name="T17" fmla="*/ 79 h 325"/>
                  <a:gd name="T18" fmla="*/ 106 w 137"/>
                  <a:gd name="T19" fmla="*/ 87 h 325"/>
                  <a:gd name="T20" fmla="*/ 104 w 137"/>
                  <a:gd name="T21" fmla="*/ 106 h 325"/>
                  <a:gd name="T22" fmla="*/ 114 w 137"/>
                  <a:gd name="T23" fmla="*/ 112 h 325"/>
                  <a:gd name="T24" fmla="*/ 137 w 137"/>
                  <a:gd name="T25" fmla="*/ 106 h 325"/>
                  <a:gd name="T26" fmla="*/ 137 w 137"/>
                  <a:gd name="T27" fmla="*/ 161 h 325"/>
                  <a:gd name="T28" fmla="*/ 137 w 137"/>
                  <a:gd name="T29" fmla="*/ 195 h 325"/>
                  <a:gd name="T30" fmla="*/ 137 w 137"/>
                  <a:gd name="T31" fmla="*/ 214 h 325"/>
                  <a:gd name="T32" fmla="*/ 129 w 137"/>
                  <a:gd name="T33" fmla="*/ 232 h 325"/>
                  <a:gd name="T34" fmla="*/ 119 w 137"/>
                  <a:gd name="T35" fmla="*/ 233 h 325"/>
                  <a:gd name="T36" fmla="*/ 123 w 137"/>
                  <a:gd name="T37" fmla="*/ 249 h 325"/>
                  <a:gd name="T38" fmla="*/ 89 w 137"/>
                  <a:gd name="T39" fmla="*/ 325 h 325"/>
                  <a:gd name="T40" fmla="*/ 81 w 137"/>
                  <a:gd name="T41" fmla="*/ 325 h 325"/>
                  <a:gd name="T42" fmla="*/ 78 w 137"/>
                  <a:gd name="T43" fmla="*/ 296 h 325"/>
                  <a:gd name="T44" fmla="*/ 55 w 137"/>
                  <a:gd name="T45" fmla="*/ 296 h 325"/>
                  <a:gd name="T46" fmla="*/ 7 w 137"/>
                  <a:gd name="T47" fmla="*/ 266 h 325"/>
                  <a:gd name="T48" fmla="*/ 0 w 137"/>
                  <a:gd name="T49" fmla="*/ 241 h 325"/>
                  <a:gd name="T50" fmla="*/ 7 w 137"/>
                  <a:gd name="T51" fmla="*/ 222 h 325"/>
                  <a:gd name="T52" fmla="*/ 7 w 137"/>
                  <a:gd name="T53" fmla="*/ 222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7" h="325">
                    <a:moveTo>
                      <a:pt x="7" y="222"/>
                    </a:moveTo>
                    <a:lnTo>
                      <a:pt x="32" y="205"/>
                    </a:lnTo>
                    <a:lnTo>
                      <a:pt x="68" y="159"/>
                    </a:lnTo>
                    <a:lnTo>
                      <a:pt x="5" y="110"/>
                    </a:lnTo>
                    <a:lnTo>
                      <a:pt x="3" y="64"/>
                    </a:lnTo>
                    <a:lnTo>
                      <a:pt x="32" y="0"/>
                    </a:lnTo>
                    <a:lnTo>
                      <a:pt x="125" y="32"/>
                    </a:lnTo>
                    <a:lnTo>
                      <a:pt x="127" y="43"/>
                    </a:lnTo>
                    <a:lnTo>
                      <a:pt x="116" y="79"/>
                    </a:lnTo>
                    <a:lnTo>
                      <a:pt x="106" y="87"/>
                    </a:lnTo>
                    <a:lnTo>
                      <a:pt x="104" y="106"/>
                    </a:lnTo>
                    <a:lnTo>
                      <a:pt x="114" y="112"/>
                    </a:lnTo>
                    <a:lnTo>
                      <a:pt x="137" y="106"/>
                    </a:lnTo>
                    <a:lnTo>
                      <a:pt x="137" y="161"/>
                    </a:lnTo>
                    <a:lnTo>
                      <a:pt x="137" y="195"/>
                    </a:lnTo>
                    <a:lnTo>
                      <a:pt x="137" y="214"/>
                    </a:lnTo>
                    <a:lnTo>
                      <a:pt x="129" y="232"/>
                    </a:lnTo>
                    <a:lnTo>
                      <a:pt x="119" y="233"/>
                    </a:lnTo>
                    <a:lnTo>
                      <a:pt x="123" y="249"/>
                    </a:lnTo>
                    <a:lnTo>
                      <a:pt x="89" y="325"/>
                    </a:lnTo>
                    <a:lnTo>
                      <a:pt x="81" y="325"/>
                    </a:lnTo>
                    <a:lnTo>
                      <a:pt x="78" y="296"/>
                    </a:lnTo>
                    <a:lnTo>
                      <a:pt x="55" y="296"/>
                    </a:lnTo>
                    <a:lnTo>
                      <a:pt x="7" y="266"/>
                    </a:lnTo>
                    <a:lnTo>
                      <a:pt x="0" y="241"/>
                    </a:lnTo>
                    <a:lnTo>
                      <a:pt x="7" y="222"/>
                    </a:lnTo>
                    <a:lnTo>
                      <a:pt x="7" y="222"/>
                    </a:lnTo>
                    <a:close/>
                  </a:path>
                </a:pathLst>
              </a:custGeom>
              <a:solidFill>
                <a:srgbClr val="70ACE2"/>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66" name="Freeform 1161"/>
              <p:cNvSpPr>
                <a:spLocks/>
              </p:cNvSpPr>
              <p:nvPr/>
            </p:nvSpPr>
            <p:spPr bwMode="auto">
              <a:xfrm>
                <a:off x="4610" y="858"/>
                <a:ext cx="324" cy="283"/>
              </a:xfrm>
              <a:custGeom>
                <a:avLst/>
                <a:gdLst>
                  <a:gd name="T0" fmla="*/ 20 w 648"/>
                  <a:gd name="T1" fmla="*/ 517 h 565"/>
                  <a:gd name="T2" fmla="*/ 443 w 648"/>
                  <a:gd name="T3" fmla="*/ 439 h 565"/>
                  <a:gd name="T4" fmla="*/ 488 w 648"/>
                  <a:gd name="T5" fmla="*/ 487 h 565"/>
                  <a:gd name="T6" fmla="*/ 530 w 648"/>
                  <a:gd name="T7" fmla="*/ 508 h 565"/>
                  <a:gd name="T8" fmla="*/ 623 w 648"/>
                  <a:gd name="T9" fmla="*/ 540 h 565"/>
                  <a:gd name="T10" fmla="*/ 631 w 648"/>
                  <a:gd name="T11" fmla="*/ 565 h 565"/>
                  <a:gd name="T12" fmla="*/ 646 w 648"/>
                  <a:gd name="T13" fmla="*/ 530 h 565"/>
                  <a:gd name="T14" fmla="*/ 648 w 648"/>
                  <a:gd name="T15" fmla="*/ 483 h 565"/>
                  <a:gd name="T16" fmla="*/ 631 w 648"/>
                  <a:gd name="T17" fmla="*/ 392 h 565"/>
                  <a:gd name="T18" fmla="*/ 631 w 648"/>
                  <a:gd name="T19" fmla="*/ 297 h 565"/>
                  <a:gd name="T20" fmla="*/ 585 w 648"/>
                  <a:gd name="T21" fmla="*/ 158 h 565"/>
                  <a:gd name="T22" fmla="*/ 577 w 648"/>
                  <a:gd name="T23" fmla="*/ 97 h 565"/>
                  <a:gd name="T24" fmla="*/ 549 w 648"/>
                  <a:gd name="T25" fmla="*/ 0 h 565"/>
                  <a:gd name="T26" fmla="*/ 412 w 648"/>
                  <a:gd name="T27" fmla="*/ 32 h 565"/>
                  <a:gd name="T28" fmla="*/ 336 w 648"/>
                  <a:gd name="T29" fmla="*/ 112 h 565"/>
                  <a:gd name="T30" fmla="*/ 332 w 648"/>
                  <a:gd name="T31" fmla="*/ 133 h 565"/>
                  <a:gd name="T32" fmla="*/ 289 w 648"/>
                  <a:gd name="T33" fmla="*/ 181 h 565"/>
                  <a:gd name="T34" fmla="*/ 300 w 648"/>
                  <a:gd name="T35" fmla="*/ 198 h 565"/>
                  <a:gd name="T36" fmla="*/ 309 w 648"/>
                  <a:gd name="T37" fmla="*/ 211 h 565"/>
                  <a:gd name="T38" fmla="*/ 302 w 648"/>
                  <a:gd name="T39" fmla="*/ 215 h 565"/>
                  <a:gd name="T40" fmla="*/ 315 w 648"/>
                  <a:gd name="T41" fmla="*/ 234 h 565"/>
                  <a:gd name="T42" fmla="*/ 317 w 648"/>
                  <a:gd name="T43" fmla="*/ 251 h 565"/>
                  <a:gd name="T44" fmla="*/ 275 w 648"/>
                  <a:gd name="T45" fmla="*/ 291 h 565"/>
                  <a:gd name="T46" fmla="*/ 212 w 648"/>
                  <a:gd name="T47" fmla="*/ 308 h 565"/>
                  <a:gd name="T48" fmla="*/ 197 w 648"/>
                  <a:gd name="T49" fmla="*/ 319 h 565"/>
                  <a:gd name="T50" fmla="*/ 174 w 648"/>
                  <a:gd name="T51" fmla="*/ 310 h 565"/>
                  <a:gd name="T52" fmla="*/ 104 w 648"/>
                  <a:gd name="T53" fmla="*/ 318 h 565"/>
                  <a:gd name="T54" fmla="*/ 53 w 648"/>
                  <a:gd name="T55" fmla="*/ 338 h 565"/>
                  <a:gd name="T56" fmla="*/ 53 w 648"/>
                  <a:gd name="T57" fmla="*/ 365 h 565"/>
                  <a:gd name="T58" fmla="*/ 62 w 648"/>
                  <a:gd name="T59" fmla="*/ 382 h 565"/>
                  <a:gd name="T60" fmla="*/ 70 w 648"/>
                  <a:gd name="T61" fmla="*/ 382 h 565"/>
                  <a:gd name="T62" fmla="*/ 77 w 648"/>
                  <a:gd name="T63" fmla="*/ 403 h 565"/>
                  <a:gd name="T64" fmla="*/ 64 w 648"/>
                  <a:gd name="T65" fmla="*/ 414 h 565"/>
                  <a:gd name="T66" fmla="*/ 58 w 648"/>
                  <a:gd name="T67" fmla="*/ 433 h 565"/>
                  <a:gd name="T68" fmla="*/ 0 w 648"/>
                  <a:gd name="T69" fmla="*/ 487 h 565"/>
                  <a:gd name="T70" fmla="*/ 20 w 648"/>
                  <a:gd name="T71" fmla="*/ 517 h 565"/>
                  <a:gd name="T72" fmla="*/ 20 w 648"/>
                  <a:gd name="T73" fmla="*/ 517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8" h="565">
                    <a:moveTo>
                      <a:pt x="20" y="517"/>
                    </a:moveTo>
                    <a:lnTo>
                      <a:pt x="443" y="439"/>
                    </a:lnTo>
                    <a:lnTo>
                      <a:pt x="488" y="487"/>
                    </a:lnTo>
                    <a:lnTo>
                      <a:pt x="530" y="508"/>
                    </a:lnTo>
                    <a:lnTo>
                      <a:pt x="623" y="540"/>
                    </a:lnTo>
                    <a:lnTo>
                      <a:pt x="631" y="565"/>
                    </a:lnTo>
                    <a:lnTo>
                      <a:pt x="646" y="530"/>
                    </a:lnTo>
                    <a:lnTo>
                      <a:pt x="648" y="483"/>
                    </a:lnTo>
                    <a:lnTo>
                      <a:pt x="631" y="392"/>
                    </a:lnTo>
                    <a:lnTo>
                      <a:pt x="631" y="297"/>
                    </a:lnTo>
                    <a:lnTo>
                      <a:pt x="585" y="158"/>
                    </a:lnTo>
                    <a:lnTo>
                      <a:pt x="577" y="97"/>
                    </a:lnTo>
                    <a:lnTo>
                      <a:pt x="549" y="0"/>
                    </a:lnTo>
                    <a:lnTo>
                      <a:pt x="412" y="32"/>
                    </a:lnTo>
                    <a:lnTo>
                      <a:pt x="336" y="112"/>
                    </a:lnTo>
                    <a:lnTo>
                      <a:pt x="332" y="133"/>
                    </a:lnTo>
                    <a:lnTo>
                      <a:pt x="289" y="181"/>
                    </a:lnTo>
                    <a:lnTo>
                      <a:pt x="300" y="198"/>
                    </a:lnTo>
                    <a:lnTo>
                      <a:pt x="309" y="211"/>
                    </a:lnTo>
                    <a:lnTo>
                      <a:pt x="302" y="215"/>
                    </a:lnTo>
                    <a:lnTo>
                      <a:pt x="315" y="234"/>
                    </a:lnTo>
                    <a:lnTo>
                      <a:pt x="317" y="251"/>
                    </a:lnTo>
                    <a:lnTo>
                      <a:pt x="275" y="291"/>
                    </a:lnTo>
                    <a:lnTo>
                      <a:pt x="212" y="308"/>
                    </a:lnTo>
                    <a:lnTo>
                      <a:pt x="197" y="319"/>
                    </a:lnTo>
                    <a:lnTo>
                      <a:pt x="174" y="310"/>
                    </a:lnTo>
                    <a:lnTo>
                      <a:pt x="104" y="318"/>
                    </a:lnTo>
                    <a:lnTo>
                      <a:pt x="53" y="338"/>
                    </a:lnTo>
                    <a:lnTo>
                      <a:pt x="53" y="365"/>
                    </a:lnTo>
                    <a:lnTo>
                      <a:pt x="62" y="382"/>
                    </a:lnTo>
                    <a:lnTo>
                      <a:pt x="70" y="382"/>
                    </a:lnTo>
                    <a:lnTo>
                      <a:pt x="77" y="403"/>
                    </a:lnTo>
                    <a:lnTo>
                      <a:pt x="64" y="414"/>
                    </a:lnTo>
                    <a:lnTo>
                      <a:pt x="58" y="433"/>
                    </a:lnTo>
                    <a:lnTo>
                      <a:pt x="0" y="487"/>
                    </a:lnTo>
                    <a:lnTo>
                      <a:pt x="20" y="517"/>
                    </a:lnTo>
                    <a:lnTo>
                      <a:pt x="20" y="517"/>
                    </a:lnTo>
                    <a:close/>
                  </a:path>
                </a:pathLst>
              </a:custGeom>
              <a:solidFill>
                <a:srgbClr val="70ACE2"/>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67" name="Freeform 1163"/>
              <p:cNvSpPr>
                <a:spLocks/>
              </p:cNvSpPr>
              <p:nvPr/>
            </p:nvSpPr>
            <p:spPr bwMode="auto">
              <a:xfrm>
                <a:off x="4920" y="1098"/>
                <a:ext cx="100" cy="60"/>
              </a:xfrm>
              <a:custGeom>
                <a:avLst/>
                <a:gdLst>
                  <a:gd name="T0" fmla="*/ 15 w 202"/>
                  <a:gd name="T1" fmla="*/ 116 h 116"/>
                  <a:gd name="T2" fmla="*/ 86 w 202"/>
                  <a:gd name="T3" fmla="*/ 76 h 116"/>
                  <a:gd name="T4" fmla="*/ 135 w 202"/>
                  <a:gd name="T5" fmla="*/ 53 h 116"/>
                  <a:gd name="T6" fmla="*/ 84 w 202"/>
                  <a:gd name="T7" fmla="*/ 89 h 116"/>
                  <a:gd name="T8" fmla="*/ 88 w 202"/>
                  <a:gd name="T9" fmla="*/ 91 h 116"/>
                  <a:gd name="T10" fmla="*/ 164 w 202"/>
                  <a:gd name="T11" fmla="*/ 40 h 116"/>
                  <a:gd name="T12" fmla="*/ 202 w 202"/>
                  <a:gd name="T13" fmla="*/ 6 h 116"/>
                  <a:gd name="T14" fmla="*/ 198 w 202"/>
                  <a:gd name="T15" fmla="*/ 0 h 116"/>
                  <a:gd name="T16" fmla="*/ 164 w 202"/>
                  <a:gd name="T17" fmla="*/ 19 h 116"/>
                  <a:gd name="T18" fmla="*/ 160 w 202"/>
                  <a:gd name="T19" fmla="*/ 17 h 116"/>
                  <a:gd name="T20" fmla="*/ 143 w 202"/>
                  <a:gd name="T21" fmla="*/ 40 h 116"/>
                  <a:gd name="T22" fmla="*/ 133 w 202"/>
                  <a:gd name="T23" fmla="*/ 40 h 116"/>
                  <a:gd name="T24" fmla="*/ 158 w 202"/>
                  <a:gd name="T25" fmla="*/ 0 h 116"/>
                  <a:gd name="T26" fmla="*/ 131 w 202"/>
                  <a:gd name="T27" fmla="*/ 30 h 116"/>
                  <a:gd name="T28" fmla="*/ 40 w 202"/>
                  <a:gd name="T29" fmla="*/ 61 h 116"/>
                  <a:gd name="T30" fmla="*/ 23 w 202"/>
                  <a:gd name="T31" fmla="*/ 84 h 116"/>
                  <a:gd name="T32" fmla="*/ 10 w 202"/>
                  <a:gd name="T33" fmla="*/ 87 h 116"/>
                  <a:gd name="T34" fmla="*/ 0 w 202"/>
                  <a:gd name="T35" fmla="*/ 105 h 116"/>
                  <a:gd name="T36" fmla="*/ 15 w 202"/>
                  <a:gd name="T37" fmla="*/ 116 h 116"/>
                  <a:gd name="T38" fmla="*/ 15 w 202"/>
                  <a:gd name="T3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 h="116">
                    <a:moveTo>
                      <a:pt x="15" y="116"/>
                    </a:moveTo>
                    <a:lnTo>
                      <a:pt x="86" y="76"/>
                    </a:lnTo>
                    <a:lnTo>
                      <a:pt x="135" y="53"/>
                    </a:lnTo>
                    <a:lnTo>
                      <a:pt x="84" y="89"/>
                    </a:lnTo>
                    <a:lnTo>
                      <a:pt x="88" y="91"/>
                    </a:lnTo>
                    <a:lnTo>
                      <a:pt x="164" y="40"/>
                    </a:lnTo>
                    <a:lnTo>
                      <a:pt x="202" y="6"/>
                    </a:lnTo>
                    <a:lnTo>
                      <a:pt x="198" y="0"/>
                    </a:lnTo>
                    <a:lnTo>
                      <a:pt x="164" y="19"/>
                    </a:lnTo>
                    <a:lnTo>
                      <a:pt x="160" y="17"/>
                    </a:lnTo>
                    <a:lnTo>
                      <a:pt x="143" y="40"/>
                    </a:lnTo>
                    <a:lnTo>
                      <a:pt x="133" y="40"/>
                    </a:lnTo>
                    <a:lnTo>
                      <a:pt x="158" y="0"/>
                    </a:lnTo>
                    <a:lnTo>
                      <a:pt x="131" y="30"/>
                    </a:lnTo>
                    <a:lnTo>
                      <a:pt x="40" y="61"/>
                    </a:lnTo>
                    <a:lnTo>
                      <a:pt x="23" y="84"/>
                    </a:lnTo>
                    <a:lnTo>
                      <a:pt x="10" y="87"/>
                    </a:lnTo>
                    <a:lnTo>
                      <a:pt x="0" y="105"/>
                    </a:lnTo>
                    <a:lnTo>
                      <a:pt x="15" y="116"/>
                    </a:lnTo>
                    <a:lnTo>
                      <a:pt x="15" y="116"/>
                    </a:lnTo>
                    <a:close/>
                  </a:path>
                </a:pathLst>
              </a:custGeom>
              <a:solidFill>
                <a:srgbClr val="70ACE2"/>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68" name="Freeform 1164"/>
              <p:cNvSpPr>
                <a:spLocks/>
              </p:cNvSpPr>
              <p:nvPr/>
            </p:nvSpPr>
            <p:spPr bwMode="auto">
              <a:xfrm>
                <a:off x="4926" y="1037"/>
                <a:ext cx="93" cy="87"/>
              </a:xfrm>
              <a:custGeom>
                <a:avLst/>
                <a:gdLst>
                  <a:gd name="T0" fmla="*/ 17 w 188"/>
                  <a:gd name="T1" fmla="*/ 127 h 174"/>
                  <a:gd name="T2" fmla="*/ 15 w 188"/>
                  <a:gd name="T3" fmla="*/ 174 h 174"/>
                  <a:gd name="T4" fmla="*/ 30 w 188"/>
                  <a:gd name="T5" fmla="*/ 171 h 174"/>
                  <a:gd name="T6" fmla="*/ 66 w 188"/>
                  <a:gd name="T7" fmla="*/ 144 h 174"/>
                  <a:gd name="T8" fmla="*/ 78 w 188"/>
                  <a:gd name="T9" fmla="*/ 121 h 174"/>
                  <a:gd name="T10" fmla="*/ 85 w 188"/>
                  <a:gd name="T11" fmla="*/ 127 h 174"/>
                  <a:gd name="T12" fmla="*/ 135 w 188"/>
                  <a:gd name="T13" fmla="*/ 114 h 174"/>
                  <a:gd name="T14" fmla="*/ 137 w 188"/>
                  <a:gd name="T15" fmla="*/ 104 h 174"/>
                  <a:gd name="T16" fmla="*/ 144 w 188"/>
                  <a:gd name="T17" fmla="*/ 108 h 174"/>
                  <a:gd name="T18" fmla="*/ 154 w 188"/>
                  <a:gd name="T19" fmla="*/ 100 h 174"/>
                  <a:gd name="T20" fmla="*/ 169 w 188"/>
                  <a:gd name="T21" fmla="*/ 98 h 174"/>
                  <a:gd name="T22" fmla="*/ 188 w 188"/>
                  <a:gd name="T23" fmla="*/ 89 h 174"/>
                  <a:gd name="T24" fmla="*/ 169 w 188"/>
                  <a:gd name="T25" fmla="*/ 0 h 174"/>
                  <a:gd name="T26" fmla="*/ 0 w 188"/>
                  <a:gd name="T27" fmla="*/ 36 h 174"/>
                  <a:gd name="T28" fmla="*/ 17 w 188"/>
                  <a:gd name="T29" fmla="*/ 127 h 174"/>
                  <a:gd name="T30" fmla="*/ 17 w 188"/>
                  <a:gd name="T31"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174">
                    <a:moveTo>
                      <a:pt x="17" y="127"/>
                    </a:moveTo>
                    <a:lnTo>
                      <a:pt x="15" y="174"/>
                    </a:lnTo>
                    <a:lnTo>
                      <a:pt x="30" y="171"/>
                    </a:lnTo>
                    <a:lnTo>
                      <a:pt x="66" y="144"/>
                    </a:lnTo>
                    <a:lnTo>
                      <a:pt x="78" y="121"/>
                    </a:lnTo>
                    <a:lnTo>
                      <a:pt x="85" y="127"/>
                    </a:lnTo>
                    <a:lnTo>
                      <a:pt x="135" y="114"/>
                    </a:lnTo>
                    <a:lnTo>
                      <a:pt x="137" y="104"/>
                    </a:lnTo>
                    <a:lnTo>
                      <a:pt x="144" y="108"/>
                    </a:lnTo>
                    <a:lnTo>
                      <a:pt x="154" y="100"/>
                    </a:lnTo>
                    <a:lnTo>
                      <a:pt x="169" y="98"/>
                    </a:lnTo>
                    <a:lnTo>
                      <a:pt x="188" y="89"/>
                    </a:lnTo>
                    <a:lnTo>
                      <a:pt x="169" y="0"/>
                    </a:lnTo>
                    <a:lnTo>
                      <a:pt x="0" y="36"/>
                    </a:lnTo>
                    <a:lnTo>
                      <a:pt x="17" y="127"/>
                    </a:lnTo>
                    <a:lnTo>
                      <a:pt x="17" y="127"/>
                    </a:lnTo>
                    <a:close/>
                  </a:path>
                </a:pathLst>
              </a:custGeom>
              <a:solidFill>
                <a:srgbClr val="70ACE2"/>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69" name="Freeform 1165"/>
              <p:cNvSpPr>
                <a:spLocks/>
              </p:cNvSpPr>
              <p:nvPr/>
            </p:nvSpPr>
            <p:spPr bwMode="auto">
              <a:xfrm>
                <a:off x="5010" y="1031"/>
                <a:ext cx="43" cy="50"/>
              </a:xfrm>
              <a:custGeom>
                <a:avLst/>
                <a:gdLst>
                  <a:gd name="T0" fmla="*/ 19 w 85"/>
                  <a:gd name="T1" fmla="*/ 99 h 99"/>
                  <a:gd name="T2" fmla="*/ 55 w 85"/>
                  <a:gd name="T3" fmla="*/ 86 h 99"/>
                  <a:gd name="T4" fmla="*/ 55 w 85"/>
                  <a:gd name="T5" fmla="*/ 46 h 99"/>
                  <a:gd name="T6" fmla="*/ 65 w 85"/>
                  <a:gd name="T7" fmla="*/ 55 h 99"/>
                  <a:gd name="T8" fmla="*/ 66 w 85"/>
                  <a:gd name="T9" fmla="*/ 74 h 99"/>
                  <a:gd name="T10" fmla="*/ 74 w 85"/>
                  <a:gd name="T11" fmla="*/ 74 h 99"/>
                  <a:gd name="T12" fmla="*/ 85 w 85"/>
                  <a:gd name="T13" fmla="*/ 55 h 99"/>
                  <a:gd name="T14" fmla="*/ 74 w 85"/>
                  <a:gd name="T15" fmla="*/ 34 h 99"/>
                  <a:gd name="T16" fmla="*/ 55 w 85"/>
                  <a:gd name="T17" fmla="*/ 30 h 99"/>
                  <a:gd name="T18" fmla="*/ 42 w 85"/>
                  <a:gd name="T19" fmla="*/ 4 h 99"/>
                  <a:gd name="T20" fmla="*/ 30 w 85"/>
                  <a:gd name="T21" fmla="*/ 0 h 99"/>
                  <a:gd name="T22" fmla="*/ 0 w 85"/>
                  <a:gd name="T23" fmla="*/ 10 h 99"/>
                  <a:gd name="T24" fmla="*/ 19 w 85"/>
                  <a:gd name="T25" fmla="*/ 99 h 99"/>
                  <a:gd name="T26" fmla="*/ 19 w 85"/>
                  <a:gd name="T2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99">
                    <a:moveTo>
                      <a:pt x="19" y="99"/>
                    </a:moveTo>
                    <a:lnTo>
                      <a:pt x="55" y="86"/>
                    </a:lnTo>
                    <a:lnTo>
                      <a:pt x="55" y="46"/>
                    </a:lnTo>
                    <a:lnTo>
                      <a:pt x="65" y="55"/>
                    </a:lnTo>
                    <a:lnTo>
                      <a:pt x="66" y="74"/>
                    </a:lnTo>
                    <a:lnTo>
                      <a:pt x="74" y="74"/>
                    </a:lnTo>
                    <a:lnTo>
                      <a:pt x="85" y="55"/>
                    </a:lnTo>
                    <a:lnTo>
                      <a:pt x="74" y="34"/>
                    </a:lnTo>
                    <a:lnTo>
                      <a:pt x="55" y="30"/>
                    </a:lnTo>
                    <a:lnTo>
                      <a:pt x="42" y="4"/>
                    </a:lnTo>
                    <a:lnTo>
                      <a:pt x="30" y="0"/>
                    </a:lnTo>
                    <a:lnTo>
                      <a:pt x="0" y="10"/>
                    </a:lnTo>
                    <a:lnTo>
                      <a:pt x="19" y="99"/>
                    </a:lnTo>
                    <a:lnTo>
                      <a:pt x="19" y="99"/>
                    </a:lnTo>
                    <a:close/>
                  </a:path>
                </a:pathLst>
              </a:custGeom>
              <a:solidFill>
                <a:srgbClr val="70ACE2"/>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70" name="Freeform 1166"/>
              <p:cNvSpPr>
                <a:spLocks/>
              </p:cNvSpPr>
              <p:nvPr/>
            </p:nvSpPr>
            <p:spPr bwMode="auto">
              <a:xfrm>
                <a:off x="4928" y="972"/>
                <a:ext cx="184" cy="89"/>
              </a:xfrm>
              <a:custGeom>
                <a:avLst/>
                <a:gdLst>
                  <a:gd name="T0" fmla="*/ 0 w 365"/>
                  <a:gd name="T1" fmla="*/ 169 h 180"/>
                  <a:gd name="T2" fmla="*/ 169 w 365"/>
                  <a:gd name="T3" fmla="*/ 133 h 180"/>
                  <a:gd name="T4" fmla="*/ 199 w 365"/>
                  <a:gd name="T5" fmla="*/ 123 h 180"/>
                  <a:gd name="T6" fmla="*/ 211 w 365"/>
                  <a:gd name="T7" fmla="*/ 127 h 180"/>
                  <a:gd name="T8" fmla="*/ 224 w 365"/>
                  <a:gd name="T9" fmla="*/ 153 h 180"/>
                  <a:gd name="T10" fmla="*/ 243 w 365"/>
                  <a:gd name="T11" fmla="*/ 157 h 180"/>
                  <a:gd name="T12" fmla="*/ 254 w 365"/>
                  <a:gd name="T13" fmla="*/ 178 h 180"/>
                  <a:gd name="T14" fmla="*/ 266 w 365"/>
                  <a:gd name="T15" fmla="*/ 180 h 180"/>
                  <a:gd name="T16" fmla="*/ 279 w 365"/>
                  <a:gd name="T17" fmla="*/ 159 h 180"/>
                  <a:gd name="T18" fmla="*/ 285 w 365"/>
                  <a:gd name="T19" fmla="*/ 142 h 180"/>
                  <a:gd name="T20" fmla="*/ 298 w 365"/>
                  <a:gd name="T21" fmla="*/ 165 h 180"/>
                  <a:gd name="T22" fmla="*/ 365 w 365"/>
                  <a:gd name="T23" fmla="*/ 144 h 180"/>
                  <a:gd name="T24" fmla="*/ 361 w 365"/>
                  <a:gd name="T25" fmla="*/ 119 h 180"/>
                  <a:gd name="T26" fmla="*/ 342 w 365"/>
                  <a:gd name="T27" fmla="*/ 87 h 180"/>
                  <a:gd name="T28" fmla="*/ 332 w 365"/>
                  <a:gd name="T29" fmla="*/ 83 h 180"/>
                  <a:gd name="T30" fmla="*/ 321 w 365"/>
                  <a:gd name="T31" fmla="*/ 85 h 180"/>
                  <a:gd name="T32" fmla="*/ 323 w 365"/>
                  <a:gd name="T33" fmla="*/ 91 h 180"/>
                  <a:gd name="T34" fmla="*/ 338 w 365"/>
                  <a:gd name="T35" fmla="*/ 93 h 180"/>
                  <a:gd name="T36" fmla="*/ 344 w 365"/>
                  <a:gd name="T37" fmla="*/ 123 h 180"/>
                  <a:gd name="T38" fmla="*/ 317 w 365"/>
                  <a:gd name="T39" fmla="*/ 134 h 180"/>
                  <a:gd name="T40" fmla="*/ 279 w 365"/>
                  <a:gd name="T41" fmla="*/ 110 h 180"/>
                  <a:gd name="T42" fmla="*/ 266 w 365"/>
                  <a:gd name="T43" fmla="*/ 83 h 180"/>
                  <a:gd name="T44" fmla="*/ 249 w 365"/>
                  <a:gd name="T45" fmla="*/ 76 h 180"/>
                  <a:gd name="T46" fmla="*/ 249 w 365"/>
                  <a:gd name="T47" fmla="*/ 83 h 180"/>
                  <a:gd name="T48" fmla="*/ 232 w 365"/>
                  <a:gd name="T49" fmla="*/ 68 h 180"/>
                  <a:gd name="T50" fmla="*/ 245 w 365"/>
                  <a:gd name="T51" fmla="*/ 49 h 180"/>
                  <a:gd name="T52" fmla="*/ 256 w 365"/>
                  <a:gd name="T53" fmla="*/ 32 h 180"/>
                  <a:gd name="T54" fmla="*/ 235 w 365"/>
                  <a:gd name="T55" fmla="*/ 0 h 180"/>
                  <a:gd name="T56" fmla="*/ 199 w 365"/>
                  <a:gd name="T57" fmla="*/ 26 h 180"/>
                  <a:gd name="T58" fmla="*/ 78 w 365"/>
                  <a:gd name="T59" fmla="*/ 57 h 180"/>
                  <a:gd name="T60" fmla="*/ 0 w 365"/>
                  <a:gd name="T61" fmla="*/ 74 h 180"/>
                  <a:gd name="T62" fmla="*/ 0 w 365"/>
                  <a:gd name="T63" fmla="*/ 169 h 180"/>
                  <a:gd name="T64" fmla="*/ 0 w 365"/>
                  <a:gd name="T65" fmla="*/ 16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5" h="180">
                    <a:moveTo>
                      <a:pt x="0" y="169"/>
                    </a:moveTo>
                    <a:lnTo>
                      <a:pt x="169" y="133"/>
                    </a:lnTo>
                    <a:lnTo>
                      <a:pt x="199" y="123"/>
                    </a:lnTo>
                    <a:lnTo>
                      <a:pt x="211" y="127"/>
                    </a:lnTo>
                    <a:lnTo>
                      <a:pt x="224" y="153"/>
                    </a:lnTo>
                    <a:lnTo>
                      <a:pt x="243" y="157"/>
                    </a:lnTo>
                    <a:lnTo>
                      <a:pt x="254" y="178"/>
                    </a:lnTo>
                    <a:lnTo>
                      <a:pt x="266" y="180"/>
                    </a:lnTo>
                    <a:lnTo>
                      <a:pt x="279" y="159"/>
                    </a:lnTo>
                    <a:lnTo>
                      <a:pt x="285" y="142"/>
                    </a:lnTo>
                    <a:lnTo>
                      <a:pt x="298" y="165"/>
                    </a:lnTo>
                    <a:lnTo>
                      <a:pt x="365" y="144"/>
                    </a:lnTo>
                    <a:lnTo>
                      <a:pt x="361" y="119"/>
                    </a:lnTo>
                    <a:lnTo>
                      <a:pt x="342" y="87"/>
                    </a:lnTo>
                    <a:lnTo>
                      <a:pt x="332" y="83"/>
                    </a:lnTo>
                    <a:lnTo>
                      <a:pt x="321" y="85"/>
                    </a:lnTo>
                    <a:lnTo>
                      <a:pt x="323" y="91"/>
                    </a:lnTo>
                    <a:lnTo>
                      <a:pt x="338" y="93"/>
                    </a:lnTo>
                    <a:lnTo>
                      <a:pt x="344" y="123"/>
                    </a:lnTo>
                    <a:lnTo>
                      <a:pt x="317" y="134"/>
                    </a:lnTo>
                    <a:lnTo>
                      <a:pt x="279" y="110"/>
                    </a:lnTo>
                    <a:lnTo>
                      <a:pt x="266" y="83"/>
                    </a:lnTo>
                    <a:lnTo>
                      <a:pt x="249" y="76"/>
                    </a:lnTo>
                    <a:lnTo>
                      <a:pt x="249" y="83"/>
                    </a:lnTo>
                    <a:lnTo>
                      <a:pt x="232" y="68"/>
                    </a:lnTo>
                    <a:lnTo>
                      <a:pt x="245" y="49"/>
                    </a:lnTo>
                    <a:lnTo>
                      <a:pt x="256" y="32"/>
                    </a:lnTo>
                    <a:lnTo>
                      <a:pt x="235" y="0"/>
                    </a:lnTo>
                    <a:lnTo>
                      <a:pt x="199" y="26"/>
                    </a:lnTo>
                    <a:lnTo>
                      <a:pt x="78" y="57"/>
                    </a:lnTo>
                    <a:lnTo>
                      <a:pt x="0" y="74"/>
                    </a:lnTo>
                    <a:lnTo>
                      <a:pt x="0" y="169"/>
                    </a:lnTo>
                    <a:lnTo>
                      <a:pt x="0" y="169"/>
                    </a:lnTo>
                    <a:close/>
                  </a:path>
                </a:pathLst>
              </a:custGeom>
              <a:solidFill>
                <a:srgbClr val="70ACE2"/>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71" name="Freeform 1169"/>
              <p:cNvSpPr>
                <a:spLocks/>
              </p:cNvSpPr>
              <p:nvPr/>
            </p:nvSpPr>
            <p:spPr bwMode="auto">
              <a:xfrm>
                <a:off x="4883" y="838"/>
                <a:ext cx="89" cy="169"/>
              </a:xfrm>
              <a:custGeom>
                <a:avLst/>
                <a:gdLst>
                  <a:gd name="T0" fmla="*/ 28 w 177"/>
                  <a:gd name="T1" fmla="*/ 139 h 339"/>
                  <a:gd name="T2" fmla="*/ 36 w 177"/>
                  <a:gd name="T3" fmla="*/ 200 h 339"/>
                  <a:gd name="T4" fmla="*/ 82 w 177"/>
                  <a:gd name="T5" fmla="*/ 339 h 339"/>
                  <a:gd name="T6" fmla="*/ 160 w 177"/>
                  <a:gd name="T7" fmla="*/ 322 h 339"/>
                  <a:gd name="T8" fmla="*/ 154 w 177"/>
                  <a:gd name="T9" fmla="*/ 124 h 339"/>
                  <a:gd name="T10" fmla="*/ 175 w 177"/>
                  <a:gd name="T11" fmla="*/ 86 h 339"/>
                  <a:gd name="T12" fmla="*/ 177 w 177"/>
                  <a:gd name="T13" fmla="*/ 0 h 339"/>
                  <a:gd name="T14" fmla="*/ 0 w 177"/>
                  <a:gd name="T15" fmla="*/ 42 h 339"/>
                  <a:gd name="T16" fmla="*/ 28 w 177"/>
                  <a:gd name="T17" fmla="*/ 139 h 339"/>
                  <a:gd name="T18" fmla="*/ 28 w 177"/>
                  <a:gd name="T19" fmla="*/ 13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339">
                    <a:moveTo>
                      <a:pt x="28" y="139"/>
                    </a:moveTo>
                    <a:lnTo>
                      <a:pt x="36" y="200"/>
                    </a:lnTo>
                    <a:lnTo>
                      <a:pt x="82" y="339"/>
                    </a:lnTo>
                    <a:lnTo>
                      <a:pt x="160" y="322"/>
                    </a:lnTo>
                    <a:lnTo>
                      <a:pt x="154" y="124"/>
                    </a:lnTo>
                    <a:lnTo>
                      <a:pt x="175" y="86"/>
                    </a:lnTo>
                    <a:lnTo>
                      <a:pt x="177" y="0"/>
                    </a:lnTo>
                    <a:lnTo>
                      <a:pt x="0" y="42"/>
                    </a:lnTo>
                    <a:lnTo>
                      <a:pt x="28" y="139"/>
                    </a:lnTo>
                    <a:lnTo>
                      <a:pt x="28" y="139"/>
                    </a:lnTo>
                    <a:close/>
                  </a:path>
                </a:pathLst>
              </a:custGeom>
              <a:solidFill>
                <a:srgbClr val="70ACE2"/>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72" name="Freeform 1170"/>
              <p:cNvSpPr>
                <a:spLocks/>
              </p:cNvSpPr>
              <p:nvPr/>
            </p:nvSpPr>
            <p:spPr bwMode="auto">
              <a:xfrm>
                <a:off x="4961" y="814"/>
                <a:ext cx="82" cy="184"/>
              </a:xfrm>
              <a:custGeom>
                <a:avLst/>
                <a:gdLst>
                  <a:gd name="T0" fmla="*/ 0 w 163"/>
                  <a:gd name="T1" fmla="*/ 173 h 371"/>
                  <a:gd name="T2" fmla="*/ 21 w 163"/>
                  <a:gd name="T3" fmla="*/ 135 h 371"/>
                  <a:gd name="T4" fmla="*/ 23 w 163"/>
                  <a:gd name="T5" fmla="*/ 49 h 371"/>
                  <a:gd name="T6" fmla="*/ 21 w 163"/>
                  <a:gd name="T7" fmla="*/ 17 h 371"/>
                  <a:gd name="T8" fmla="*/ 53 w 163"/>
                  <a:gd name="T9" fmla="*/ 0 h 371"/>
                  <a:gd name="T10" fmla="*/ 127 w 163"/>
                  <a:gd name="T11" fmla="*/ 232 h 371"/>
                  <a:gd name="T12" fmla="*/ 163 w 163"/>
                  <a:gd name="T13" fmla="*/ 281 h 371"/>
                  <a:gd name="T14" fmla="*/ 163 w 163"/>
                  <a:gd name="T15" fmla="*/ 314 h 371"/>
                  <a:gd name="T16" fmla="*/ 127 w 163"/>
                  <a:gd name="T17" fmla="*/ 340 h 371"/>
                  <a:gd name="T18" fmla="*/ 6 w 163"/>
                  <a:gd name="T19" fmla="*/ 371 h 371"/>
                  <a:gd name="T20" fmla="*/ 0 w 163"/>
                  <a:gd name="T21" fmla="*/ 173 h 371"/>
                  <a:gd name="T22" fmla="*/ 0 w 163"/>
                  <a:gd name="T23" fmla="*/ 173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371">
                    <a:moveTo>
                      <a:pt x="0" y="173"/>
                    </a:moveTo>
                    <a:lnTo>
                      <a:pt x="21" y="135"/>
                    </a:lnTo>
                    <a:lnTo>
                      <a:pt x="23" y="49"/>
                    </a:lnTo>
                    <a:lnTo>
                      <a:pt x="21" y="17"/>
                    </a:lnTo>
                    <a:lnTo>
                      <a:pt x="53" y="0"/>
                    </a:lnTo>
                    <a:lnTo>
                      <a:pt x="127" y="232"/>
                    </a:lnTo>
                    <a:lnTo>
                      <a:pt x="163" y="281"/>
                    </a:lnTo>
                    <a:lnTo>
                      <a:pt x="163" y="314"/>
                    </a:lnTo>
                    <a:lnTo>
                      <a:pt x="127" y="340"/>
                    </a:lnTo>
                    <a:lnTo>
                      <a:pt x="6" y="371"/>
                    </a:lnTo>
                    <a:lnTo>
                      <a:pt x="0" y="173"/>
                    </a:lnTo>
                    <a:lnTo>
                      <a:pt x="0" y="173"/>
                    </a:lnTo>
                    <a:close/>
                  </a:path>
                </a:pathLst>
              </a:custGeom>
              <a:solidFill>
                <a:srgbClr val="D9D9D9"/>
              </a:solidFill>
              <a:ln w="9525">
                <a:solidFill>
                  <a:schemeClr val="bg1"/>
                </a:solidFill>
                <a:round/>
                <a:headEnd/>
                <a:tailEnd/>
              </a:ln>
              <a:effectLst/>
              <a:extLst/>
            </p:spPr>
            <p:txBody>
              <a:bodyPr/>
              <a:lstStyle/>
              <a:p>
                <a:pPr>
                  <a:defRPr/>
                </a:pPr>
                <a:endParaRPr lang="en-US">
                  <a:latin typeface="+mj-lt"/>
                  <a:ea typeface="ＭＳ Ｐゴシック" charset="0"/>
                </a:endParaRPr>
              </a:p>
            </p:txBody>
          </p:sp>
          <p:sp>
            <p:nvSpPr>
              <p:cNvPr id="273" name="Freeform 1171"/>
              <p:cNvSpPr>
                <a:spLocks/>
              </p:cNvSpPr>
              <p:nvPr/>
            </p:nvSpPr>
            <p:spPr bwMode="auto">
              <a:xfrm>
                <a:off x="4987" y="648"/>
                <a:ext cx="201" cy="305"/>
              </a:xfrm>
              <a:custGeom>
                <a:avLst/>
                <a:gdLst>
                  <a:gd name="T0" fmla="*/ 0 w 399"/>
                  <a:gd name="T1" fmla="*/ 329 h 610"/>
                  <a:gd name="T2" fmla="*/ 23 w 399"/>
                  <a:gd name="T3" fmla="*/ 331 h 610"/>
                  <a:gd name="T4" fmla="*/ 25 w 399"/>
                  <a:gd name="T5" fmla="*/ 291 h 610"/>
                  <a:gd name="T6" fmla="*/ 53 w 399"/>
                  <a:gd name="T7" fmla="*/ 236 h 610"/>
                  <a:gd name="T8" fmla="*/ 40 w 399"/>
                  <a:gd name="T9" fmla="*/ 196 h 610"/>
                  <a:gd name="T10" fmla="*/ 97 w 399"/>
                  <a:gd name="T11" fmla="*/ 4 h 610"/>
                  <a:gd name="T12" fmla="*/ 110 w 399"/>
                  <a:gd name="T13" fmla="*/ 4 h 610"/>
                  <a:gd name="T14" fmla="*/ 114 w 399"/>
                  <a:gd name="T15" fmla="*/ 29 h 610"/>
                  <a:gd name="T16" fmla="*/ 171 w 399"/>
                  <a:gd name="T17" fmla="*/ 8 h 610"/>
                  <a:gd name="T18" fmla="*/ 173 w 399"/>
                  <a:gd name="T19" fmla="*/ 0 h 610"/>
                  <a:gd name="T20" fmla="*/ 219 w 399"/>
                  <a:gd name="T21" fmla="*/ 10 h 610"/>
                  <a:gd name="T22" fmla="*/ 293 w 399"/>
                  <a:gd name="T23" fmla="*/ 198 h 610"/>
                  <a:gd name="T24" fmla="*/ 327 w 399"/>
                  <a:gd name="T25" fmla="*/ 200 h 610"/>
                  <a:gd name="T26" fmla="*/ 390 w 399"/>
                  <a:gd name="T27" fmla="*/ 270 h 610"/>
                  <a:gd name="T28" fmla="*/ 380 w 399"/>
                  <a:gd name="T29" fmla="*/ 283 h 610"/>
                  <a:gd name="T30" fmla="*/ 399 w 399"/>
                  <a:gd name="T31" fmla="*/ 283 h 610"/>
                  <a:gd name="T32" fmla="*/ 386 w 399"/>
                  <a:gd name="T33" fmla="*/ 318 h 610"/>
                  <a:gd name="T34" fmla="*/ 356 w 399"/>
                  <a:gd name="T35" fmla="*/ 340 h 610"/>
                  <a:gd name="T36" fmla="*/ 322 w 399"/>
                  <a:gd name="T37" fmla="*/ 357 h 610"/>
                  <a:gd name="T38" fmla="*/ 318 w 399"/>
                  <a:gd name="T39" fmla="*/ 380 h 610"/>
                  <a:gd name="T40" fmla="*/ 299 w 399"/>
                  <a:gd name="T41" fmla="*/ 359 h 610"/>
                  <a:gd name="T42" fmla="*/ 268 w 399"/>
                  <a:gd name="T43" fmla="*/ 384 h 610"/>
                  <a:gd name="T44" fmla="*/ 253 w 399"/>
                  <a:gd name="T45" fmla="*/ 384 h 610"/>
                  <a:gd name="T46" fmla="*/ 240 w 399"/>
                  <a:gd name="T47" fmla="*/ 369 h 610"/>
                  <a:gd name="T48" fmla="*/ 232 w 399"/>
                  <a:gd name="T49" fmla="*/ 443 h 610"/>
                  <a:gd name="T50" fmla="*/ 204 w 399"/>
                  <a:gd name="T51" fmla="*/ 454 h 610"/>
                  <a:gd name="T52" fmla="*/ 190 w 399"/>
                  <a:gd name="T53" fmla="*/ 483 h 610"/>
                  <a:gd name="T54" fmla="*/ 173 w 399"/>
                  <a:gd name="T55" fmla="*/ 483 h 610"/>
                  <a:gd name="T56" fmla="*/ 133 w 399"/>
                  <a:gd name="T57" fmla="*/ 527 h 610"/>
                  <a:gd name="T58" fmla="*/ 131 w 399"/>
                  <a:gd name="T59" fmla="*/ 561 h 610"/>
                  <a:gd name="T60" fmla="*/ 122 w 399"/>
                  <a:gd name="T61" fmla="*/ 574 h 610"/>
                  <a:gd name="T62" fmla="*/ 110 w 399"/>
                  <a:gd name="T63" fmla="*/ 610 h 610"/>
                  <a:gd name="T64" fmla="*/ 74 w 399"/>
                  <a:gd name="T65" fmla="*/ 561 h 610"/>
                  <a:gd name="T66" fmla="*/ 0 w 399"/>
                  <a:gd name="T67" fmla="*/ 329 h 610"/>
                  <a:gd name="T68" fmla="*/ 0 w 399"/>
                  <a:gd name="T69" fmla="*/ 329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9" h="610">
                    <a:moveTo>
                      <a:pt x="0" y="329"/>
                    </a:moveTo>
                    <a:lnTo>
                      <a:pt x="23" y="331"/>
                    </a:lnTo>
                    <a:lnTo>
                      <a:pt x="25" y="291"/>
                    </a:lnTo>
                    <a:lnTo>
                      <a:pt x="53" y="236"/>
                    </a:lnTo>
                    <a:lnTo>
                      <a:pt x="40" y="196"/>
                    </a:lnTo>
                    <a:lnTo>
                      <a:pt x="97" y="4"/>
                    </a:lnTo>
                    <a:lnTo>
                      <a:pt x="110" y="4"/>
                    </a:lnTo>
                    <a:lnTo>
                      <a:pt x="114" y="29"/>
                    </a:lnTo>
                    <a:lnTo>
                      <a:pt x="171" y="8"/>
                    </a:lnTo>
                    <a:lnTo>
                      <a:pt x="173" y="0"/>
                    </a:lnTo>
                    <a:lnTo>
                      <a:pt x="219" y="10"/>
                    </a:lnTo>
                    <a:lnTo>
                      <a:pt x="293" y="198"/>
                    </a:lnTo>
                    <a:lnTo>
                      <a:pt x="327" y="200"/>
                    </a:lnTo>
                    <a:lnTo>
                      <a:pt x="390" y="270"/>
                    </a:lnTo>
                    <a:lnTo>
                      <a:pt x="380" y="283"/>
                    </a:lnTo>
                    <a:lnTo>
                      <a:pt x="399" y="283"/>
                    </a:lnTo>
                    <a:lnTo>
                      <a:pt x="386" y="318"/>
                    </a:lnTo>
                    <a:lnTo>
                      <a:pt x="356" y="340"/>
                    </a:lnTo>
                    <a:lnTo>
                      <a:pt x="322" y="357"/>
                    </a:lnTo>
                    <a:lnTo>
                      <a:pt x="318" y="380"/>
                    </a:lnTo>
                    <a:lnTo>
                      <a:pt x="299" y="359"/>
                    </a:lnTo>
                    <a:lnTo>
                      <a:pt x="268" y="384"/>
                    </a:lnTo>
                    <a:lnTo>
                      <a:pt x="253" y="384"/>
                    </a:lnTo>
                    <a:lnTo>
                      <a:pt x="240" y="369"/>
                    </a:lnTo>
                    <a:lnTo>
                      <a:pt x="232" y="443"/>
                    </a:lnTo>
                    <a:lnTo>
                      <a:pt x="204" y="454"/>
                    </a:lnTo>
                    <a:lnTo>
                      <a:pt x="190" y="483"/>
                    </a:lnTo>
                    <a:lnTo>
                      <a:pt x="173" y="483"/>
                    </a:lnTo>
                    <a:lnTo>
                      <a:pt x="133" y="527"/>
                    </a:lnTo>
                    <a:lnTo>
                      <a:pt x="131" y="561"/>
                    </a:lnTo>
                    <a:lnTo>
                      <a:pt x="122" y="574"/>
                    </a:lnTo>
                    <a:lnTo>
                      <a:pt x="110" y="610"/>
                    </a:lnTo>
                    <a:lnTo>
                      <a:pt x="74" y="561"/>
                    </a:lnTo>
                    <a:lnTo>
                      <a:pt x="0" y="329"/>
                    </a:lnTo>
                    <a:lnTo>
                      <a:pt x="0" y="329"/>
                    </a:lnTo>
                    <a:close/>
                  </a:path>
                </a:pathLst>
              </a:custGeom>
              <a:solidFill>
                <a:srgbClr val="70ACE2"/>
              </a:solidFill>
              <a:ln w="9525">
                <a:solidFill>
                  <a:schemeClr val="bg1"/>
                </a:solidFill>
                <a:round/>
                <a:headEnd/>
                <a:tailEnd/>
              </a:ln>
              <a:effectLst/>
              <a:extLst/>
            </p:spPr>
            <p:txBody>
              <a:bodyPr/>
              <a:lstStyle/>
              <a:p>
                <a:pPr>
                  <a:defRPr/>
                </a:pPr>
                <a:endParaRPr lang="en-US">
                  <a:latin typeface="+mj-lt"/>
                  <a:ea typeface="ＭＳ Ｐゴシック" charset="0"/>
                </a:endParaRPr>
              </a:p>
            </p:txBody>
          </p:sp>
        </p:grpSp>
        <p:sp>
          <p:nvSpPr>
            <p:cNvPr id="161" name="Freeform 58"/>
            <p:cNvSpPr>
              <a:spLocks/>
            </p:cNvSpPr>
            <p:nvPr/>
          </p:nvSpPr>
          <p:spPr bwMode="auto">
            <a:xfrm>
              <a:off x="6903320" y="3748628"/>
              <a:ext cx="114258" cy="191312"/>
            </a:xfrm>
            <a:custGeom>
              <a:avLst/>
              <a:gdLst>
                <a:gd name="T0" fmla="*/ 0 w 64"/>
                <a:gd name="T1" fmla="*/ 2147483647 h 107"/>
                <a:gd name="T2" fmla="*/ 2147483647 w 64"/>
                <a:gd name="T3" fmla="*/ 2147483647 h 107"/>
                <a:gd name="T4" fmla="*/ 2147483647 w 64"/>
                <a:gd name="T5" fmla="*/ 2147483647 h 107"/>
                <a:gd name="T6" fmla="*/ 2147483647 w 64"/>
                <a:gd name="T7" fmla="*/ 2147483647 h 107"/>
                <a:gd name="T8" fmla="*/ 2147483647 w 64"/>
                <a:gd name="T9" fmla="*/ 0 h 107"/>
                <a:gd name="T10" fmla="*/ 2147483647 w 64"/>
                <a:gd name="T11" fmla="*/ 0 h 107"/>
                <a:gd name="T12" fmla="*/ 2147483647 w 64"/>
                <a:gd name="T13" fmla="*/ 2147483647 h 107"/>
                <a:gd name="T14" fmla="*/ 2147483647 w 64"/>
                <a:gd name="T15" fmla="*/ 2147483647 h 107"/>
                <a:gd name="T16" fmla="*/ 2147483647 w 64"/>
                <a:gd name="T17" fmla="*/ 2147483647 h 107"/>
                <a:gd name="T18" fmla="*/ 2147483647 w 64"/>
                <a:gd name="T19" fmla="*/ 2147483647 h 107"/>
                <a:gd name="T20" fmla="*/ 2147483647 w 64"/>
                <a:gd name="T21" fmla="*/ 2147483647 h 107"/>
                <a:gd name="T22" fmla="*/ 2147483647 w 64"/>
                <a:gd name="T23" fmla="*/ 2147483647 h 107"/>
                <a:gd name="T24" fmla="*/ 2147483647 w 64"/>
                <a:gd name="T25" fmla="*/ 2147483647 h 107"/>
                <a:gd name="T26" fmla="*/ 2147483647 w 64"/>
                <a:gd name="T27" fmla="*/ 2147483647 h 107"/>
                <a:gd name="T28" fmla="*/ 2147483647 w 64"/>
                <a:gd name="T29" fmla="*/ 2147483647 h 107"/>
                <a:gd name="T30" fmla="*/ 2147483647 w 64"/>
                <a:gd name="T31" fmla="*/ 2147483647 h 107"/>
                <a:gd name="T32" fmla="*/ 2147483647 w 64"/>
                <a:gd name="T33" fmla="*/ 2147483647 h 107"/>
                <a:gd name="T34" fmla="*/ 2147483647 w 64"/>
                <a:gd name="T35" fmla="*/ 2147483647 h 107"/>
                <a:gd name="T36" fmla="*/ 2147483647 w 64"/>
                <a:gd name="T37" fmla="*/ 2147483647 h 107"/>
                <a:gd name="T38" fmla="*/ 2147483647 w 64"/>
                <a:gd name="T39" fmla="*/ 2147483647 h 107"/>
                <a:gd name="T40" fmla="*/ 2147483647 w 64"/>
                <a:gd name="T41" fmla="*/ 2147483647 h 107"/>
                <a:gd name="T42" fmla="*/ 2147483647 w 64"/>
                <a:gd name="T43" fmla="*/ 2147483647 h 107"/>
                <a:gd name="T44" fmla="*/ 2147483647 w 64"/>
                <a:gd name="T45" fmla="*/ 2147483647 h 107"/>
                <a:gd name="T46" fmla="*/ 2147483647 w 64"/>
                <a:gd name="T47" fmla="*/ 2147483647 h 107"/>
                <a:gd name="T48" fmla="*/ 2147483647 w 64"/>
                <a:gd name="T49" fmla="*/ 2147483647 h 107"/>
                <a:gd name="T50" fmla="*/ 2147483647 w 64"/>
                <a:gd name="T51" fmla="*/ 2147483647 h 107"/>
                <a:gd name="T52" fmla="*/ 2147483647 w 64"/>
                <a:gd name="T53" fmla="*/ 2147483647 h 107"/>
                <a:gd name="T54" fmla="*/ 2147483647 w 64"/>
                <a:gd name="T55" fmla="*/ 2147483647 h 107"/>
                <a:gd name="T56" fmla="*/ 2147483647 w 64"/>
                <a:gd name="T57" fmla="*/ 2147483647 h 107"/>
                <a:gd name="T58" fmla="*/ 2147483647 w 64"/>
                <a:gd name="T59" fmla="*/ 2147483647 h 107"/>
                <a:gd name="T60" fmla="*/ 2147483647 w 64"/>
                <a:gd name="T61" fmla="*/ 2147483647 h 107"/>
                <a:gd name="T62" fmla="*/ 2147483647 w 64"/>
                <a:gd name="T63" fmla="*/ 2147483647 h 107"/>
                <a:gd name="T64" fmla="*/ 2147483647 w 64"/>
                <a:gd name="T65" fmla="*/ 2147483647 h 107"/>
                <a:gd name="T66" fmla="*/ 2147483647 w 64"/>
                <a:gd name="T67" fmla="*/ 2147483647 h 107"/>
                <a:gd name="T68" fmla="*/ 2147483647 w 64"/>
                <a:gd name="T69" fmla="*/ 2147483647 h 107"/>
                <a:gd name="T70" fmla="*/ 2147483647 w 64"/>
                <a:gd name="T71" fmla="*/ 2147483647 h 107"/>
                <a:gd name="T72" fmla="*/ 0 w 64"/>
                <a:gd name="T73" fmla="*/ 2147483647 h 1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107">
                  <a:moveTo>
                    <a:pt x="0" y="14"/>
                  </a:moveTo>
                  <a:lnTo>
                    <a:pt x="1" y="9"/>
                  </a:lnTo>
                  <a:lnTo>
                    <a:pt x="4" y="4"/>
                  </a:lnTo>
                  <a:lnTo>
                    <a:pt x="9" y="2"/>
                  </a:lnTo>
                  <a:lnTo>
                    <a:pt x="12" y="0"/>
                  </a:lnTo>
                  <a:lnTo>
                    <a:pt x="16" y="0"/>
                  </a:lnTo>
                  <a:lnTo>
                    <a:pt x="19" y="3"/>
                  </a:lnTo>
                  <a:lnTo>
                    <a:pt x="16" y="4"/>
                  </a:lnTo>
                  <a:lnTo>
                    <a:pt x="16" y="9"/>
                  </a:lnTo>
                  <a:lnTo>
                    <a:pt x="14" y="14"/>
                  </a:lnTo>
                  <a:lnTo>
                    <a:pt x="11" y="18"/>
                  </a:lnTo>
                  <a:lnTo>
                    <a:pt x="15" y="23"/>
                  </a:lnTo>
                  <a:lnTo>
                    <a:pt x="15" y="27"/>
                  </a:lnTo>
                  <a:lnTo>
                    <a:pt x="17" y="32"/>
                  </a:lnTo>
                  <a:lnTo>
                    <a:pt x="21" y="37"/>
                  </a:lnTo>
                  <a:lnTo>
                    <a:pt x="26" y="41"/>
                  </a:lnTo>
                  <a:lnTo>
                    <a:pt x="30" y="44"/>
                  </a:lnTo>
                  <a:lnTo>
                    <a:pt x="30" y="51"/>
                  </a:lnTo>
                  <a:lnTo>
                    <a:pt x="33" y="58"/>
                  </a:lnTo>
                  <a:lnTo>
                    <a:pt x="39" y="62"/>
                  </a:lnTo>
                  <a:lnTo>
                    <a:pt x="40" y="67"/>
                  </a:lnTo>
                  <a:lnTo>
                    <a:pt x="49" y="75"/>
                  </a:lnTo>
                  <a:lnTo>
                    <a:pt x="55" y="73"/>
                  </a:lnTo>
                  <a:lnTo>
                    <a:pt x="56" y="76"/>
                  </a:lnTo>
                  <a:lnTo>
                    <a:pt x="55" y="81"/>
                  </a:lnTo>
                  <a:lnTo>
                    <a:pt x="55" y="86"/>
                  </a:lnTo>
                  <a:lnTo>
                    <a:pt x="56" y="86"/>
                  </a:lnTo>
                  <a:lnTo>
                    <a:pt x="53" y="91"/>
                  </a:lnTo>
                  <a:lnTo>
                    <a:pt x="55" y="90"/>
                  </a:lnTo>
                  <a:lnTo>
                    <a:pt x="60" y="88"/>
                  </a:lnTo>
                  <a:lnTo>
                    <a:pt x="64" y="99"/>
                  </a:lnTo>
                  <a:lnTo>
                    <a:pt x="63" y="99"/>
                  </a:lnTo>
                  <a:lnTo>
                    <a:pt x="60" y="100"/>
                  </a:lnTo>
                  <a:lnTo>
                    <a:pt x="26" y="107"/>
                  </a:lnTo>
                  <a:lnTo>
                    <a:pt x="24" y="102"/>
                  </a:lnTo>
                  <a:lnTo>
                    <a:pt x="15" y="68"/>
                  </a:lnTo>
                  <a:lnTo>
                    <a:pt x="0" y="14"/>
                  </a:lnTo>
                </a:path>
              </a:pathLst>
            </a:custGeom>
            <a:solidFill>
              <a:srgbClr val="70ACE2"/>
            </a:solidFill>
            <a:ln w="4763">
              <a:solidFill>
                <a:srgbClr val="FFFFFF"/>
              </a:solidFill>
              <a:prstDash val="solid"/>
              <a:round/>
              <a:headEnd/>
              <a:tailEnd/>
            </a:ln>
          </p:spPr>
          <p:txBody>
            <a:bodyPr/>
            <a:lstStyle/>
            <a:p>
              <a:pPr>
                <a:defRPr/>
              </a:pPr>
              <a:endParaRPr lang="en-US">
                <a:latin typeface="+mj-lt"/>
                <a:ea typeface="ＭＳ Ｐゴシック" charset="0"/>
                <a:cs typeface="ＭＳ Ｐゴシック" charset="0"/>
              </a:endParaRPr>
            </a:p>
          </p:txBody>
        </p:sp>
        <p:grpSp>
          <p:nvGrpSpPr>
            <p:cNvPr id="162" name="Group 161"/>
            <p:cNvGrpSpPr>
              <a:grpSpLocks noChangeAspect="1"/>
            </p:cNvGrpSpPr>
            <p:nvPr/>
          </p:nvGrpSpPr>
          <p:grpSpPr bwMode="auto">
            <a:xfrm>
              <a:off x="2911808" y="5172220"/>
              <a:ext cx="618932" cy="476152"/>
              <a:chOff x="3359150" y="4846638"/>
              <a:chExt cx="915987" cy="704851"/>
            </a:xfrm>
            <a:solidFill>
              <a:schemeClr val="bg1">
                <a:lumMod val="50000"/>
              </a:schemeClr>
            </a:solidFill>
          </p:grpSpPr>
          <p:sp>
            <p:nvSpPr>
              <p:cNvPr id="217" name="Freeform 8"/>
              <p:cNvSpPr>
                <a:spLocks/>
              </p:cNvSpPr>
              <p:nvPr/>
            </p:nvSpPr>
            <p:spPr bwMode="auto">
              <a:xfrm>
                <a:off x="3359150" y="4935538"/>
                <a:ext cx="69850" cy="101600"/>
              </a:xfrm>
              <a:custGeom>
                <a:avLst/>
                <a:gdLst>
                  <a:gd name="T0" fmla="*/ 0 w 44"/>
                  <a:gd name="T1" fmla="*/ 64 h 64"/>
                  <a:gd name="T2" fmla="*/ 0 w 44"/>
                  <a:gd name="T3" fmla="*/ 45 h 64"/>
                  <a:gd name="T4" fmla="*/ 25 w 44"/>
                  <a:gd name="T5" fmla="*/ 0 h 64"/>
                  <a:gd name="T6" fmla="*/ 44 w 44"/>
                  <a:gd name="T7" fmla="*/ 13 h 64"/>
                  <a:gd name="T8" fmla="*/ 23 w 44"/>
                  <a:gd name="T9" fmla="*/ 64 h 64"/>
                  <a:gd name="T10" fmla="*/ 0 w 44"/>
                  <a:gd name="T11" fmla="*/ 64 h 64"/>
                  <a:gd name="T12" fmla="*/ 0 60000 65536"/>
                  <a:gd name="T13" fmla="*/ 0 60000 65536"/>
                  <a:gd name="T14" fmla="*/ 0 60000 65536"/>
                  <a:gd name="T15" fmla="*/ 0 60000 65536"/>
                  <a:gd name="T16" fmla="*/ 0 60000 65536"/>
                  <a:gd name="T17" fmla="*/ 0 60000 65536"/>
                  <a:gd name="T18" fmla="*/ 0 w 44"/>
                  <a:gd name="T19" fmla="*/ 0 h 64"/>
                  <a:gd name="T20" fmla="*/ 44 w 44"/>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44" h="64">
                    <a:moveTo>
                      <a:pt x="0" y="64"/>
                    </a:moveTo>
                    <a:lnTo>
                      <a:pt x="0" y="45"/>
                    </a:lnTo>
                    <a:lnTo>
                      <a:pt x="25" y="0"/>
                    </a:lnTo>
                    <a:lnTo>
                      <a:pt x="44" y="13"/>
                    </a:lnTo>
                    <a:lnTo>
                      <a:pt x="23" y="64"/>
                    </a:lnTo>
                    <a:lnTo>
                      <a:pt x="0" y="64"/>
                    </a:lnTo>
                    <a:close/>
                  </a:path>
                </a:pathLst>
              </a:custGeom>
              <a:solidFill>
                <a:srgbClr val="70ACE2"/>
              </a:solidFill>
              <a:ln w="6350">
                <a:solidFill>
                  <a:srgbClr val="FFFFFF"/>
                </a:solidFill>
                <a:round/>
                <a:headEnd/>
                <a:tailEnd/>
              </a:ln>
            </p:spPr>
            <p:txBody>
              <a:bodyPr/>
              <a:lstStyle/>
              <a:p>
                <a:pPr>
                  <a:defRPr/>
                </a:pPr>
                <a:endParaRPr lang="en-US">
                  <a:latin typeface="+mj-lt"/>
                  <a:ea typeface="ＭＳ Ｐゴシック" charset="0"/>
                  <a:cs typeface="ＭＳ Ｐゴシック" charset="0"/>
                </a:endParaRPr>
              </a:p>
            </p:txBody>
          </p:sp>
          <p:sp>
            <p:nvSpPr>
              <p:cNvPr id="218" name="Freeform 9"/>
              <p:cNvSpPr>
                <a:spLocks/>
              </p:cNvSpPr>
              <p:nvPr/>
            </p:nvSpPr>
            <p:spPr bwMode="auto">
              <a:xfrm>
                <a:off x="3459162" y="4846638"/>
                <a:ext cx="131762" cy="128588"/>
              </a:xfrm>
              <a:custGeom>
                <a:avLst/>
                <a:gdLst>
                  <a:gd name="T0" fmla="*/ 18 w 83"/>
                  <a:gd name="T1" fmla="*/ 9 h 81"/>
                  <a:gd name="T2" fmla="*/ 0 w 83"/>
                  <a:gd name="T3" fmla="*/ 48 h 81"/>
                  <a:gd name="T4" fmla="*/ 32 w 83"/>
                  <a:gd name="T5" fmla="*/ 74 h 81"/>
                  <a:gd name="T6" fmla="*/ 69 w 83"/>
                  <a:gd name="T7" fmla="*/ 81 h 81"/>
                  <a:gd name="T8" fmla="*/ 83 w 83"/>
                  <a:gd name="T9" fmla="*/ 49 h 81"/>
                  <a:gd name="T10" fmla="*/ 74 w 83"/>
                  <a:gd name="T11" fmla="*/ 0 h 81"/>
                  <a:gd name="T12" fmla="*/ 18 w 83"/>
                  <a:gd name="T13" fmla="*/ 9 h 81"/>
                  <a:gd name="T14" fmla="*/ 0 60000 65536"/>
                  <a:gd name="T15" fmla="*/ 0 60000 65536"/>
                  <a:gd name="T16" fmla="*/ 0 60000 65536"/>
                  <a:gd name="T17" fmla="*/ 0 60000 65536"/>
                  <a:gd name="T18" fmla="*/ 0 60000 65536"/>
                  <a:gd name="T19" fmla="*/ 0 60000 65536"/>
                  <a:gd name="T20" fmla="*/ 0 60000 65536"/>
                  <a:gd name="T21" fmla="*/ 0 w 83"/>
                  <a:gd name="T22" fmla="*/ 0 h 81"/>
                  <a:gd name="T23" fmla="*/ 83 w 83"/>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81">
                    <a:moveTo>
                      <a:pt x="18" y="9"/>
                    </a:moveTo>
                    <a:lnTo>
                      <a:pt x="0" y="48"/>
                    </a:lnTo>
                    <a:lnTo>
                      <a:pt x="32" y="74"/>
                    </a:lnTo>
                    <a:lnTo>
                      <a:pt x="69" y="81"/>
                    </a:lnTo>
                    <a:lnTo>
                      <a:pt x="83" y="49"/>
                    </a:lnTo>
                    <a:lnTo>
                      <a:pt x="74" y="0"/>
                    </a:lnTo>
                    <a:lnTo>
                      <a:pt x="18" y="9"/>
                    </a:lnTo>
                    <a:close/>
                  </a:path>
                </a:pathLst>
              </a:custGeom>
              <a:solidFill>
                <a:srgbClr val="70ACE2"/>
              </a:solidFill>
              <a:ln w="6350">
                <a:solidFill>
                  <a:srgbClr val="FFFFFF"/>
                </a:solidFill>
                <a:round/>
                <a:headEnd/>
                <a:tailEnd/>
              </a:ln>
            </p:spPr>
            <p:txBody>
              <a:bodyPr/>
              <a:lstStyle/>
              <a:p>
                <a:pPr>
                  <a:defRPr/>
                </a:pPr>
                <a:endParaRPr lang="en-US">
                  <a:latin typeface="+mj-lt"/>
                  <a:ea typeface="ＭＳ Ｐゴシック" charset="0"/>
                  <a:cs typeface="ＭＳ Ｐゴシック" charset="0"/>
                </a:endParaRPr>
              </a:p>
            </p:txBody>
          </p:sp>
          <p:sp>
            <p:nvSpPr>
              <p:cNvPr id="219" name="Freeform 10"/>
              <p:cNvSpPr>
                <a:spLocks/>
              </p:cNvSpPr>
              <p:nvPr/>
            </p:nvSpPr>
            <p:spPr bwMode="auto">
              <a:xfrm>
                <a:off x="3582987" y="4935538"/>
                <a:ext cx="195262" cy="144463"/>
              </a:xfrm>
              <a:custGeom>
                <a:avLst/>
                <a:gdLst>
                  <a:gd name="T0" fmla="*/ 0 w 123"/>
                  <a:gd name="T1" fmla="*/ 32 h 91"/>
                  <a:gd name="T2" fmla="*/ 84 w 123"/>
                  <a:gd name="T3" fmla="*/ 0 h 91"/>
                  <a:gd name="T4" fmla="*/ 100 w 123"/>
                  <a:gd name="T5" fmla="*/ 39 h 91"/>
                  <a:gd name="T6" fmla="*/ 116 w 123"/>
                  <a:gd name="T7" fmla="*/ 48 h 91"/>
                  <a:gd name="T8" fmla="*/ 123 w 123"/>
                  <a:gd name="T9" fmla="*/ 80 h 91"/>
                  <a:gd name="T10" fmla="*/ 81 w 123"/>
                  <a:gd name="T11" fmla="*/ 85 h 91"/>
                  <a:gd name="T12" fmla="*/ 51 w 123"/>
                  <a:gd name="T13" fmla="*/ 91 h 91"/>
                  <a:gd name="T14" fmla="*/ 0 w 123"/>
                  <a:gd name="T15" fmla="*/ 32 h 91"/>
                  <a:gd name="T16" fmla="*/ 0 60000 65536"/>
                  <a:gd name="T17" fmla="*/ 0 60000 65536"/>
                  <a:gd name="T18" fmla="*/ 0 60000 65536"/>
                  <a:gd name="T19" fmla="*/ 0 60000 65536"/>
                  <a:gd name="T20" fmla="*/ 0 60000 65536"/>
                  <a:gd name="T21" fmla="*/ 0 60000 65536"/>
                  <a:gd name="T22" fmla="*/ 0 60000 65536"/>
                  <a:gd name="T23" fmla="*/ 0 60000 65536"/>
                  <a:gd name="T24" fmla="*/ 0 w 123"/>
                  <a:gd name="T25" fmla="*/ 0 h 91"/>
                  <a:gd name="T26" fmla="*/ 123 w 123"/>
                  <a:gd name="T27" fmla="*/ 91 h 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3" h="91">
                    <a:moveTo>
                      <a:pt x="0" y="32"/>
                    </a:moveTo>
                    <a:lnTo>
                      <a:pt x="84" y="0"/>
                    </a:lnTo>
                    <a:lnTo>
                      <a:pt x="100" y="39"/>
                    </a:lnTo>
                    <a:lnTo>
                      <a:pt x="116" y="48"/>
                    </a:lnTo>
                    <a:lnTo>
                      <a:pt x="123" y="80"/>
                    </a:lnTo>
                    <a:lnTo>
                      <a:pt x="81" y="85"/>
                    </a:lnTo>
                    <a:lnTo>
                      <a:pt x="51" y="91"/>
                    </a:lnTo>
                    <a:lnTo>
                      <a:pt x="0" y="32"/>
                    </a:lnTo>
                    <a:close/>
                  </a:path>
                </a:pathLst>
              </a:custGeom>
              <a:solidFill>
                <a:srgbClr val="70ACE2"/>
              </a:solidFill>
              <a:ln w="6350">
                <a:solidFill>
                  <a:srgbClr val="FFFFFF"/>
                </a:solidFill>
                <a:round/>
                <a:headEnd/>
                <a:tailEnd/>
              </a:ln>
            </p:spPr>
            <p:txBody>
              <a:bodyPr/>
              <a:lstStyle/>
              <a:p>
                <a:pPr>
                  <a:defRPr/>
                </a:pPr>
                <a:endParaRPr lang="en-US">
                  <a:latin typeface="+mj-lt"/>
                  <a:ea typeface="ＭＳ Ｐゴシック" charset="0"/>
                  <a:cs typeface="ＭＳ Ｐゴシック" charset="0"/>
                </a:endParaRPr>
              </a:p>
            </p:txBody>
          </p:sp>
          <p:sp>
            <p:nvSpPr>
              <p:cNvPr id="220" name="Freeform 11"/>
              <p:cNvSpPr>
                <a:spLocks/>
              </p:cNvSpPr>
              <p:nvPr/>
            </p:nvSpPr>
            <p:spPr bwMode="auto">
              <a:xfrm>
                <a:off x="3784600" y="5045076"/>
                <a:ext cx="155575" cy="76200"/>
              </a:xfrm>
              <a:custGeom>
                <a:avLst/>
                <a:gdLst>
                  <a:gd name="T0" fmla="*/ 15 w 98"/>
                  <a:gd name="T1" fmla="*/ 2 h 48"/>
                  <a:gd name="T2" fmla="*/ 0 w 98"/>
                  <a:gd name="T3" fmla="*/ 45 h 48"/>
                  <a:gd name="T4" fmla="*/ 26 w 98"/>
                  <a:gd name="T5" fmla="*/ 48 h 48"/>
                  <a:gd name="T6" fmla="*/ 42 w 98"/>
                  <a:gd name="T7" fmla="*/ 38 h 48"/>
                  <a:gd name="T8" fmla="*/ 72 w 98"/>
                  <a:gd name="T9" fmla="*/ 39 h 48"/>
                  <a:gd name="T10" fmla="*/ 98 w 98"/>
                  <a:gd name="T11" fmla="*/ 20 h 48"/>
                  <a:gd name="T12" fmla="*/ 81 w 98"/>
                  <a:gd name="T13" fmla="*/ 13 h 48"/>
                  <a:gd name="T14" fmla="*/ 68 w 98"/>
                  <a:gd name="T15" fmla="*/ 0 h 48"/>
                  <a:gd name="T16" fmla="*/ 15 w 98"/>
                  <a:gd name="T17" fmla="*/ 2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8"/>
                  <a:gd name="T29" fmla="*/ 98 w 9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8">
                    <a:moveTo>
                      <a:pt x="15" y="2"/>
                    </a:moveTo>
                    <a:lnTo>
                      <a:pt x="0" y="45"/>
                    </a:lnTo>
                    <a:lnTo>
                      <a:pt x="26" y="48"/>
                    </a:lnTo>
                    <a:lnTo>
                      <a:pt x="42" y="38"/>
                    </a:lnTo>
                    <a:lnTo>
                      <a:pt x="72" y="39"/>
                    </a:lnTo>
                    <a:lnTo>
                      <a:pt x="98" y="20"/>
                    </a:lnTo>
                    <a:lnTo>
                      <a:pt x="81" y="13"/>
                    </a:lnTo>
                    <a:lnTo>
                      <a:pt x="68" y="0"/>
                    </a:lnTo>
                    <a:lnTo>
                      <a:pt x="15" y="2"/>
                    </a:lnTo>
                    <a:close/>
                  </a:path>
                </a:pathLst>
              </a:custGeom>
              <a:solidFill>
                <a:srgbClr val="70ACE2"/>
              </a:solidFill>
              <a:ln w="6350">
                <a:solidFill>
                  <a:srgbClr val="FFFFFF"/>
                </a:solidFill>
                <a:round/>
                <a:headEnd/>
                <a:tailEnd/>
              </a:ln>
            </p:spPr>
            <p:txBody>
              <a:bodyPr/>
              <a:lstStyle/>
              <a:p>
                <a:pPr>
                  <a:defRPr/>
                </a:pPr>
                <a:endParaRPr lang="en-US">
                  <a:latin typeface="+mj-lt"/>
                  <a:ea typeface="ＭＳ Ｐゴシック" charset="0"/>
                  <a:cs typeface="ＭＳ Ｐゴシック" charset="0"/>
                </a:endParaRPr>
              </a:p>
            </p:txBody>
          </p:sp>
          <p:sp>
            <p:nvSpPr>
              <p:cNvPr id="221" name="Freeform 12"/>
              <p:cNvSpPr>
                <a:spLocks/>
              </p:cNvSpPr>
              <p:nvPr/>
            </p:nvSpPr>
            <p:spPr bwMode="auto">
              <a:xfrm>
                <a:off x="3830637" y="5153026"/>
                <a:ext cx="63500" cy="55563"/>
              </a:xfrm>
              <a:custGeom>
                <a:avLst/>
                <a:gdLst>
                  <a:gd name="T0" fmla="*/ 35 w 40"/>
                  <a:gd name="T1" fmla="*/ 0 h 35"/>
                  <a:gd name="T2" fmla="*/ 0 w 40"/>
                  <a:gd name="T3" fmla="*/ 3 h 35"/>
                  <a:gd name="T4" fmla="*/ 6 w 40"/>
                  <a:gd name="T5" fmla="*/ 35 h 35"/>
                  <a:gd name="T6" fmla="*/ 40 w 40"/>
                  <a:gd name="T7" fmla="*/ 27 h 35"/>
                  <a:gd name="T8" fmla="*/ 35 w 40"/>
                  <a:gd name="T9" fmla="*/ 0 h 35"/>
                  <a:gd name="T10" fmla="*/ 0 60000 65536"/>
                  <a:gd name="T11" fmla="*/ 0 60000 65536"/>
                  <a:gd name="T12" fmla="*/ 0 60000 65536"/>
                  <a:gd name="T13" fmla="*/ 0 60000 65536"/>
                  <a:gd name="T14" fmla="*/ 0 60000 65536"/>
                  <a:gd name="T15" fmla="*/ 0 w 40"/>
                  <a:gd name="T16" fmla="*/ 0 h 35"/>
                  <a:gd name="T17" fmla="*/ 40 w 40"/>
                  <a:gd name="T18" fmla="*/ 35 h 35"/>
                </a:gdLst>
                <a:ahLst/>
                <a:cxnLst>
                  <a:cxn ang="T10">
                    <a:pos x="T0" y="T1"/>
                  </a:cxn>
                  <a:cxn ang="T11">
                    <a:pos x="T2" y="T3"/>
                  </a:cxn>
                  <a:cxn ang="T12">
                    <a:pos x="T4" y="T5"/>
                  </a:cxn>
                  <a:cxn ang="T13">
                    <a:pos x="T6" y="T7"/>
                  </a:cxn>
                  <a:cxn ang="T14">
                    <a:pos x="T8" y="T9"/>
                  </a:cxn>
                </a:cxnLst>
                <a:rect l="T15" t="T16" r="T17" b="T18"/>
                <a:pathLst>
                  <a:path w="40" h="35">
                    <a:moveTo>
                      <a:pt x="35" y="0"/>
                    </a:moveTo>
                    <a:lnTo>
                      <a:pt x="0" y="3"/>
                    </a:lnTo>
                    <a:lnTo>
                      <a:pt x="6" y="35"/>
                    </a:lnTo>
                    <a:lnTo>
                      <a:pt x="40" y="27"/>
                    </a:lnTo>
                    <a:lnTo>
                      <a:pt x="35" y="0"/>
                    </a:lnTo>
                    <a:close/>
                  </a:path>
                </a:pathLst>
              </a:custGeom>
              <a:solidFill>
                <a:srgbClr val="70ACE2"/>
              </a:solidFill>
              <a:ln w="6350">
                <a:noFill/>
                <a:round/>
                <a:headEnd/>
                <a:tailEnd/>
              </a:ln>
            </p:spPr>
            <p:txBody>
              <a:bodyPr/>
              <a:lstStyle/>
              <a:p>
                <a:pPr>
                  <a:defRPr/>
                </a:pPr>
                <a:endParaRPr lang="en-US">
                  <a:latin typeface="+mj-lt"/>
                  <a:ea typeface="ＭＳ Ｐゴシック" charset="0"/>
                  <a:cs typeface="ＭＳ Ｐゴシック" charset="0"/>
                </a:endParaRPr>
              </a:p>
            </p:txBody>
          </p:sp>
          <p:sp>
            <p:nvSpPr>
              <p:cNvPr id="222" name="Freeform 13"/>
              <p:cNvSpPr>
                <a:spLocks/>
              </p:cNvSpPr>
              <p:nvPr/>
            </p:nvSpPr>
            <p:spPr bwMode="auto">
              <a:xfrm>
                <a:off x="3900487" y="5213351"/>
                <a:ext cx="42862" cy="53975"/>
              </a:xfrm>
              <a:custGeom>
                <a:avLst/>
                <a:gdLst>
                  <a:gd name="T0" fmla="*/ 0 w 27"/>
                  <a:gd name="T1" fmla="*/ 13 h 34"/>
                  <a:gd name="T2" fmla="*/ 27 w 27"/>
                  <a:gd name="T3" fmla="*/ 0 h 34"/>
                  <a:gd name="T4" fmla="*/ 27 w 27"/>
                  <a:gd name="T5" fmla="*/ 30 h 34"/>
                  <a:gd name="T6" fmla="*/ 9 w 27"/>
                  <a:gd name="T7" fmla="*/ 34 h 34"/>
                  <a:gd name="T8" fmla="*/ 0 w 27"/>
                  <a:gd name="T9" fmla="*/ 13 h 34"/>
                  <a:gd name="T10" fmla="*/ 0 60000 65536"/>
                  <a:gd name="T11" fmla="*/ 0 60000 65536"/>
                  <a:gd name="T12" fmla="*/ 0 60000 65536"/>
                  <a:gd name="T13" fmla="*/ 0 60000 65536"/>
                  <a:gd name="T14" fmla="*/ 0 60000 65536"/>
                  <a:gd name="T15" fmla="*/ 0 w 27"/>
                  <a:gd name="T16" fmla="*/ 0 h 34"/>
                  <a:gd name="T17" fmla="*/ 27 w 27"/>
                  <a:gd name="T18" fmla="*/ 34 h 34"/>
                </a:gdLst>
                <a:ahLst/>
                <a:cxnLst>
                  <a:cxn ang="T10">
                    <a:pos x="T0" y="T1"/>
                  </a:cxn>
                  <a:cxn ang="T11">
                    <a:pos x="T2" y="T3"/>
                  </a:cxn>
                  <a:cxn ang="T12">
                    <a:pos x="T4" y="T5"/>
                  </a:cxn>
                  <a:cxn ang="T13">
                    <a:pos x="T6" y="T7"/>
                  </a:cxn>
                  <a:cxn ang="T14">
                    <a:pos x="T8" y="T9"/>
                  </a:cxn>
                </a:cxnLst>
                <a:rect l="T15" t="T16" r="T17" b="T18"/>
                <a:pathLst>
                  <a:path w="27" h="34">
                    <a:moveTo>
                      <a:pt x="0" y="13"/>
                    </a:moveTo>
                    <a:lnTo>
                      <a:pt x="27" y="0"/>
                    </a:lnTo>
                    <a:lnTo>
                      <a:pt x="27" y="30"/>
                    </a:lnTo>
                    <a:lnTo>
                      <a:pt x="9" y="34"/>
                    </a:lnTo>
                    <a:lnTo>
                      <a:pt x="0" y="13"/>
                    </a:lnTo>
                    <a:close/>
                  </a:path>
                </a:pathLst>
              </a:custGeom>
              <a:solidFill>
                <a:srgbClr val="70ACE2"/>
              </a:solidFill>
              <a:ln w="6350">
                <a:solidFill>
                  <a:srgbClr val="FFFFFF"/>
                </a:solidFill>
                <a:round/>
                <a:headEnd/>
                <a:tailEnd/>
              </a:ln>
            </p:spPr>
            <p:txBody>
              <a:bodyPr/>
              <a:lstStyle/>
              <a:p>
                <a:pPr>
                  <a:defRPr/>
                </a:pPr>
                <a:endParaRPr lang="en-US">
                  <a:latin typeface="+mj-lt"/>
                  <a:ea typeface="ＭＳ Ｐゴシック" charset="0"/>
                  <a:cs typeface="ＭＳ Ｐゴシック" charset="0"/>
                </a:endParaRPr>
              </a:p>
            </p:txBody>
          </p:sp>
          <p:sp>
            <p:nvSpPr>
              <p:cNvPr id="223" name="Freeform 14"/>
              <p:cNvSpPr>
                <a:spLocks/>
              </p:cNvSpPr>
              <p:nvPr/>
            </p:nvSpPr>
            <p:spPr bwMode="auto">
              <a:xfrm>
                <a:off x="4010025" y="5238751"/>
                <a:ext cx="265112" cy="312738"/>
              </a:xfrm>
              <a:custGeom>
                <a:avLst/>
                <a:gdLst>
                  <a:gd name="T0" fmla="*/ 28 w 167"/>
                  <a:gd name="T1" fmla="*/ 0 h 197"/>
                  <a:gd name="T2" fmla="*/ 0 w 167"/>
                  <a:gd name="T3" fmla="*/ 75 h 197"/>
                  <a:gd name="T4" fmla="*/ 20 w 167"/>
                  <a:gd name="T5" fmla="*/ 112 h 197"/>
                  <a:gd name="T6" fmla="*/ 20 w 167"/>
                  <a:gd name="T7" fmla="*/ 179 h 197"/>
                  <a:gd name="T8" fmla="*/ 60 w 167"/>
                  <a:gd name="T9" fmla="*/ 197 h 197"/>
                  <a:gd name="T10" fmla="*/ 78 w 167"/>
                  <a:gd name="T11" fmla="*/ 158 h 197"/>
                  <a:gd name="T12" fmla="*/ 129 w 167"/>
                  <a:gd name="T13" fmla="*/ 149 h 197"/>
                  <a:gd name="T14" fmla="*/ 167 w 167"/>
                  <a:gd name="T15" fmla="*/ 106 h 197"/>
                  <a:gd name="T16" fmla="*/ 127 w 167"/>
                  <a:gd name="T17" fmla="*/ 39 h 197"/>
                  <a:gd name="T18" fmla="*/ 28 w 167"/>
                  <a:gd name="T19" fmla="*/ 0 h 1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7"/>
                  <a:gd name="T31" fmla="*/ 0 h 197"/>
                  <a:gd name="T32" fmla="*/ 167 w 167"/>
                  <a:gd name="T33" fmla="*/ 197 h 1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7" h="197">
                    <a:moveTo>
                      <a:pt x="28" y="0"/>
                    </a:moveTo>
                    <a:lnTo>
                      <a:pt x="0" y="75"/>
                    </a:lnTo>
                    <a:lnTo>
                      <a:pt x="20" y="112"/>
                    </a:lnTo>
                    <a:lnTo>
                      <a:pt x="20" y="179"/>
                    </a:lnTo>
                    <a:lnTo>
                      <a:pt x="60" y="197"/>
                    </a:lnTo>
                    <a:lnTo>
                      <a:pt x="78" y="158"/>
                    </a:lnTo>
                    <a:lnTo>
                      <a:pt x="129" y="149"/>
                    </a:lnTo>
                    <a:lnTo>
                      <a:pt x="167" y="106"/>
                    </a:lnTo>
                    <a:lnTo>
                      <a:pt x="127" y="39"/>
                    </a:lnTo>
                    <a:lnTo>
                      <a:pt x="28" y="0"/>
                    </a:lnTo>
                    <a:close/>
                  </a:path>
                </a:pathLst>
              </a:custGeom>
              <a:solidFill>
                <a:srgbClr val="70ACE2"/>
              </a:solidFill>
              <a:ln w="6350">
                <a:solidFill>
                  <a:srgbClr val="FFFFFF"/>
                </a:solidFill>
                <a:round/>
                <a:headEnd/>
                <a:tailEnd/>
              </a:ln>
            </p:spPr>
            <p:txBody>
              <a:bodyPr/>
              <a:lstStyle/>
              <a:p>
                <a:pPr>
                  <a:defRPr/>
                </a:pPr>
                <a:endParaRPr lang="en-US">
                  <a:latin typeface="+mj-lt"/>
                  <a:ea typeface="ＭＳ Ｐゴシック" charset="0"/>
                  <a:cs typeface="ＭＳ Ｐゴシック" charset="0"/>
                </a:endParaRPr>
              </a:p>
            </p:txBody>
          </p:sp>
          <p:sp>
            <p:nvSpPr>
              <p:cNvPr id="224" name="Freeform 15"/>
              <p:cNvSpPr>
                <a:spLocks/>
              </p:cNvSpPr>
              <p:nvPr/>
            </p:nvSpPr>
            <p:spPr bwMode="auto">
              <a:xfrm>
                <a:off x="3916362" y="5092701"/>
                <a:ext cx="146050" cy="122238"/>
              </a:xfrm>
              <a:custGeom>
                <a:avLst/>
                <a:gdLst>
                  <a:gd name="T0" fmla="*/ 19 w 92"/>
                  <a:gd name="T1" fmla="*/ 0 h 77"/>
                  <a:gd name="T2" fmla="*/ 0 w 92"/>
                  <a:gd name="T3" fmla="*/ 23 h 77"/>
                  <a:gd name="T4" fmla="*/ 8 w 92"/>
                  <a:gd name="T5" fmla="*/ 41 h 77"/>
                  <a:gd name="T6" fmla="*/ 25 w 92"/>
                  <a:gd name="T7" fmla="*/ 47 h 77"/>
                  <a:gd name="T8" fmla="*/ 43 w 92"/>
                  <a:gd name="T9" fmla="*/ 77 h 77"/>
                  <a:gd name="T10" fmla="*/ 91 w 92"/>
                  <a:gd name="T11" fmla="*/ 65 h 77"/>
                  <a:gd name="T12" fmla="*/ 92 w 92"/>
                  <a:gd name="T13" fmla="*/ 33 h 77"/>
                  <a:gd name="T14" fmla="*/ 57 w 92"/>
                  <a:gd name="T15" fmla="*/ 6 h 77"/>
                  <a:gd name="T16" fmla="*/ 19 w 92"/>
                  <a:gd name="T17" fmla="*/ 0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77"/>
                  <a:gd name="T29" fmla="*/ 92 w 92"/>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77">
                    <a:moveTo>
                      <a:pt x="19" y="0"/>
                    </a:moveTo>
                    <a:lnTo>
                      <a:pt x="0" y="23"/>
                    </a:lnTo>
                    <a:lnTo>
                      <a:pt x="8" y="41"/>
                    </a:lnTo>
                    <a:lnTo>
                      <a:pt x="25" y="47"/>
                    </a:lnTo>
                    <a:lnTo>
                      <a:pt x="43" y="77"/>
                    </a:lnTo>
                    <a:lnTo>
                      <a:pt x="91" y="65"/>
                    </a:lnTo>
                    <a:lnTo>
                      <a:pt x="92" y="33"/>
                    </a:lnTo>
                    <a:lnTo>
                      <a:pt x="57" y="6"/>
                    </a:lnTo>
                    <a:lnTo>
                      <a:pt x="19" y="0"/>
                    </a:lnTo>
                    <a:close/>
                  </a:path>
                </a:pathLst>
              </a:custGeom>
              <a:solidFill>
                <a:srgbClr val="70ACE2"/>
              </a:solidFill>
              <a:ln w="6350">
                <a:solidFill>
                  <a:srgbClr val="FFFFFF"/>
                </a:solidFill>
                <a:round/>
                <a:headEnd/>
                <a:tailEnd/>
              </a:ln>
            </p:spPr>
            <p:txBody>
              <a:bodyPr/>
              <a:lstStyle/>
              <a:p>
                <a:pPr>
                  <a:defRPr/>
                </a:pPr>
                <a:endParaRPr lang="en-US">
                  <a:latin typeface="+mj-lt"/>
                  <a:ea typeface="ＭＳ Ｐゴシック" charset="0"/>
                  <a:cs typeface="ＭＳ Ｐゴシック" charset="0"/>
                </a:endParaRPr>
              </a:p>
            </p:txBody>
          </p:sp>
        </p:grpSp>
        <p:grpSp>
          <p:nvGrpSpPr>
            <p:cNvPr id="163" name="Group 101"/>
            <p:cNvGrpSpPr>
              <a:grpSpLocks noChangeAspect="1"/>
            </p:cNvGrpSpPr>
            <p:nvPr/>
          </p:nvGrpSpPr>
          <p:grpSpPr bwMode="auto">
            <a:xfrm>
              <a:off x="1966955" y="2551522"/>
              <a:ext cx="5762330" cy="3021899"/>
              <a:chOff x="1602969" y="1656672"/>
              <a:chExt cx="6296967" cy="3261903"/>
            </a:xfrm>
            <a:solidFill>
              <a:schemeClr val="bg1">
                <a:lumMod val="50000"/>
              </a:schemeClr>
            </a:solidFill>
          </p:grpSpPr>
          <p:sp>
            <p:nvSpPr>
              <p:cNvPr id="212" name="TextBox 148"/>
              <p:cNvSpPr txBox="1">
                <a:spLocks noChangeArrowheads="1"/>
              </p:cNvSpPr>
              <p:nvPr/>
            </p:nvSpPr>
            <p:spPr bwMode="auto">
              <a:xfrm>
                <a:off x="7051406" y="2997678"/>
                <a:ext cx="359419"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hangingPunct="1">
                  <a:defRPr/>
                </a:pPr>
                <a:r>
                  <a:rPr lang="en-US" sz="800" dirty="0" smtClean="0">
                    <a:latin typeface="+mj-lt"/>
                  </a:rPr>
                  <a:t>DE</a:t>
                </a:r>
                <a:endParaRPr lang="en-US" sz="800" dirty="0">
                  <a:latin typeface="+mj-lt"/>
                </a:endParaRPr>
              </a:p>
            </p:txBody>
          </p:sp>
          <p:sp>
            <p:nvSpPr>
              <p:cNvPr id="209" name="TextBox 145"/>
              <p:cNvSpPr txBox="1">
                <a:spLocks noChangeArrowheads="1"/>
              </p:cNvSpPr>
              <p:nvPr/>
            </p:nvSpPr>
            <p:spPr bwMode="auto">
              <a:xfrm>
                <a:off x="7413292" y="2520424"/>
                <a:ext cx="324388"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hangingPunct="1">
                  <a:defRPr/>
                </a:pPr>
                <a:r>
                  <a:rPr lang="en-US" sz="800" dirty="0" smtClean="0">
                    <a:latin typeface="+mj-lt"/>
                  </a:rPr>
                  <a:t>RI</a:t>
                </a:r>
                <a:endParaRPr lang="en-US" sz="800" dirty="0">
                  <a:latin typeface="+mj-lt"/>
                </a:endParaRPr>
              </a:p>
            </p:txBody>
          </p:sp>
          <p:sp>
            <p:nvSpPr>
              <p:cNvPr id="166" name="TextBox 102"/>
              <p:cNvSpPr txBox="1">
                <a:spLocks noChangeArrowheads="1"/>
              </p:cNvSpPr>
              <p:nvPr/>
            </p:nvSpPr>
            <p:spPr bwMode="auto">
              <a:xfrm>
                <a:off x="5984762" y="2930368"/>
                <a:ext cx="376935"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OH</a:t>
                </a:r>
              </a:p>
            </p:txBody>
          </p:sp>
          <p:sp>
            <p:nvSpPr>
              <p:cNvPr id="167" name="TextBox 103"/>
              <p:cNvSpPr txBox="1">
                <a:spLocks noChangeArrowheads="1"/>
              </p:cNvSpPr>
              <p:nvPr/>
            </p:nvSpPr>
            <p:spPr bwMode="auto">
              <a:xfrm>
                <a:off x="6253880" y="3143548"/>
                <a:ext cx="385692"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WV</a:t>
                </a:r>
              </a:p>
            </p:txBody>
          </p:sp>
          <p:sp>
            <p:nvSpPr>
              <p:cNvPr id="168" name="TextBox 104"/>
              <p:cNvSpPr txBox="1">
                <a:spLocks noChangeArrowheads="1"/>
              </p:cNvSpPr>
              <p:nvPr/>
            </p:nvSpPr>
            <p:spPr bwMode="auto">
              <a:xfrm>
                <a:off x="6594559" y="3232681"/>
                <a:ext cx="352414"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VA</a:t>
                </a:r>
              </a:p>
            </p:txBody>
          </p:sp>
          <p:sp>
            <p:nvSpPr>
              <p:cNvPr id="169" name="TextBox 105"/>
              <p:cNvSpPr txBox="1">
                <a:spLocks noChangeArrowheads="1"/>
              </p:cNvSpPr>
              <p:nvPr/>
            </p:nvSpPr>
            <p:spPr bwMode="auto">
              <a:xfrm>
                <a:off x="6589677" y="2734931"/>
                <a:ext cx="345407"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schemeClr val="bg1"/>
                    </a:solidFill>
                    <a:latin typeface="+mj-lt"/>
                  </a:rPr>
                  <a:t>PA</a:t>
                </a:r>
              </a:p>
            </p:txBody>
          </p:sp>
          <p:sp>
            <p:nvSpPr>
              <p:cNvPr id="170" name="TextBox 106"/>
              <p:cNvSpPr txBox="1">
                <a:spLocks noChangeArrowheads="1"/>
              </p:cNvSpPr>
              <p:nvPr/>
            </p:nvSpPr>
            <p:spPr bwMode="auto">
              <a:xfrm>
                <a:off x="6807918" y="2365139"/>
                <a:ext cx="355916"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schemeClr val="bg1"/>
                    </a:solidFill>
                    <a:latin typeface="+mj-lt"/>
                  </a:rPr>
                  <a:t>NY</a:t>
                </a:r>
              </a:p>
            </p:txBody>
          </p:sp>
          <p:sp>
            <p:nvSpPr>
              <p:cNvPr id="171" name="TextBox 107"/>
              <p:cNvSpPr txBox="1">
                <a:spLocks noChangeArrowheads="1"/>
              </p:cNvSpPr>
              <p:nvPr/>
            </p:nvSpPr>
            <p:spPr bwMode="auto">
              <a:xfrm>
                <a:off x="7348228" y="1861704"/>
                <a:ext cx="378686"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schemeClr val="bg1"/>
                    </a:solidFill>
                    <a:latin typeface="+mj-lt"/>
                  </a:rPr>
                  <a:t>ME</a:t>
                </a:r>
              </a:p>
            </p:txBody>
          </p:sp>
          <p:sp>
            <p:nvSpPr>
              <p:cNvPr id="172" name="TextBox 108"/>
              <p:cNvSpPr txBox="1">
                <a:spLocks noChangeArrowheads="1"/>
              </p:cNvSpPr>
              <p:nvPr/>
            </p:nvSpPr>
            <p:spPr bwMode="auto">
              <a:xfrm>
                <a:off x="6583419" y="3530200"/>
                <a:ext cx="359419"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NC</a:t>
                </a:r>
              </a:p>
            </p:txBody>
          </p:sp>
          <p:sp>
            <p:nvSpPr>
              <p:cNvPr id="173" name="TextBox 109"/>
              <p:cNvSpPr txBox="1">
                <a:spLocks noChangeArrowheads="1"/>
              </p:cNvSpPr>
              <p:nvPr/>
            </p:nvSpPr>
            <p:spPr bwMode="auto">
              <a:xfrm>
                <a:off x="6403221" y="3829071"/>
                <a:ext cx="336650" cy="232583"/>
              </a:xfrm>
              <a:prstGeom prst="rect">
                <a:avLst/>
              </a:prstGeom>
              <a:noFill/>
              <a:ln>
                <a:noFill/>
              </a:ln>
              <a:extLst/>
            </p:spPr>
            <p:txBody>
              <a:bodyPr>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schemeClr val="bg1"/>
                    </a:solidFill>
                    <a:latin typeface="+mj-lt"/>
                  </a:rPr>
                  <a:t>SC</a:t>
                </a:r>
              </a:p>
            </p:txBody>
          </p:sp>
          <p:sp>
            <p:nvSpPr>
              <p:cNvPr id="174" name="TextBox 110"/>
              <p:cNvSpPr txBox="1">
                <a:spLocks noChangeArrowheads="1"/>
              </p:cNvSpPr>
              <p:nvPr/>
            </p:nvSpPr>
            <p:spPr bwMode="auto">
              <a:xfrm>
                <a:off x="6069333" y="4033358"/>
                <a:ext cx="357667"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GA</a:t>
                </a:r>
              </a:p>
            </p:txBody>
          </p:sp>
          <p:sp>
            <p:nvSpPr>
              <p:cNvPr id="175" name="TextBox 111"/>
              <p:cNvSpPr txBox="1">
                <a:spLocks noChangeArrowheads="1"/>
              </p:cNvSpPr>
              <p:nvPr/>
            </p:nvSpPr>
            <p:spPr bwMode="auto">
              <a:xfrm>
                <a:off x="5676630" y="3613568"/>
                <a:ext cx="357669"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TN</a:t>
                </a:r>
                <a:endParaRPr lang="en-US" sz="800" dirty="0">
                  <a:latin typeface="+mj-lt"/>
                </a:endParaRPr>
              </a:p>
            </p:txBody>
          </p:sp>
          <p:sp>
            <p:nvSpPr>
              <p:cNvPr id="176" name="TextBox 112"/>
              <p:cNvSpPr txBox="1">
                <a:spLocks noChangeArrowheads="1"/>
              </p:cNvSpPr>
              <p:nvPr/>
            </p:nvSpPr>
            <p:spPr bwMode="auto">
              <a:xfrm>
                <a:off x="5825557" y="3331383"/>
                <a:ext cx="347159"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KY</a:t>
                </a:r>
              </a:p>
            </p:txBody>
          </p:sp>
          <p:sp>
            <p:nvSpPr>
              <p:cNvPr id="177" name="TextBox 113"/>
              <p:cNvSpPr txBox="1">
                <a:spLocks noChangeArrowheads="1"/>
              </p:cNvSpPr>
              <p:nvPr/>
            </p:nvSpPr>
            <p:spPr bwMode="auto">
              <a:xfrm>
                <a:off x="5624668" y="3003721"/>
                <a:ext cx="331394"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IN</a:t>
                </a:r>
              </a:p>
            </p:txBody>
          </p:sp>
          <p:sp>
            <p:nvSpPr>
              <p:cNvPr id="178" name="TextBox 114"/>
              <p:cNvSpPr txBox="1">
                <a:spLocks noChangeArrowheads="1"/>
              </p:cNvSpPr>
              <p:nvPr/>
            </p:nvSpPr>
            <p:spPr bwMode="auto">
              <a:xfrm>
                <a:off x="5731605" y="2530708"/>
                <a:ext cx="348910"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schemeClr val="bg1"/>
                    </a:solidFill>
                    <a:latin typeface="+mj-lt"/>
                  </a:rPr>
                  <a:t>MI</a:t>
                </a:r>
              </a:p>
            </p:txBody>
          </p:sp>
          <p:sp>
            <p:nvSpPr>
              <p:cNvPr id="179" name="TextBox 115"/>
              <p:cNvSpPr txBox="1">
                <a:spLocks noChangeArrowheads="1"/>
              </p:cNvSpPr>
              <p:nvPr/>
            </p:nvSpPr>
            <p:spPr bwMode="auto">
              <a:xfrm>
                <a:off x="5130472" y="2369959"/>
                <a:ext cx="354165"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schemeClr val="bg1"/>
                    </a:solidFill>
                    <a:latin typeface="+mj-lt"/>
                  </a:rPr>
                  <a:t>WI</a:t>
                </a:r>
              </a:p>
            </p:txBody>
          </p:sp>
          <p:sp>
            <p:nvSpPr>
              <p:cNvPr id="180" name="TextBox 116"/>
              <p:cNvSpPr txBox="1">
                <a:spLocks noChangeArrowheads="1"/>
              </p:cNvSpPr>
              <p:nvPr/>
            </p:nvSpPr>
            <p:spPr bwMode="auto">
              <a:xfrm>
                <a:off x="4607892" y="2160248"/>
                <a:ext cx="390947"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schemeClr val="bg1"/>
                    </a:solidFill>
                    <a:latin typeface="+mj-lt"/>
                  </a:rPr>
                  <a:t>MN</a:t>
                </a:r>
              </a:p>
            </p:txBody>
          </p:sp>
          <p:sp>
            <p:nvSpPr>
              <p:cNvPr id="181" name="TextBox 117"/>
              <p:cNvSpPr txBox="1">
                <a:spLocks noChangeArrowheads="1"/>
              </p:cNvSpPr>
              <p:nvPr/>
            </p:nvSpPr>
            <p:spPr bwMode="auto">
              <a:xfrm>
                <a:off x="5278143" y="3014004"/>
                <a:ext cx="313879"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schemeClr val="bg1"/>
                    </a:solidFill>
                    <a:latin typeface="+mj-lt"/>
                  </a:rPr>
                  <a:t>IL</a:t>
                </a:r>
              </a:p>
            </p:txBody>
          </p:sp>
          <p:sp>
            <p:nvSpPr>
              <p:cNvPr id="182" name="TextBox 118"/>
              <p:cNvSpPr txBox="1">
                <a:spLocks noChangeArrowheads="1"/>
              </p:cNvSpPr>
              <p:nvPr/>
            </p:nvSpPr>
            <p:spPr bwMode="auto">
              <a:xfrm>
                <a:off x="4923001" y="4312999"/>
                <a:ext cx="345407"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LA</a:t>
                </a:r>
                <a:endParaRPr lang="en-US" sz="800" dirty="0">
                  <a:latin typeface="+mj-lt"/>
                </a:endParaRPr>
              </a:p>
            </p:txBody>
          </p:sp>
          <p:sp>
            <p:nvSpPr>
              <p:cNvPr id="183" name="TextBox 119"/>
              <p:cNvSpPr txBox="1">
                <a:spLocks noChangeArrowheads="1"/>
              </p:cNvSpPr>
              <p:nvPr/>
            </p:nvSpPr>
            <p:spPr bwMode="auto">
              <a:xfrm>
                <a:off x="4070383" y="4341235"/>
                <a:ext cx="350662"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hangingPunct="1">
                  <a:defRPr/>
                </a:pPr>
                <a:r>
                  <a:rPr lang="en-US" sz="800" dirty="0" smtClean="0">
                    <a:solidFill>
                      <a:schemeClr val="bg1"/>
                    </a:solidFill>
                    <a:latin typeface="+mj-lt"/>
                  </a:rPr>
                  <a:t>TX</a:t>
                </a:r>
              </a:p>
            </p:txBody>
          </p:sp>
          <p:sp>
            <p:nvSpPr>
              <p:cNvPr id="184" name="TextBox 120"/>
              <p:cNvSpPr txBox="1">
                <a:spLocks noChangeArrowheads="1"/>
              </p:cNvSpPr>
              <p:nvPr/>
            </p:nvSpPr>
            <p:spPr bwMode="auto">
              <a:xfrm>
                <a:off x="4294952" y="3722149"/>
                <a:ext cx="362922"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schemeClr val="bg1"/>
                    </a:solidFill>
                    <a:latin typeface="+mj-lt"/>
                  </a:rPr>
                  <a:t>OK</a:t>
                </a:r>
              </a:p>
            </p:txBody>
          </p:sp>
          <p:sp>
            <p:nvSpPr>
              <p:cNvPr id="185" name="TextBox 121"/>
              <p:cNvSpPr txBox="1">
                <a:spLocks noChangeArrowheads="1"/>
              </p:cNvSpPr>
              <p:nvPr/>
            </p:nvSpPr>
            <p:spPr bwMode="auto">
              <a:xfrm>
                <a:off x="2437084" y="2309973"/>
                <a:ext cx="329644"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schemeClr val="bg1"/>
                    </a:solidFill>
                    <a:latin typeface="+mj-lt"/>
                  </a:rPr>
                  <a:t>ID</a:t>
                </a:r>
              </a:p>
            </p:txBody>
          </p:sp>
          <p:sp>
            <p:nvSpPr>
              <p:cNvPr id="186" name="TextBox 122"/>
              <p:cNvSpPr txBox="1">
                <a:spLocks noChangeArrowheads="1"/>
              </p:cNvSpPr>
              <p:nvPr/>
            </p:nvSpPr>
            <p:spPr bwMode="auto">
              <a:xfrm>
                <a:off x="2044684" y="2874139"/>
                <a:ext cx="362922"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NV</a:t>
                </a:r>
              </a:p>
            </p:txBody>
          </p:sp>
          <p:sp>
            <p:nvSpPr>
              <p:cNvPr id="187" name="TextBox 123"/>
              <p:cNvSpPr txBox="1">
                <a:spLocks noChangeArrowheads="1"/>
              </p:cNvSpPr>
              <p:nvPr/>
            </p:nvSpPr>
            <p:spPr bwMode="auto">
              <a:xfrm>
                <a:off x="1784865" y="2105688"/>
                <a:ext cx="364674"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schemeClr val="bg1"/>
                    </a:solidFill>
                    <a:latin typeface="+mj-lt"/>
                  </a:rPr>
                  <a:t>OR</a:t>
                </a:r>
              </a:p>
            </p:txBody>
          </p:sp>
          <p:sp>
            <p:nvSpPr>
              <p:cNvPr id="188" name="TextBox 124"/>
              <p:cNvSpPr txBox="1">
                <a:spLocks noChangeArrowheads="1"/>
              </p:cNvSpPr>
              <p:nvPr/>
            </p:nvSpPr>
            <p:spPr bwMode="auto">
              <a:xfrm>
                <a:off x="1976549" y="1656672"/>
                <a:ext cx="385692"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schemeClr val="bg1"/>
                    </a:solidFill>
                    <a:latin typeface="+mj-lt"/>
                  </a:rPr>
                  <a:t>WA</a:t>
                </a:r>
              </a:p>
            </p:txBody>
          </p:sp>
          <p:sp>
            <p:nvSpPr>
              <p:cNvPr id="189" name="TextBox 125"/>
              <p:cNvSpPr txBox="1">
                <a:spLocks noChangeArrowheads="1"/>
              </p:cNvSpPr>
              <p:nvPr/>
            </p:nvSpPr>
            <p:spPr bwMode="auto">
              <a:xfrm>
                <a:off x="1602969" y="3161114"/>
                <a:ext cx="348910"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schemeClr val="bg1"/>
                    </a:solidFill>
                    <a:latin typeface="+mj-lt"/>
                  </a:rPr>
                  <a:t>CA</a:t>
                </a:r>
              </a:p>
            </p:txBody>
          </p:sp>
          <p:sp>
            <p:nvSpPr>
              <p:cNvPr id="190" name="TextBox 126"/>
              <p:cNvSpPr txBox="1">
                <a:spLocks noChangeArrowheads="1"/>
              </p:cNvSpPr>
              <p:nvPr/>
            </p:nvSpPr>
            <p:spPr bwMode="auto">
              <a:xfrm>
                <a:off x="2493364" y="3731044"/>
                <a:ext cx="345408"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AZ</a:t>
                </a:r>
              </a:p>
            </p:txBody>
          </p:sp>
          <p:sp>
            <p:nvSpPr>
              <p:cNvPr id="191" name="TextBox 127"/>
              <p:cNvSpPr txBox="1">
                <a:spLocks noChangeArrowheads="1"/>
              </p:cNvSpPr>
              <p:nvPr/>
            </p:nvSpPr>
            <p:spPr bwMode="auto">
              <a:xfrm>
                <a:off x="3165318" y="3811952"/>
                <a:ext cx="390947"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NM</a:t>
                </a:r>
              </a:p>
            </p:txBody>
          </p:sp>
          <p:sp>
            <p:nvSpPr>
              <p:cNvPr id="192" name="TextBox 128"/>
              <p:cNvSpPr txBox="1">
                <a:spLocks noChangeArrowheads="1"/>
              </p:cNvSpPr>
              <p:nvPr/>
            </p:nvSpPr>
            <p:spPr bwMode="auto">
              <a:xfrm>
                <a:off x="3336872" y="3142199"/>
                <a:ext cx="357667"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CO</a:t>
                </a:r>
              </a:p>
            </p:txBody>
          </p:sp>
          <p:sp>
            <p:nvSpPr>
              <p:cNvPr id="193" name="TextBox 129"/>
              <p:cNvSpPr txBox="1">
                <a:spLocks noChangeArrowheads="1"/>
              </p:cNvSpPr>
              <p:nvPr/>
            </p:nvSpPr>
            <p:spPr bwMode="auto">
              <a:xfrm>
                <a:off x="3152643" y="2530027"/>
                <a:ext cx="378686"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schemeClr val="bg1"/>
                    </a:solidFill>
                    <a:latin typeface="+mj-lt"/>
                  </a:rPr>
                  <a:t>WY</a:t>
                </a:r>
              </a:p>
            </p:txBody>
          </p:sp>
          <p:sp>
            <p:nvSpPr>
              <p:cNvPr id="194" name="TextBox 130"/>
              <p:cNvSpPr txBox="1">
                <a:spLocks noChangeArrowheads="1"/>
              </p:cNvSpPr>
              <p:nvPr/>
            </p:nvSpPr>
            <p:spPr bwMode="auto">
              <a:xfrm>
                <a:off x="3035159" y="1926082"/>
                <a:ext cx="375183"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MT</a:t>
                </a:r>
              </a:p>
            </p:txBody>
          </p:sp>
          <p:sp>
            <p:nvSpPr>
              <p:cNvPr id="195" name="TextBox 131"/>
              <p:cNvSpPr txBox="1">
                <a:spLocks noChangeArrowheads="1"/>
              </p:cNvSpPr>
              <p:nvPr/>
            </p:nvSpPr>
            <p:spPr bwMode="auto">
              <a:xfrm>
                <a:off x="3983458" y="1942534"/>
                <a:ext cx="371680"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schemeClr val="bg1"/>
                    </a:solidFill>
                    <a:latin typeface="+mj-lt"/>
                  </a:rPr>
                  <a:t>ND</a:t>
                </a:r>
              </a:p>
            </p:txBody>
          </p:sp>
          <p:sp>
            <p:nvSpPr>
              <p:cNvPr id="196" name="TextBox 132"/>
              <p:cNvSpPr txBox="1">
                <a:spLocks noChangeArrowheads="1"/>
              </p:cNvSpPr>
              <p:nvPr/>
            </p:nvSpPr>
            <p:spPr bwMode="auto">
              <a:xfrm>
                <a:off x="4002639" y="2383326"/>
                <a:ext cx="348910"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schemeClr val="bg1"/>
                    </a:solidFill>
                    <a:latin typeface="+mj-lt"/>
                  </a:rPr>
                  <a:t>SD</a:t>
                </a:r>
              </a:p>
            </p:txBody>
          </p:sp>
          <p:sp>
            <p:nvSpPr>
              <p:cNvPr id="197" name="TextBox 133"/>
              <p:cNvSpPr txBox="1">
                <a:spLocks noChangeArrowheads="1"/>
              </p:cNvSpPr>
              <p:nvPr/>
            </p:nvSpPr>
            <p:spPr bwMode="auto">
              <a:xfrm>
                <a:off x="4755175" y="2749736"/>
                <a:ext cx="320885"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IA</a:t>
                </a:r>
              </a:p>
            </p:txBody>
          </p:sp>
          <p:sp>
            <p:nvSpPr>
              <p:cNvPr id="198" name="TextBox 134"/>
              <p:cNvSpPr txBox="1">
                <a:spLocks noChangeArrowheads="1"/>
              </p:cNvSpPr>
              <p:nvPr/>
            </p:nvSpPr>
            <p:spPr bwMode="auto">
              <a:xfrm>
                <a:off x="2623784" y="3020173"/>
                <a:ext cx="355916"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schemeClr val="bg1"/>
                    </a:solidFill>
                    <a:latin typeface="+mj-lt"/>
                  </a:rPr>
                  <a:t>UT</a:t>
                </a:r>
              </a:p>
            </p:txBody>
          </p:sp>
          <p:sp>
            <p:nvSpPr>
              <p:cNvPr id="199" name="TextBox 135"/>
              <p:cNvSpPr txBox="1">
                <a:spLocks noChangeArrowheads="1"/>
              </p:cNvSpPr>
              <p:nvPr/>
            </p:nvSpPr>
            <p:spPr bwMode="auto">
              <a:xfrm>
                <a:off x="6440765" y="4685992"/>
                <a:ext cx="336650"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FL</a:t>
                </a:r>
              </a:p>
            </p:txBody>
          </p:sp>
          <p:sp>
            <p:nvSpPr>
              <p:cNvPr id="200" name="TextBox 136"/>
              <p:cNvSpPr txBox="1">
                <a:spLocks noChangeArrowheads="1"/>
              </p:cNvSpPr>
              <p:nvPr/>
            </p:nvSpPr>
            <p:spPr bwMode="auto">
              <a:xfrm>
                <a:off x="4898045" y="3795500"/>
                <a:ext cx="355916"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AR</a:t>
                </a:r>
              </a:p>
            </p:txBody>
          </p:sp>
          <p:sp>
            <p:nvSpPr>
              <p:cNvPr id="201" name="TextBox 137"/>
              <p:cNvSpPr txBox="1">
                <a:spLocks noChangeArrowheads="1"/>
              </p:cNvSpPr>
              <p:nvPr/>
            </p:nvSpPr>
            <p:spPr bwMode="auto">
              <a:xfrm>
                <a:off x="4871001" y="3297811"/>
                <a:ext cx="389195"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latin typeface="+mj-lt"/>
                  </a:rPr>
                  <a:t>MO</a:t>
                </a:r>
              </a:p>
            </p:txBody>
          </p:sp>
          <p:sp>
            <p:nvSpPr>
              <p:cNvPr id="202" name="TextBox 138"/>
              <p:cNvSpPr txBox="1">
                <a:spLocks noChangeArrowheads="1"/>
              </p:cNvSpPr>
              <p:nvPr/>
            </p:nvSpPr>
            <p:spPr bwMode="auto">
              <a:xfrm>
                <a:off x="5278484" y="4106041"/>
                <a:ext cx="368177"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schemeClr val="bg1"/>
                    </a:solidFill>
                    <a:latin typeface="+mj-lt"/>
                  </a:rPr>
                  <a:t>MS</a:t>
                </a:r>
              </a:p>
            </p:txBody>
          </p:sp>
          <p:sp>
            <p:nvSpPr>
              <p:cNvPr id="203" name="TextBox 139"/>
              <p:cNvSpPr txBox="1">
                <a:spLocks noChangeArrowheads="1"/>
              </p:cNvSpPr>
              <p:nvPr/>
            </p:nvSpPr>
            <p:spPr bwMode="auto">
              <a:xfrm>
                <a:off x="5641162" y="4081362"/>
                <a:ext cx="345407"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schemeClr val="bg1"/>
                    </a:solidFill>
                    <a:latin typeface="+mj-lt"/>
                  </a:rPr>
                  <a:t>AL</a:t>
                </a:r>
              </a:p>
            </p:txBody>
          </p:sp>
          <p:sp>
            <p:nvSpPr>
              <p:cNvPr id="204" name="TextBox 140"/>
              <p:cNvSpPr txBox="1">
                <a:spLocks noChangeArrowheads="1"/>
              </p:cNvSpPr>
              <p:nvPr/>
            </p:nvSpPr>
            <p:spPr bwMode="auto">
              <a:xfrm>
                <a:off x="4052643" y="2824116"/>
                <a:ext cx="361171"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schemeClr val="bg1"/>
                    </a:solidFill>
                    <a:latin typeface="+mj-lt"/>
                  </a:rPr>
                  <a:t>NE</a:t>
                </a:r>
              </a:p>
            </p:txBody>
          </p:sp>
          <p:sp>
            <p:nvSpPr>
              <p:cNvPr id="205" name="TextBox 141"/>
              <p:cNvSpPr txBox="1">
                <a:spLocks noChangeArrowheads="1"/>
              </p:cNvSpPr>
              <p:nvPr/>
            </p:nvSpPr>
            <p:spPr bwMode="auto">
              <a:xfrm>
                <a:off x="4181721" y="3264906"/>
                <a:ext cx="341903"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schemeClr val="bg1"/>
                    </a:solidFill>
                    <a:latin typeface="+mj-lt"/>
                  </a:rPr>
                  <a:t>KS</a:t>
                </a:r>
              </a:p>
            </p:txBody>
          </p:sp>
          <p:sp>
            <p:nvSpPr>
              <p:cNvPr id="206" name="TextBox 142"/>
              <p:cNvSpPr txBox="1">
                <a:spLocks noChangeArrowheads="1"/>
              </p:cNvSpPr>
              <p:nvPr/>
            </p:nvSpPr>
            <p:spPr bwMode="auto">
              <a:xfrm>
                <a:off x="6972674" y="1924450"/>
                <a:ext cx="347159"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hangingPunct="1">
                  <a:defRPr/>
                </a:pPr>
                <a:r>
                  <a:rPr lang="en-US" sz="800" dirty="0" smtClean="0">
                    <a:latin typeface="+mj-lt"/>
                  </a:rPr>
                  <a:t>VT</a:t>
                </a:r>
                <a:endParaRPr lang="en-US" sz="800" dirty="0">
                  <a:latin typeface="+mj-lt"/>
                </a:endParaRPr>
              </a:p>
            </p:txBody>
          </p:sp>
          <p:sp>
            <p:nvSpPr>
              <p:cNvPr id="207" name="TextBox 143"/>
              <p:cNvSpPr txBox="1">
                <a:spLocks noChangeArrowheads="1"/>
              </p:cNvSpPr>
              <p:nvPr/>
            </p:nvSpPr>
            <p:spPr bwMode="auto">
              <a:xfrm>
                <a:off x="7394311" y="2203033"/>
                <a:ext cx="378687"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hangingPunct="1">
                  <a:defRPr/>
                </a:pPr>
                <a:r>
                  <a:rPr lang="en-US" sz="800" dirty="0" smtClean="0">
                    <a:latin typeface="+mj-lt"/>
                  </a:rPr>
                  <a:t>NH</a:t>
                </a:r>
                <a:endParaRPr lang="en-US" sz="800" dirty="0">
                  <a:latin typeface="+mj-lt"/>
                </a:endParaRPr>
              </a:p>
            </p:txBody>
          </p:sp>
          <p:sp>
            <p:nvSpPr>
              <p:cNvPr id="208" name="TextBox 144"/>
              <p:cNvSpPr txBox="1">
                <a:spLocks noChangeArrowheads="1"/>
              </p:cNvSpPr>
              <p:nvPr/>
            </p:nvSpPr>
            <p:spPr bwMode="auto">
              <a:xfrm>
                <a:off x="7457816" y="2335759"/>
                <a:ext cx="380438"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hangingPunct="1">
                  <a:defRPr/>
                </a:pPr>
                <a:r>
                  <a:rPr lang="en-US" sz="800" dirty="0" smtClean="0">
                    <a:latin typeface="+mj-lt"/>
                  </a:rPr>
                  <a:t>MA</a:t>
                </a:r>
                <a:endParaRPr lang="en-US" sz="800" dirty="0">
                  <a:latin typeface="+mj-lt"/>
                </a:endParaRPr>
              </a:p>
            </p:txBody>
          </p:sp>
          <p:sp>
            <p:nvSpPr>
              <p:cNvPr id="210" name="TextBox 146"/>
              <p:cNvSpPr txBox="1">
                <a:spLocks noChangeArrowheads="1"/>
              </p:cNvSpPr>
              <p:nvPr/>
            </p:nvSpPr>
            <p:spPr bwMode="auto">
              <a:xfrm>
                <a:off x="7284822" y="2667556"/>
                <a:ext cx="343656"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hangingPunct="1">
                  <a:defRPr/>
                </a:pPr>
                <a:r>
                  <a:rPr lang="en-US" sz="800" dirty="0" smtClean="0">
                    <a:latin typeface="+mj-lt"/>
                  </a:rPr>
                  <a:t>CT</a:t>
                </a:r>
                <a:endParaRPr lang="en-US" sz="800" dirty="0">
                  <a:latin typeface="+mj-lt"/>
                </a:endParaRPr>
              </a:p>
            </p:txBody>
          </p:sp>
          <p:sp>
            <p:nvSpPr>
              <p:cNvPr id="211" name="TextBox 147"/>
              <p:cNvSpPr txBox="1">
                <a:spLocks noChangeArrowheads="1"/>
              </p:cNvSpPr>
              <p:nvPr/>
            </p:nvSpPr>
            <p:spPr bwMode="auto">
              <a:xfrm>
                <a:off x="7113567" y="2802472"/>
                <a:ext cx="345407"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hangingPunct="1">
                  <a:defRPr/>
                </a:pPr>
                <a:r>
                  <a:rPr lang="en-US" sz="800" dirty="0" smtClean="0">
                    <a:latin typeface="+mj-lt"/>
                  </a:rPr>
                  <a:t>NJ</a:t>
                </a:r>
                <a:endParaRPr lang="en-US" sz="800" dirty="0">
                  <a:latin typeface="+mj-lt"/>
                </a:endParaRPr>
              </a:p>
            </p:txBody>
          </p:sp>
          <p:sp>
            <p:nvSpPr>
              <p:cNvPr id="213" name="TextBox 149"/>
              <p:cNvSpPr txBox="1">
                <a:spLocks noChangeArrowheads="1"/>
              </p:cNvSpPr>
              <p:nvPr/>
            </p:nvSpPr>
            <p:spPr bwMode="auto">
              <a:xfrm>
                <a:off x="6972674" y="3183088"/>
                <a:ext cx="389196" cy="232583"/>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hangingPunct="1">
                  <a:defRPr/>
                </a:pPr>
                <a:r>
                  <a:rPr lang="en-US" sz="800" dirty="0" smtClean="0">
                    <a:latin typeface="+mj-lt"/>
                  </a:rPr>
                  <a:t>MD</a:t>
                </a:r>
              </a:p>
            </p:txBody>
          </p:sp>
          <p:sp>
            <p:nvSpPr>
              <p:cNvPr id="216" name="TextBox 152"/>
              <p:cNvSpPr txBox="1">
                <a:spLocks noChangeArrowheads="1"/>
              </p:cNvSpPr>
              <p:nvPr/>
            </p:nvSpPr>
            <p:spPr bwMode="auto">
              <a:xfrm>
                <a:off x="7542267" y="2928888"/>
                <a:ext cx="357669" cy="232583"/>
              </a:xfrm>
              <a:prstGeom prst="rect">
                <a:avLst/>
              </a:prstGeom>
              <a:solidFill>
                <a:srgbClr val="70ACE2"/>
              </a:solid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hangingPunct="1">
                  <a:defRPr/>
                </a:pPr>
                <a:r>
                  <a:rPr lang="en-US" sz="800" dirty="0" smtClean="0">
                    <a:solidFill>
                      <a:schemeClr val="bg1"/>
                    </a:solidFill>
                    <a:latin typeface="+mj-lt"/>
                  </a:rPr>
                  <a:t>DC</a:t>
                </a:r>
                <a:endParaRPr lang="en-US" sz="800" dirty="0">
                  <a:solidFill>
                    <a:schemeClr val="bg1"/>
                  </a:solidFill>
                  <a:latin typeface="+mj-lt"/>
                </a:endParaRPr>
              </a:p>
            </p:txBody>
          </p:sp>
        </p:grpSp>
        <p:sp>
          <p:nvSpPr>
            <p:cNvPr id="164" name="TextBox 153"/>
            <p:cNvSpPr txBox="1">
              <a:spLocks noChangeArrowheads="1"/>
            </p:cNvSpPr>
            <p:nvPr/>
          </p:nvSpPr>
          <p:spPr bwMode="auto">
            <a:xfrm>
              <a:off x="2093450" y="5100291"/>
              <a:ext cx="323503" cy="216266"/>
            </a:xfrm>
            <a:prstGeom prst="rect">
              <a:avLst/>
            </a:prstGeom>
            <a:noFill/>
            <a:ln>
              <a:noFill/>
            </a:ln>
            <a:extLst/>
          </p:spPr>
          <p:txBody>
            <a:bodyPr wrap="none">
              <a:sp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algn="ctr" eaLnBrk="1" hangingPunct="1">
                <a:defRPr/>
              </a:pPr>
              <a:r>
                <a:rPr lang="en-US" sz="800" dirty="0" smtClean="0">
                  <a:solidFill>
                    <a:schemeClr val="bg1"/>
                  </a:solidFill>
                  <a:latin typeface="+mj-lt"/>
                </a:rPr>
                <a:t>AK</a:t>
              </a:r>
            </a:p>
          </p:txBody>
        </p:sp>
      </p:grpSp>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sz="2400" b="1" dirty="0">
              <a:solidFill>
                <a:schemeClr val="bg1"/>
              </a:solidFill>
              <a:latin typeface="FreightSans Pro Book" pitchFamily="50" charset="0"/>
            </a:endParaRPr>
          </a:p>
        </p:txBody>
      </p:sp>
      <p:sp>
        <p:nvSpPr>
          <p:cNvPr id="34820" name="Title 1"/>
          <p:cNvSpPr>
            <a:spLocks noGrp="1"/>
          </p:cNvSpPr>
          <p:nvPr>
            <p:ph type="title"/>
          </p:nvPr>
        </p:nvSpPr>
        <p:spPr>
          <a:xfrm>
            <a:off x="228600" y="630238"/>
            <a:ext cx="8686800" cy="461962"/>
          </a:xfrm>
        </p:spPr>
        <p:txBody>
          <a:bodyPr>
            <a:normAutofit fontScale="90000"/>
          </a:bodyPr>
          <a:lstStyle/>
          <a:p>
            <a:r>
              <a:rPr lang="en-US" altLang="en-US" smtClean="0"/>
              <a:t>Based on Past Presidential Elections, Democrats May Hold a Slight Advantage Heading into 2016 General Election</a:t>
            </a:r>
          </a:p>
        </p:txBody>
      </p:sp>
      <p:sp>
        <p:nvSpPr>
          <p:cNvPr id="53"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eaLnBrk="0" hangingPunct="0">
              <a:lnSpc>
                <a:spcPct val="100000"/>
              </a:lnSpc>
              <a:spcBef>
                <a:spcPct val="0"/>
              </a:spcBef>
              <a:buFontTx/>
              <a:buNone/>
              <a:defRPr/>
            </a:pPr>
            <a:r>
              <a:rPr lang="en-US" altLang="en-US" sz="1600" b="1" dirty="0" smtClean="0">
                <a:solidFill>
                  <a:srgbClr val="7F7F7F"/>
                </a:solidFill>
                <a:latin typeface="+mj-lt"/>
              </a:rPr>
              <a:t>States That Voted Consistently in the Past Six Presidential Elections</a:t>
            </a:r>
          </a:p>
        </p:txBody>
      </p:sp>
      <p:sp>
        <p:nvSpPr>
          <p:cNvPr id="34822" name="TextBox 1"/>
          <p:cNvSpPr txBox="1">
            <a:spLocks noChangeArrowheads="1"/>
          </p:cNvSpPr>
          <p:nvPr/>
        </p:nvSpPr>
        <p:spPr bwMode="auto">
          <a:xfrm>
            <a:off x="457200" y="1838325"/>
            <a:ext cx="56467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1100" b="1">
                <a:solidFill>
                  <a:srgbClr val="D27770"/>
                </a:solidFill>
                <a:latin typeface="Calibri Light" pitchFamily="34" charset="0"/>
                <a:cs typeface="Arial" pitchFamily="34" charset="0"/>
              </a:rPr>
              <a:t>■</a:t>
            </a:r>
            <a:r>
              <a:rPr lang="en-US" altLang="en-US" sz="1100" b="1">
                <a:latin typeface="Calibri Light" pitchFamily="34" charset="0"/>
                <a:cs typeface="Arial" pitchFamily="34" charset="0"/>
              </a:rPr>
              <a:t> </a:t>
            </a:r>
            <a:r>
              <a:rPr lang="en-US" altLang="en-US" sz="1100">
                <a:latin typeface="Calibri Light" pitchFamily="34" charset="0"/>
                <a:cs typeface="Arial" pitchFamily="34" charset="0"/>
              </a:rPr>
              <a:t>Voted Republican every election since 1992     </a:t>
            </a:r>
            <a:r>
              <a:rPr lang="en-US" altLang="en-US" sz="1100" b="1">
                <a:solidFill>
                  <a:srgbClr val="70ACE2"/>
                </a:solidFill>
                <a:latin typeface="Calibri Light" pitchFamily="34" charset="0"/>
                <a:cs typeface="Arial" pitchFamily="34" charset="0"/>
              </a:rPr>
              <a:t>■</a:t>
            </a:r>
            <a:r>
              <a:rPr lang="en-US" altLang="en-US" sz="1100" b="1">
                <a:latin typeface="Calibri Light" pitchFamily="34" charset="0"/>
                <a:cs typeface="Arial" pitchFamily="34" charset="0"/>
              </a:rPr>
              <a:t> </a:t>
            </a:r>
            <a:r>
              <a:rPr lang="en-US" altLang="en-US" sz="1100">
                <a:latin typeface="Calibri Light" pitchFamily="34" charset="0"/>
                <a:cs typeface="Arial" pitchFamily="34" charset="0"/>
              </a:rPr>
              <a:t>Voted Democratic every election since 1992</a:t>
            </a:r>
          </a:p>
        </p:txBody>
      </p:sp>
      <p:grpSp>
        <p:nvGrpSpPr>
          <p:cNvPr id="34823" name="Group 136"/>
          <p:cNvGrpSpPr>
            <a:grpSpLocks/>
          </p:cNvGrpSpPr>
          <p:nvPr/>
        </p:nvGrpSpPr>
        <p:grpSpPr bwMode="auto">
          <a:xfrm>
            <a:off x="6346825" y="4638675"/>
            <a:ext cx="2595563" cy="895350"/>
            <a:chOff x="-445333" y="4456493"/>
            <a:chExt cx="9710444" cy="1382525"/>
          </a:xfrm>
        </p:grpSpPr>
        <p:graphicFrame>
          <p:nvGraphicFramePr>
            <p:cNvPr id="34824" name="Content Placeholder 3"/>
            <p:cNvGraphicFramePr>
              <a:graphicFrameLocks/>
            </p:cNvGraphicFramePr>
            <p:nvPr/>
          </p:nvGraphicFramePr>
          <p:xfrm>
            <a:off x="317345" y="4763888"/>
            <a:ext cx="7442270" cy="911799"/>
          </p:xfrm>
          <a:graphic>
            <a:graphicData uri="http://schemas.openxmlformats.org/presentationml/2006/ole">
              <mc:AlternateContent xmlns:mc="http://schemas.openxmlformats.org/markup-compatibility/2006">
                <mc:Choice xmlns:v="urn:schemas-microsoft-com:vml" Requires="v">
                  <p:oleObj spid="_x0000_s9225" name="Chart" r:id="rId5" imgW="1993565" imgH="591363" progId="Excel.Chart.8">
                    <p:embed/>
                  </p:oleObj>
                </mc:Choice>
                <mc:Fallback>
                  <p:oleObj name="Chart" r:id="rId5" imgW="1993565" imgH="591363"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345" y="4763888"/>
                          <a:ext cx="7442270" cy="91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39" name="Straight Connector 138"/>
            <p:cNvCxnSpPr/>
            <p:nvPr/>
          </p:nvCxnSpPr>
          <p:spPr>
            <a:xfrm>
              <a:off x="4276260" y="5042351"/>
              <a:ext cx="0" cy="495160"/>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40" name="TextBox 1"/>
            <p:cNvSpPr txBox="1">
              <a:spLocks noChangeArrowheads="1"/>
            </p:cNvSpPr>
            <p:nvPr/>
          </p:nvSpPr>
          <p:spPr bwMode="auto">
            <a:xfrm>
              <a:off x="-391879" y="4456493"/>
              <a:ext cx="965699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hangingPunct="0">
                <a:lnSpc>
                  <a:spcPct val="100000"/>
                </a:lnSpc>
                <a:spcBef>
                  <a:spcPct val="0"/>
                </a:spcBef>
                <a:buFontTx/>
                <a:buNone/>
                <a:defRPr/>
              </a:pPr>
              <a:r>
                <a:rPr lang="en-US" altLang="en-US" sz="1100" b="1" dirty="0" smtClean="0">
                  <a:solidFill>
                    <a:srgbClr val="000000"/>
                  </a:solidFill>
                  <a:latin typeface="+mn-lt"/>
                  <a:ea typeface="MS PGothic" panose="020B0600070205080204" pitchFamily="34" charset="-128"/>
                </a:rPr>
                <a:t>Share of Electoral Votes Historically Won by Democrats and Republicans since 1992</a:t>
              </a:r>
            </a:p>
          </p:txBody>
        </p:sp>
        <p:sp>
          <p:nvSpPr>
            <p:cNvPr id="141" name="TextBox 1"/>
            <p:cNvSpPr txBox="1">
              <a:spLocks noChangeArrowheads="1"/>
            </p:cNvSpPr>
            <p:nvPr/>
          </p:nvSpPr>
          <p:spPr bwMode="auto">
            <a:xfrm>
              <a:off x="-445333" y="5434557"/>
              <a:ext cx="9449123" cy="40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hangingPunct="0">
                <a:lnSpc>
                  <a:spcPct val="100000"/>
                </a:lnSpc>
                <a:spcBef>
                  <a:spcPct val="0"/>
                </a:spcBef>
                <a:buFontTx/>
                <a:buNone/>
                <a:defRPr/>
              </a:pPr>
              <a:r>
                <a:rPr lang="en-US" altLang="en-US" sz="1100" dirty="0" smtClean="0">
                  <a:solidFill>
                    <a:srgbClr val="000000"/>
                  </a:solidFill>
                  <a:latin typeface="+mn-lt"/>
                  <a:ea typeface="MS PGothic" panose="020B0600070205080204" pitchFamily="34" charset="-128"/>
                </a:rPr>
                <a:t>270 needed to win presidential election</a:t>
              </a:r>
            </a:p>
          </p:txBody>
        </p:sp>
      </p:grpSp>
    </p:spTree>
    <p:extLst>
      <p:ext uri="{BB962C8B-B14F-4D97-AF65-F5344CB8AC3E}">
        <p14:creationId xmlns:p14="http://schemas.microsoft.com/office/powerpoint/2010/main" val="39603362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Placeholder 18"/>
          <p:cNvSpPr>
            <a:spLocks noGrp="1"/>
          </p:cNvSpPr>
          <p:nvPr>
            <p:ph type="body" sz="quarter" idx="4294967295"/>
          </p:nvPr>
        </p:nvSpPr>
        <p:spPr>
          <a:xfrm>
            <a:off x="0" y="6207125"/>
            <a:ext cx="9144000" cy="374650"/>
          </a:xfrm>
        </p:spPr>
        <p:txBody>
          <a:bodyPr anchor="b">
            <a:normAutofit fontScale="77500" lnSpcReduction="20000"/>
          </a:bodyPr>
          <a:lstStyle/>
          <a:p>
            <a:pPr marL="0" indent="0">
              <a:lnSpc>
                <a:spcPct val="100000"/>
              </a:lnSpc>
              <a:spcBef>
                <a:spcPct val="0"/>
              </a:spcBef>
              <a:buFont typeface="Arial" pitchFamily="34" charset="0"/>
              <a:buNone/>
            </a:pPr>
            <a:r>
              <a:rPr lang="en-US" altLang="en-US" sz="900" i="1" smtClean="0">
                <a:solidFill>
                  <a:srgbClr val="595959"/>
                </a:solidFill>
                <a:latin typeface="Calibri Light" pitchFamily="34" charset="0"/>
              </a:rPr>
              <a:t>Source: Gallup, 2015; Justin Worland, “Most Americans Say the Rich Aren’t Taxed Enough,” Time, February 22, 2015; Rebecca Shabad, “Poll: Majority Opposes Accepting Syrian Refugees into US,” CBS News, December 23, 2015; David Knowles and Ben Brody, “Bloomberg Politics Poll: Majority of Americans Say Obamacare Should Get Time to Work,” Bloomberg Politics, April 17, 2015; Bryan Beutler, “Obamacare Is More Popular Than It Seems—If You Discount These People's Opinions,” The New Republic, April 20, 2015. </a:t>
            </a:r>
          </a:p>
        </p:txBody>
      </p:sp>
      <p:sp>
        <p:nvSpPr>
          <p:cNvPr id="12" name="Rectangle 11"/>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pPr algn="ctr">
              <a:defRPr/>
            </a:pPr>
            <a:endParaRPr lang="en-US" altLang="en-US" b="1" dirty="0" smtClean="0">
              <a:solidFill>
                <a:schemeClr val="bg1"/>
              </a:solidFill>
              <a:latin typeface="FreightSans Pro Book" pitchFamily="50" charset="0"/>
            </a:endParaRPr>
          </a:p>
        </p:txBody>
      </p:sp>
      <p:sp>
        <p:nvSpPr>
          <p:cNvPr id="39940" name="Title 1"/>
          <p:cNvSpPr>
            <a:spLocks noGrp="1"/>
          </p:cNvSpPr>
          <p:nvPr>
            <p:ph type="title"/>
          </p:nvPr>
        </p:nvSpPr>
        <p:spPr/>
        <p:txBody>
          <a:bodyPr>
            <a:normAutofit/>
          </a:bodyPr>
          <a:lstStyle/>
          <a:p>
            <a:pPr defTabSz="760413" eaLnBrk="1" hangingPunct="1"/>
            <a:r>
              <a:rPr lang="en-US" altLang="en-US" dirty="0" smtClean="0">
                <a:solidFill>
                  <a:srgbClr val="000000"/>
                </a:solidFill>
              </a:rPr>
              <a:t>Public Opinion on Issues </a:t>
            </a:r>
            <a:endParaRPr lang="en-US" altLang="en-US" dirty="0" smtClean="0"/>
          </a:p>
        </p:txBody>
      </p:sp>
      <p:graphicFrame>
        <p:nvGraphicFramePr>
          <p:cNvPr id="39941" name="Chart 4"/>
          <p:cNvGraphicFramePr>
            <a:graphicFrameLocks/>
          </p:cNvGraphicFramePr>
          <p:nvPr/>
        </p:nvGraphicFramePr>
        <p:xfrm>
          <a:off x="296863" y="1660525"/>
          <a:ext cx="2630487" cy="1893888"/>
        </p:xfrm>
        <a:graphic>
          <a:graphicData uri="http://schemas.openxmlformats.org/presentationml/2006/ole">
            <mc:AlternateContent xmlns:mc="http://schemas.openxmlformats.org/markup-compatibility/2006">
              <mc:Choice xmlns:v="urn:schemas-microsoft-com:vml" Requires="v">
                <p:oleObj spid="_x0000_s12332" name="Chart" r:id="rId5" imgW="2639797" imgH="1902117" progId="Excel.Chart.8">
                  <p:embed/>
                </p:oleObj>
              </mc:Choice>
              <mc:Fallback>
                <p:oleObj name="Chart" r:id="rId5" imgW="2639797" imgH="1902117"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863" y="1660525"/>
                        <a:ext cx="2630487"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Rectangle 14"/>
          <p:cNvSpPr>
            <a:spLocks noChangeArrowheads="1"/>
          </p:cNvSpPr>
          <p:nvPr/>
        </p:nvSpPr>
        <p:spPr bwMode="auto">
          <a:xfrm>
            <a:off x="900113" y="1343025"/>
            <a:ext cx="1463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fontAlgn="auto">
              <a:lnSpc>
                <a:spcPct val="100000"/>
              </a:lnSpc>
              <a:spcBef>
                <a:spcPct val="0"/>
              </a:spcBef>
              <a:spcAft>
                <a:spcPts val="0"/>
              </a:spcAft>
              <a:buFont typeface="Arial" panose="020B0604020202020204" pitchFamily="34" charset="0"/>
              <a:buNone/>
              <a:defRPr/>
            </a:pPr>
            <a:r>
              <a:rPr lang="en-US" altLang="en-US" sz="1400" b="1" kern="0" dirty="0" smtClean="0">
                <a:solidFill>
                  <a:srgbClr val="7F7F7F"/>
                </a:solidFill>
                <a:latin typeface="Georgia"/>
                <a:cs typeface="Arial" pitchFamily="34" charset="0"/>
              </a:rPr>
              <a:t>Gay Marriage</a:t>
            </a:r>
            <a:endParaRPr lang="en-US" altLang="en-US" sz="1400" b="1" kern="0" dirty="0">
              <a:solidFill>
                <a:srgbClr val="7F7F7F"/>
              </a:solidFill>
              <a:latin typeface="Georgia"/>
              <a:cs typeface="Arial" pitchFamily="34" charset="0"/>
            </a:endParaRPr>
          </a:p>
        </p:txBody>
      </p:sp>
      <p:sp>
        <p:nvSpPr>
          <p:cNvPr id="58" name="Rectangle 14"/>
          <p:cNvSpPr>
            <a:spLocks noChangeArrowheads="1"/>
          </p:cNvSpPr>
          <p:nvPr/>
        </p:nvSpPr>
        <p:spPr bwMode="auto">
          <a:xfrm>
            <a:off x="968375" y="3775075"/>
            <a:ext cx="1328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fontAlgn="auto">
              <a:lnSpc>
                <a:spcPct val="100000"/>
              </a:lnSpc>
              <a:spcBef>
                <a:spcPct val="0"/>
              </a:spcBef>
              <a:spcAft>
                <a:spcPts val="0"/>
              </a:spcAft>
              <a:buFont typeface="Arial" panose="020B0604020202020204" pitchFamily="34" charset="0"/>
              <a:buNone/>
              <a:defRPr/>
            </a:pPr>
            <a:r>
              <a:rPr lang="en-US" altLang="en-US" sz="1400" b="1" kern="0" dirty="0" smtClean="0">
                <a:solidFill>
                  <a:srgbClr val="7F7F7F"/>
                </a:solidFill>
                <a:latin typeface="Georgia"/>
                <a:cs typeface="Arial" pitchFamily="34" charset="0"/>
              </a:rPr>
              <a:t>Obamacare</a:t>
            </a:r>
            <a:endParaRPr lang="en-US" altLang="en-US" sz="1400" b="1" kern="0" dirty="0">
              <a:solidFill>
                <a:srgbClr val="7F7F7F"/>
              </a:solidFill>
              <a:latin typeface="Georgia"/>
              <a:cs typeface="Arial" pitchFamily="34" charset="0"/>
            </a:endParaRPr>
          </a:p>
        </p:txBody>
      </p:sp>
      <p:graphicFrame>
        <p:nvGraphicFramePr>
          <p:cNvPr id="39944" name="Chart 4"/>
          <p:cNvGraphicFramePr>
            <a:graphicFrameLocks/>
          </p:cNvGraphicFramePr>
          <p:nvPr/>
        </p:nvGraphicFramePr>
        <p:xfrm>
          <a:off x="3216275" y="1660525"/>
          <a:ext cx="2628900" cy="1893888"/>
        </p:xfrm>
        <a:graphic>
          <a:graphicData uri="http://schemas.openxmlformats.org/presentationml/2006/ole">
            <mc:AlternateContent xmlns:mc="http://schemas.openxmlformats.org/markup-compatibility/2006">
              <mc:Choice xmlns:v="urn:schemas-microsoft-com:vml" Requires="v">
                <p:oleObj spid="_x0000_s12333" name="Chart" r:id="rId8" imgW="2633700" imgH="1902117" progId="Excel.Chart.8">
                  <p:embed/>
                </p:oleObj>
              </mc:Choice>
              <mc:Fallback>
                <p:oleObj name="Chart" r:id="rId8" imgW="2633700" imgH="1902117" progId="Excel.Chart.8">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16275" y="1660525"/>
                        <a:ext cx="2628900"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 name="Rectangle 14"/>
          <p:cNvSpPr>
            <a:spLocks noChangeArrowheads="1"/>
          </p:cNvSpPr>
          <p:nvPr/>
        </p:nvSpPr>
        <p:spPr bwMode="auto">
          <a:xfrm>
            <a:off x="3963988" y="1343025"/>
            <a:ext cx="12144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fontAlgn="auto">
              <a:lnSpc>
                <a:spcPct val="100000"/>
              </a:lnSpc>
              <a:spcBef>
                <a:spcPct val="0"/>
              </a:spcBef>
              <a:spcAft>
                <a:spcPts val="0"/>
              </a:spcAft>
              <a:buFont typeface="Arial" panose="020B0604020202020204" pitchFamily="34" charset="0"/>
              <a:buNone/>
              <a:defRPr/>
            </a:pPr>
            <a:r>
              <a:rPr lang="en-US" altLang="en-US" sz="1400" b="1" kern="0" dirty="0" smtClean="0">
                <a:solidFill>
                  <a:srgbClr val="7F7F7F"/>
                </a:solidFill>
                <a:latin typeface="Georgia"/>
                <a:cs typeface="Arial" pitchFamily="34" charset="0"/>
              </a:rPr>
              <a:t>Cannabis</a:t>
            </a:r>
            <a:endParaRPr lang="en-US" altLang="en-US" sz="1400" b="1" kern="0" dirty="0">
              <a:solidFill>
                <a:srgbClr val="7F7F7F"/>
              </a:solidFill>
              <a:latin typeface="Georgia"/>
              <a:cs typeface="Arial" pitchFamily="34" charset="0"/>
            </a:endParaRPr>
          </a:p>
        </p:txBody>
      </p:sp>
      <p:sp>
        <p:nvSpPr>
          <p:cNvPr id="67" name="Rectangle 14"/>
          <p:cNvSpPr>
            <a:spLocks noChangeArrowheads="1"/>
          </p:cNvSpPr>
          <p:nvPr/>
        </p:nvSpPr>
        <p:spPr bwMode="auto">
          <a:xfrm>
            <a:off x="6892925" y="1343025"/>
            <a:ext cx="1300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fontAlgn="auto">
              <a:lnSpc>
                <a:spcPct val="100000"/>
              </a:lnSpc>
              <a:spcBef>
                <a:spcPct val="0"/>
              </a:spcBef>
              <a:spcAft>
                <a:spcPts val="0"/>
              </a:spcAft>
              <a:buFont typeface="Arial" panose="020B0604020202020204" pitchFamily="34" charset="0"/>
              <a:buNone/>
              <a:defRPr/>
            </a:pPr>
            <a:r>
              <a:rPr lang="en-US" altLang="en-US" sz="1400" b="1" kern="0" dirty="0" smtClean="0">
                <a:solidFill>
                  <a:srgbClr val="7F7F7F"/>
                </a:solidFill>
                <a:latin typeface="Georgia"/>
                <a:cs typeface="Arial" pitchFamily="34" charset="0"/>
              </a:rPr>
              <a:t>Gun Laws</a:t>
            </a:r>
            <a:endParaRPr lang="en-US" altLang="en-US" sz="1400" b="1" kern="0" dirty="0">
              <a:solidFill>
                <a:srgbClr val="7F7F7F"/>
              </a:solidFill>
              <a:latin typeface="Georgia"/>
              <a:cs typeface="Arial" pitchFamily="34" charset="0"/>
            </a:endParaRPr>
          </a:p>
        </p:txBody>
      </p:sp>
      <p:graphicFrame>
        <p:nvGraphicFramePr>
          <p:cNvPr id="39947" name="Chart 4"/>
          <p:cNvGraphicFramePr>
            <a:graphicFrameLocks/>
          </p:cNvGraphicFramePr>
          <p:nvPr/>
        </p:nvGraphicFramePr>
        <p:xfrm>
          <a:off x="6134100" y="4032250"/>
          <a:ext cx="2630488" cy="1893888"/>
        </p:xfrm>
        <a:graphic>
          <a:graphicData uri="http://schemas.openxmlformats.org/presentationml/2006/ole">
            <mc:AlternateContent xmlns:mc="http://schemas.openxmlformats.org/markup-compatibility/2006">
              <mc:Choice xmlns:v="urn:schemas-microsoft-com:vml" Requires="v">
                <p:oleObj spid="_x0000_s12334" name="Chart" r:id="rId11" imgW="2633700" imgH="1902117" progId="Excel.Chart.8">
                  <p:embed/>
                </p:oleObj>
              </mc:Choice>
              <mc:Fallback>
                <p:oleObj name="Chart" r:id="rId11" imgW="2633700" imgH="1902117" progId="Excel.Chart.8">
                  <p:embed/>
                  <p:pic>
                    <p:nvPicPr>
                      <p:cNvPr id="0" name=""/>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34100" y="4032250"/>
                        <a:ext cx="2630488"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948" name="Chart 4"/>
          <p:cNvGraphicFramePr>
            <a:graphicFrameLocks/>
          </p:cNvGraphicFramePr>
          <p:nvPr/>
        </p:nvGraphicFramePr>
        <p:xfrm>
          <a:off x="296863" y="4032250"/>
          <a:ext cx="2630487" cy="1893888"/>
        </p:xfrm>
        <a:graphic>
          <a:graphicData uri="http://schemas.openxmlformats.org/presentationml/2006/ole">
            <mc:AlternateContent xmlns:mc="http://schemas.openxmlformats.org/markup-compatibility/2006">
              <mc:Choice xmlns:v="urn:schemas-microsoft-com:vml" Requires="v">
                <p:oleObj spid="_x0000_s12335" name="Chart" r:id="rId14" imgW="2639797" imgH="1902117" progId="Excel.Chart.8">
                  <p:embed/>
                </p:oleObj>
              </mc:Choice>
              <mc:Fallback>
                <p:oleObj name="Chart" r:id="rId14" imgW="2639797" imgH="1902117" progId="Excel.Chart.8">
                  <p:embed/>
                  <p:pic>
                    <p:nvPicPr>
                      <p:cNvPr id="0" name=""/>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6863" y="4032250"/>
                        <a:ext cx="2630487"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949" name="Chart 4"/>
          <p:cNvGraphicFramePr>
            <a:graphicFrameLocks/>
          </p:cNvGraphicFramePr>
          <p:nvPr/>
        </p:nvGraphicFramePr>
        <p:xfrm>
          <a:off x="3216275" y="4032250"/>
          <a:ext cx="2628900" cy="1893888"/>
        </p:xfrm>
        <a:graphic>
          <a:graphicData uri="http://schemas.openxmlformats.org/presentationml/2006/ole">
            <mc:AlternateContent xmlns:mc="http://schemas.openxmlformats.org/markup-compatibility/2006">
              <mc:Choice xmlns:v="urn:schemas-microsoft-com:vml" Requires="v">
                <p:oleObj spid="_x0000_s12336" name="Chart" r:id="rId17" imgW="2633700" imgH="1902117" progId="Excel.Chart.8">
                  <p:embed/>
                </p:oleObj>
              </mc:Choice>
              <mc:Fallback>
                <p:oleObj name="Chart" r:id="rId17" imgW="2633700" imgH="1902117" progId="Excel.Chart.8">
                  <p:embed/>
                  <p:pic>
                    <p:nvPicPr>
                      <p:cNvPr id="0" name=""/>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216275" y="4032250"/>
                        <a:ext cx="2628900"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3" name="Rectangle 14"/>
          <p:cNvSpPr>
            <a:spLocks noChangeArrowheads="1"/>
          </p:cNvSpPr>
          <p:nvPr/>
        </p:nvSpPr>
        <p:spPr bwMode="auto">
          <a:xfrm>
            <a:off x="3665538" y="3775075"/>
            <a:ext cx="1822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fontAlgn="auto">
              <a:lnSpc>
                <a:spcPct val="100000"/>
              </a:lnSpc>
              <a:spcBef>
                <a:spcPct val="0"/>
              </a:spcBef>
              <a:spcAft>
                <a:spcPts val="0"/>
              </a:spcAft>
              <a:buFont typeface="Arial" panose="020B0604020202020204" pitchFamily="34" charset="0"/>
              <a:buNone/>
              <a:defRPr/>
            </a:pPr>
            <a:r>
              <a:rPr lang="en-US" altLang="en-US" sz="1400" b="1" kern="0" dirty="0" smtClean="0">
                <a:solidFill>
                  <a:srgbClr val="7F7F7F"/>
                </a:solidFill>
                <a:latin typeface="Georgia"/>
                <a:cs typeface="Arial" pitchFamily="34" charset="0"/>
              </a:rPr>
              <a:t>Syrian Refugees</a:t>
            </a:r>
            <a:endParaRPr lang="en-US" altLang="en-US" sz="1400" b="1" kern="0" dirty="0">
              <a:solidFill>
                <a:srgbClr val="7F7F7F"/>
              </a:solidFill>
              <a:latin typeface="Georgia"/>
              <a:cs typeface="Arial" pitchFamily="34" charset="0"/>
            </a:endParaRPr>
          </a:p>
        </p:txBody>
      </p:sp>
      <p:graphicFrame>
        <p:nvGraphicFramePr>
          <p:cNvPr id="39951" name="Chart 4"/>
          <p:cNvGraphicFramePr>
            <a:graphicFrameLocks/>
          </p:cNvGraphicFramePr>
          <p:nvPr/>
        </p:nvGraphicFramePr>
        <p:xfrm>
          <a:off x="6134100" y="1660525"/>
          <a:ext cx="2630488" cy="1893888"/>
        </p:xfrm>
        <a:graphic>
          <a:graphicData uri="http://schemas.openxmlformats.org/presentationml/2006/ole">
            <mc:AlternateContent xmlns:mc="http://schemas.openxmlformats.org/markup-compatibility/2006">
              <mc:Choice xmlns:v="urn:schemas-microsoft-com:vml" Requires="v">
                <p:oleObj spid="_x0000_s12337" name="Chart" r:id="rId20" imgW="2633700" imgH="1902117" progId="Excel.Chart.8">
                  <p:embed/>
                </p:oleObj>
              </mc:Choice>
              <mc:Fallback>
                <p:oleObj name="Chart" r:id="rId20" imgW="2633700" imgH="1902117" progId="Excel.Chart.8">
                  <p:embed/>
                  <p:pic>
                    <p:nvPicPr>
                      <p:cNvPr id="0" name=""/>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134100" y="1660525"/>
                        <a:ext cx="2630488"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6" name="Rectangle 14"/>
          <p:cNvSpPr>
            <a:spLocks noChangeArrowheads="1"/>
          </p:cNvSpPr>
          <p:nvPr/>
        </p:nvSpPr>
        <p:spPr bwMode="auto">
          <a:xfrm>
            <a:off x="7072313" y="3810000"/>
            <a:ext cx="9429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fontAlgn="auto">
              <a:lnSpc>
                <a:spcPct val="100000"/>
              </a:lnSpc>
              <a:spcBef>
                <a:spcPct val="0"/>
              </a:spcBef>
              <a:spcAft>
                <a:spcPts val="0"/>
              </a:spcAft>
              <a:buFont typeface="Arial" panose="020B0604020202020204" pitchFamily="34" charset="0"/>
              <a:buNone/>
              <a:defRPr/>
            </a:pPr>
            <a:r>
              <a:rPr lang="en-US" altLang="en-US" sz="1400" b="1" kern="0" dirty="0" smtClean="0">
                <a:solidFill>
                  <a:srgbClr val="7F7F7F"/>
                </a:solidFill>
                <a:latin typeface="Georgia"/>
                <a:cs typeface="Arial" pitchFamily="34" charset="0"/>
              </a:rPr>
              <a:t>Taxes</a:t>
            </a:r>
            <a:endParaRPr lang="en-US" altLang="en-US" sz="1400" b="1" kern="0" dirty="0">
              <a:solidFill>
                <a:srgbClr val="7F7F7F"/>
              </a:solidFill>
              <a:latin typeface="Georgia"/>
              <a:cs typeface="Arial" pitchFamily="34" charset="0"/>
            </a:endParaRPr>
          </a:p>
        </p:txBody>
      </p:sp>
    </p:spTree>
    <p:extLst>
      <p:ext uri="{BB962C8B-B14F-4D97-AF65-F5344CB8AC3E}">
        <p14:creationId xmlns:p14="http://schemas.microsoft.com/office/powerpoint/2010/main" val="2234558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normAutofit fontScale="90000"/>
          </a:bodyPr>
          <a:lstStyle/>
          <a:p>
            <a:r>
              <a:rPr lang="en-US" altLang="en-US" smtClean="0"/>
              <a:t>Cook Ratings Favor Democrats in Presidential Election</a:t>
            </a:r>
          </a:p>
        </p:txBody>
      </p:sp>
      <p:sp>
        <p:nvSpPr>
          <p:cNvPr id="19" name="Text Placeholder 18"/>
          <p:cNvSpPr>
            <a:spLocks noGrp="1"/>
          </p:cNvSpPr>
          <p:nvPr>
            <p:ph type="body" sz="quarter" idx="4294967295"/>
          </p:nvPr>
        </p:nvSpPr>
        <p:spPr>
          <a:xfrm>
            <a:off x="0" y="6207125"/>
            <a:ext cx="9144000" cy="374650"/>
          </a:xfrm>
          <a:solidFill>
            <a:schemeClr val="bg1"/>
          </a:solidFill>
        </p:spPr>
        <p:txBody>
          <a:bodyPr>
            <a:normAutofit lnSpcReduction="10000"/>
          </a:bodyPr>
          <a:lstStyle/>
          <a:p>
            <a:pPr marL="0" indent="0">
              <a:lnSpc>
                <a:spcPct val="100000"/>
              </a:lnSpc>
              <a:spcBef>
                <a:spcPts val="0"/>
              </a:spcBef>
              <a:buFont typeface="Arial" pitchFamily="34" charset="0"/>
              <a:buNone/>
              <a:defRPr/>
            </a:pPr>
            <a:endParaRPr lang="en-US" sz="1000" i="1" dirty="0" smtClean="0">
              <a:solidFill>
                <a:schemeClr val="tx1">
                  <a:lumMod val="65000"/>
                  <a:lumOff val="35000"/>
                </a:schemeClr>
              </a:solidFill>
              <a:latin typeface="+mn-lt"/>
              <a:ea typeface="MS PGothic" panose="020B0600070205080204" pitchFamily="34" charset="-128"/>
            </a:endParaRPr>
          </a:p>
          <a:p>
            <a:pPr marL="0" indent="0">
              <a:lnSpc>
                <a:spcPct val="100000"/>
              </a:lnSpc>
              <a:spcBef>
                <a:spcPts val="0"/>
              </a:spcBef>
              <a:buFont typeface="Arial" pitchFamily="34" charset="0"/>
              <a:buNone/>
              <a:defRPr/>
            </a:pPr>
            <a:r>
              <a:rPr lang="en-US" sz="1000" i="1" dirty="0" smtClean="0">
                <a:solidFill>
                  <a:schemeClr val="tx1">
                    <a:lumMod val="65000"/>
                    <a:lumOff val="35000"/>
                  </a:schemeClr>
                </a:solidFill>
                <a:latin typeface="+mn-lt"/>
                <a:ea typeface="MS PGothic" panose="020B0600070205080204" pitchFamily="34" charset="-128"/>
              </a:rPr>
              <a:t>Source: Cook Political Report Electoral College Ratings, </a:t>
            </a:r>
            <a:r>
              <a:rPr lang="en-US" sz="1000" i="1" smtClean="0">
                <a:solidFill>
                  <a:schemeClr val="tx1">
                    <a:lumMod val="65000"/>
                    <a:lumOff val="35000"/>
                  </a:schemeClr>
                </a:solidFill>
                <a:latin typeface="+mn-lt"/>
                <a:ea typeface="MS PGothic" panose="020B0600070205080204" pitchFamily="34" charset="-128"/>
              </a:rPr>
              <a:t>May 27, </a:t>
            </a:r>
            <a:r>
              <a:rPr lang="en-US" sz="1000" i="1" dirty="0" smtClean="0">
                <a:solidFill>
                  <a:schemeClr val="tx1">
                    <a:lumMod val="65000"/>
                    <a:lumOff val="35000"/>
                  </a:schemeClr>
                </a:solidFill>
                <a:latin typeface="+mn-lt"/>
                <a:ea typeface="MS PGothic" panose="020B0600070205080204" pitchFamily="34" charset="-128"/>
              </a:rPr>
              <a:t>2016.</a:t>
            </a:r>
            <a:endParaRPr lang="en-US" sz="1000" i="1" dirty="0">
              <a:solidFill>
                <a:schemeClr val="tx1">
                  <a:lumMod val="65000"/>
                  <a:lumOff val="35000"/>
                </a:schemeClr>
              </a:solidFill>
              <a:latin typeface="+mn-lt"/>
              <a:ea typeface="MS PGothic" panose="020B0600070205080204" pitchFamily="34" charset="-128"/>
            </a:endParaRPr>
          </a:p>
        </p:txBody>
      </p:sp>
      <p:sp>
        <p:nvSpPr>
          <p:cNvPr id="12" name="Rectangle 11"/>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b="1" dirty="0">
              <a:solidFill>
                <a:schemeClr val="bg1"/>
              </a:solidFill>
              <a:latin typeface="FreightSans Pro Book" pitchFamily="50" charset="0"/>
            </a:endParaRPr>
          </a:p>
        </p:txBody>
      </p:sp>
      <p:sp>
        <p:nvSpPr>
          <p:cNvPr id="40965"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defTabSz="811213"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defTabSz="811213"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defTabSz="811213"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defTabSz="811213"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1600" b="1">
                <a:solidFill>
                  <a:srgbClr val="7F7F7F"/>
                </a:solidFill>
                <a:cs typeface="Arial" pitchFamily="34" charset="0"/>
              </a:rPr>
              <a:t>Cook Political Report: Electoral College Ratings</a:t>
            </a:r>
          </a:p>
        </p:txBody>
      </p:sp>
      <p:graphicFrame>
        <p:nvGraphicFramePr>
          <p:cNvPr id="16" name="Table 15"/>
          <p:cNvGraphicFramePr>
            <a:graphicFrameLocks noGrp="1"/>
          </p:cNvGraphicFramePr>
          <p:nvPr/>
        </p:nvGraphicFramePr>
        <p:xfrm>
          <a:off x="608013" y="1912938"/>
          <a:ext cx="8040687" cy="4191000"/>
        </p:xfrm>
        <a:graphic>
          <a:graphicData uri="http://schemas.openxmlformats.org/drawingml/2006/table">
            <a:tbl>
              <a:tblPr/>
              <a:tblGrid>
                <a:gridCol w="1208087"/>
                <a:gridCol w="1089025"/>
                <a:gridCol w="1149350"/>
                <a:gridCol w="1147763"/>
                <a:gridCol w="1149350"/>
                <a:gridCol w="1147762"/>
                <a:gridCol w="1149350"/>
              </a:tblGrid>
              <a:tr h="3482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Calibri Light" charset="0"/>
                          <a:ea typeface="MS PGothic" charset="0"/>
                          <a:cs typeface="Georgia" charset="0"/>
                        </a:rPr>
                        <a:t>Solid D</a:t>
                      </a:r>
                    </a:p>
                  </a:txBody>
                  <a:tcPr marL="78328" marR="0" marT="117497" marB="7833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AD6"/>
                    </a:solidFill>
                  </a:tcPr>
                </a:tc>
                <a:tc>
                  <a:txBody>
                    <a:bodyPr/>
                    <a:lstStyle/>
                    <a:p>
                      <a:pPr marL="0" marR="0" lvl="0" indent="0" algn="ctr" defTabSz="1279525"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Calibri Light" charset="0"/>
                          <a:ea typeface="MS PGothic" charset="0"/>
                          <a:cs typeface="Georgia" charset="0"/>
                        </a:rPr>
                        <a:t>Likely D</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ACE2"/>
                    </a:solidFill>
                  </a:tcPr>
                </a:tc>
                <a:tc>
                  <a:txBody>
                    <a:bodyPr/>
                    <a:lstStyle/>
                    <a:p>
                      <a:pPr marL="0" marR="0" lvl="0" indent="0" algn="ctr" defTabSz="1279525"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Calibri Light" charset="0"/>
                          <a:ea typeface="MS PGothic" charset="0"/>
                          <a:cs typeface="Georgia" charset="0"/>
                        </a:rPr>
                        <a:t>Lean D</a:t>
                      </a:r>
                    </a:p>
                  </a:txBody>
                  <a:tcPr marL="78328" marR="0" marT="117497" marB="7833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ED0E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Calibri Light" charset="0"/>
                          <a:ea typeface="MS PGothic" charset="0"/>
                          <a:cs typeface="Georgia" charset="0"/>
                        </a:rPr>
                        <a:t>Toss Up</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279525"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Calibri Light" charset="0"/>
                          <a:ea typeface="MS PGothic" charset="0"/>
                          <a:cs typeface="Georgia" charset="0"/>
                        </a:rPr>
                        <a:t>Lean R</a:t>
                      </a:r>
                    </a:p>
                  </a:txBody>
                  <a:tcPr marL="78328" marR="0" marT="117497" marB="7833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0A39E"/>
                    </a:solidFill>
                  </a:tcPr>
                </a:tc>
                <a:tc>
                  <a:txBody>
                    <a:bodyPr/>
                    <a:lstStyle/>
                    <a:p>
                      <a:pPr marL="0" marR="0" lvl="0" indent="0" algn="ctr" defTabSz="1279525"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Calibri Light" charset="0"/>
                          <a:ea typeface="MS PGothic" charset="0"/>
                          <a:cs typeface="Georgia" charset="0"/>
                        </a:rPr>
                        <a:t>Likely R</a:t>
                      </a:r>
                    </a:p>
                  </a:txBody>
                  <a:tcPr marL="56396" marR="56396" marT="28199" marB="2819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2777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Calibri Light" charset="0"/>
                          <a:ea typeface="MS PGothic" charset="0"/>
                          <a:cs typeface="Georgia" charset="0"/>
                        </a:rPr>
                        <a:t>Solid R</a:t>
                      </a:r>
                    </a:p>
                  </a:txBody>
                  <a:tcPr marL="56396" marR="56396" marT="28199" marB="2819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21E1E"/>
                    </a:solidFill>
                  </a:tcPr>
                </a:tc>
              </a:tr>
              <a:tr h="3561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latin typeface="Calibri Light" charset="0"/>
                          <a:ea typeface="MS PGothic" charset="0"/>
                          <a:cs typeface="Avenir Next Condensed" charset="0"/>
                        </a:rPr>
                        <a:t>16 STATES</a:t>
                      </a:r>
                      <a:endParaRPr kumimoji="0" lang="en-US" sz="1000" b="0" i="0" u="none" strike="noStrike" cap="none" normalizeH="0" baseline="0">
                        <a:ln>
                          <a:noFill/>
                        </a:ln>
                        <a:solidFill>
                          <a:srgbClr val="000000"/>
                        </a:solidFill>
                        <a:effectLst/>
                        <a:latin typeface="Calibri Light" charset="0"/>
                        <a:ea typeface="MS PGothic" charset="0"/>
                        <a:cs typeface="Avenir Next Condensed"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rgbClr val="000000"/>
                        </a:solidFill>
                        <a:effectLst/>
                        <a:latin typeface="Calibri Light" charset="0"/>
                        <a:ea typeface="MS PGothic" charset="0"/>
                        <a:cs typeface="Avenir Next Condensed"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California (55)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Connecticut (7)</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Delaware (3)</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D.C. (3)</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Hawaii (4)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Illinois (20)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Maine-AL (2)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Maine-01 (1)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Maryland (10)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Massachusetts (11)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New Mexico (5)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New Jersey (14)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New York (29)</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Oregon (7)</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Rhode Island (4)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Vermont (3)</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Washington (12)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rgbClr val="000000"/>
                        </a:solidFill>
                        <a:effectLst/>
                        <a:latin typeface="Calibri Light" charset="0"/>
                        <a:ea typeface="MS PGothic" charset="0"/>
                        <a:cs typeface="Avenir Next Condensed" charset="0"/>
                      </a:endParaRPr>
                    </a:p>
                  </a:txBody>
                  <a:tcPr marL="56396" marR="56396" marT="28199" marB="281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Light" charset="0"/>
                          <a:ea typeface="MS PGothic" charset="0"/>
                          <a:cs typeface="Avenir Next Condensed" charset="0"/>
                        </a:rPr>
                        <a:t>1 STATES*</a:t>
                      </a:r>
                      <a:endParaRPr kumimoji="0" lang="en-US" sz="1000" b="1" i="0" u="none" strike="noStrike" cap="none" normalizeH="0" baseline="0" dirty="0">
                        <a:ln>
                          <a:noFill/>
                        </a:ln>
                        <a:solidFill>
                          <a:srgbClr val="000000"/>
                        </a:solidFill>
                        <a:effectLst/>
                        <a:latin typeface="Calibri Light" charset="0"/>
                        <a:ea typeface="MS PGothic" charset="0"/>
                        <a:cs typeface="Avenir Next Condensed"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rgbClr val="000000"/>
                        </a:solidFill>
                        <a:effectLst/>
                        <a:latin typeface="Calibri Light" charset="0"/>
                        <a:ea typeface="MS PGothic" charset="0"/>
                        <a:cs typeface="Avenir Next Condensed"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Light" charset="0"/>
                          <a:ea typeface="MS PGothic" charset="0"/>
                          <a:cs typeface="Avenir Next Condensed" charset="0"/>
                        </a:rPr>
                        <a:t>Maine-02 (1)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Calibri Light" charset="0"/>
                          <a:ea typeface="MS PGothic" charset="0"/>
                          <a:cs typeface="Avenir Next Condensed" charset="0"/>
                        </a:rPr>
                        <a:t>Minnesota </a:t>
                      </a:r>
                      <a:r>
                        <a:rPr kumimoji="0" lang="en-US" sz="1000" b="0" i="0" u="none" strike="noStrike" cap="none" normalizeH="0" baseline="0" dirty="0">
                          <a:ln>
                            <a:noFill/>
                          </a:ln>
                          <a:solidFill>
                            <a:srgbClr val="000000"/>
                          </a:solidFill>
                          <a:effectLst/>
                          <a:latin typeface="Calibri Light" charset="0"/>
                          <a:ea typeface="MS PGothic" charset="0"/>
                          <a:cs typeface="Avenir Next Condensed" charset="0"/>
                        </a:rPr>
                        <a:t>(10)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Calibri Light" charset="0"/>
                        <a:ea typeface="MS PGothic" charset="0"/>
                        <a:cs typeface="Avenir Next Condensed" charset="0"/>
                      </a:endParaRPr>
                    </a:p>
                  </a:txBody>
                  <a:tcPr marL="56396" marR="56396" marT="28199" marB="281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Calibri Light" charset="0"/>
                          <a:ea typeface="MS PGothic" charset="0"/>
                          <a:cs typeface="Avenir Next Condensed" charset="0"/>
                        </a:rPr>
                        <a:t>7 </a:t>
                      </a:r>
                      <a:r>
                        <a:rPr kumimoji="0" lang="en-US" sz="1000" b="1" i="0" u="none" strike="noStrike" cap="none" normalizeH="0" baseline="0" dirty="0">
                          <a:ln>
                            <a:noFill/>
                          </a:ln>
                          <a:solidFill>
                            <a:srgbClr val="000000"/>
                          </a:solidFill>
                          <a:effectLst/>
                          <a:latin typeface="Calibri Light" charset="0"/>
                          <a:ea typeface="MS PGothic" charset="0"/>
                          <a:cs typeface="Avenir Next Condensed" charset="0"/>
                        </a:rPr>
                        <a:t>STATES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rgbClr val="000000"/>
                        </a:solidFill>
                        <a:effectLst/>
                        <a:latin typeface="Calibri Light" charset="0"/>
                        <a:ea typeface="MS PGothic" charset="0"/>
                        <a:cs typeface="Avenir Next Condensed"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Light" charset="0"/>
                          <a:ea typeface="MS PGothic" charset="0"/>
                          <a:cs typeface="Avenir Next Condensed" charset="0"/>
                        </a:rPr>
                        <a:t>Colorado (9)</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Light" charset="0"/>
                          <a:ea typeface="MS PGothic" charset="0"/>
                          <a:cs typeface="Avenir Next Condensed" charset="0"/>
                        </a:rPr>
                        <a:t>Florida (29)</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Light" charset="0"/>
                          <a:ea typeface="MS PGothic" charset="0"/>
                          <a:cs typeface="Avenir Next Condensed" charset="0"/>
                        </a:rPr>
                        <a:t>Nevada (6)</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Light" charset="0"/>
                          <a:ea typeface="MS PGothic" charset="0"/>
                          <a:cs typeface="Avenir Next Condensed" charset="0"/>
                        </a:rPr>
                        <a:t>Pennsylvania (20)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Light" charset="0"/>
                          <a:ea typeface="MS PGothic" charset="0"/>
                          <a:cs typeface="Avenir Next Condensed" charset="0"/>
                        </a:rPr>
                        <a:t>Virginia (13)</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Light" charset="0"/>
                          <a:ea typeface="MS PGothic" charset="0"/>
                          <a:cs typeface="Avenir Next Condensed" charset="0"/>
                        </a:rPr>
                        <a:t>Wisconsin (10)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Calibri Light" charset="0"/>
                          <a:ea typeface="MS PGothic" charset="0"/>
                          <a:cs typeface="Avenir Next Condensed" charset="0"/>
                        </a:rPr>
                        <a:t>Michigan (16)</a:t>
                      </a:r>
                      <a:endParaRPr kumimoji="0" lang="en-US" sz="1000" b="0" i="0" u="none" strike="noStrike" cap="none" normalizeH="0" baseline="0" dirty="0">
                        <a:ln>
                          <a:noFill/>
                        </a:ln>
                        <a:solidFill>
                          <a:srgbClr val="000000"/>
                        </a:solidFill>
                        <a:effectLst/>
                        <a:latin typeface="Calibri Light" charset="0"/>
                        <a:ea typeface="MS PGothic" charset="0"/>
                        <a:cs typeface="Avenir Next Condensed"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Calibri Light" charset="0"/>
                        <a:ea typeface="MS PGothic" charset="0"/>
                        <a:cs typeface="Avenir Next Condensed" charset="0"/>
                      </a:endParaRPr>
                    </a:p>
                  </a:txBody>
                  <a:tcPr marL="56396" marR="56396" marT="28199" marB="281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00"/>
                          </a:solidFill>
                          <a:effectLst/>
                          <a:latin typeface="Calibri Light" charset="0"/>
                          <a:ea typeface="MS PGothic" charset="0"/>
                          <a:cs typeface="Avenir Next Condensed" charset="0"/>
                        </a:rPr>
                        <a:t>4 </a:t>
                      </a:r>
                      <a:r>
                        <a:rPr kumimoji="0" lang="en-US" sz="1000" b="1" i="0" u="none" strike="noStrike" cap="none" normalizeH="0" baseline="0" dirty="0" smtClean="0">
                          <a:ln>
                            <a:noFill/>
                          </a:ln>
                          <a:solidFill>
                            <a:srgbClr val="000000"/>
                          </a:solidFill>
                          <a:effectLst/>
                          <a:latin typeface="Calibri Light" charset="0"/>
                          <a:ea typeface="MS PGothic" charset="0"/>
                          <a:cs typeface="Avenir Next Condensed" charset="0"/>
                        </a:rPr>
                        <a:t>STATES*</a:t>
                      </a:r>
                      <a:endParaRPr kumimoji="0" lang="en-US" sz="1000" b="1" i="0" u="none" strike="noStrike" cap="none" normalizeH="0" baseline="0" dirty="0">
                        <a:ln>
                          <a:noFill/>
                        </a:ln>
                        <a:solidFill>
                          <a:srgbClr val="000000"/>
                        </a:solidFill>
                        <a:effectLst/>
                        <a:latin typeface="Calibri Light" charset="0"/>
                        <a:ea typeface="MS PGothic" charset="0"/>
                        <a:cs typeface="Avenir Next Condensed"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rgbClr val="000000"/>
                        </a:solidFill>
                        <a:effectLst/>
                        <a:latin typeface="Calibri Light" charset="0"/>
                        <a:ea typeface="MS PGothic" charset="0"/>
                        <a:cs typeface="Avenir Next Condensed"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Light" charset="0"/>
                          <a:ea typeface="MS PGothic" charset="0"/>
                          <a:cs typeface="Avenir Next Condensed" charset="0"/>
                        </a:rPr>
                        <a:t>Iowa (6)</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Light" charset="0"/>
                          <a:ea typeface="MS PGothic" charset="0"/>
                          <a:cs typeface="Avenir Next Condensed" charset="0"/>
                        </a:rPr>
                        <a:t>North Carolina (15)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Light" charset="0"/>
                          <a:ea typeface="MS PGothic" charset="0"/>
                          <a:cs typeface="Avenir Next Condensed" charset="0"/>
                        </a:rPr>
                        <a:t>Ohio (18)</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Light" charset="0"/>
                          <a:ea typeface="MS PGothic" charset="0"/>
                          <a:cs typeface="Avenir Next Condensed" charset="0"/>
                        </a:rPr>
                        <a:t>Nebraska-02 (1)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Light" charset="0"/>
                          <a:ea typeface="MS PGothic" charset="0"/>
                          <a:cs typeface="Avenir Next Condensed" charset="0"/>
                        </a:rPr>
                        <a:t>New Hampshire (4)</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Calibri Light" charset="0"/>
                        <a:ea typeface="MS PGothic" charset="0"/>
                        <a:cs typeface="Avenir Next Condensed"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Calibri Light" charset="0"/>
                        <a:ea typeface="MS PGothic" charset="0"/>
                        <a:cs typeface="Avenir Next Condensed" charset="0"/>
                      </a:endParaRPr>
                    </a:p>
                  </a:txBody>
                  <a:tcPr marL="56396" marR="56396" marT="28199" marB="281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latin typeface="Calibri Light" charset="0"/>
                          <a:ea typeface="MS PGothic" charset="0"/>
                          <a:cs typeface="Avenir Next Condensed" charset="0"/>
                        </a:rPr>
                        <a:t>2 STATES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a:ln>
                          <a:noFill/>
                        </a:ln>
                        <a:solidFill>
                          <a:srgbClr val="000000"/>
                        </a:solidFill>
                        <a:effectLst/>
                        <a:latin typeface="Calibri Light" charset="0"/>
                        <a:ea typeface="MS PGothic" charset="0"/>
                        <a:cs typeface="Avenir Next Condensed"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Arizona (11)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Georgia (16)</a:t>
                      </a:r>
                    </a:p>
                  </a:txBody>
                  <a:tcPr marL="56396" marR="56396" marT="28199" marB="281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latin typeface="Calibri Light" charset="0"/>
                          <a:ea typeface="MS PGothic" charset="0"/>
                          <a:cs typeface="Avenir Next Condensed" charset="0"/>
                        </a:rPr>
                        <a:t>2 STATES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a:ln>
                          <a:noFill/>
                        </a:ln>
                        <a:solidFill>
                          <a:srgbClr val="000000"/>
                        </a:solidFill>
                        <a:effectLst/>
                        <a:latin typeface="Calibri Light" charset="0"/>
                        <a:ea typeface="MS PGothic" charset="0"/>
                        <a:cs typeface="Avenir Next Condensed"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Indiana (11)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Missouri (10)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rgbClr val="000000"/>
                        </a:solidFill>
                        <a:effectLst/>
                        <a:latin typeface="Calibri Light" charset="0"/>
                        <a:ea typeface="MS PGothic" charset="0"/>
                        <a:cs typeface="Avenir Next Condensed"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rgbClr val="000000"/>
                        </a:solidFill>
                        <a:effectLst/>
                        <a:latin typeface="Calibri Light" charset="0"/>
                        <a:ea typeface="MS PGothic" charset="0"/>
                        <a:cs typeface="Avenir Next Condensed" charset="0"/>
                      </a:endParaRPr>
                    </a:p>
                  </a:txBody>
                  <a:tcPr marL="56396" marR="56396" marT="28199" marB="281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latin typeface="Calibri Light" charset="0"/>
                          <a:ea typeface="MS PGothic" charset="0"/>
                          <a:cs typeface="Avenir Next Condensed" charset="0"/>
                        </a:rPr>
                        <a:t>19 STATES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a:ln>
                          <a:noFill/>
                        </a:ln>
                        <a:solidFill>
                          <a:srgbClr val="000000"/>
                        </a:solidFill>
                        <a:effectLst/>
                        <a:latin typeface="Calibri Light" charset="0"/>
                        <a:ea typeface="MS PGothic" charset="0"/>
                        <a:cs typeface="Avenir Next Condensed"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Alabama (9)</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Alaska (3)</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Arkansas (6)</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Idaho (4)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Kansas (6)</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Kentucky (8)</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Louisiana (8)</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Mississippi (6)</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Montana (3)</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Nebraska-AL (2)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Nebraska-01 (1)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Nebraska-03 (1)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North Dakota (3)</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Oklahoma (7)</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South Carolina (9)</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South Dakota (3)</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Tennessee (11)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Texas (38)</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Utah (6)</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West Virginia (5)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Calibri Light" charset="0"/>
                          <a:ea typeface="MS PGothic" charset="0"/>
                          <a:cs typeface="Avenir Next Condensed" charset="0"/>
                        </a:rPr>
                        <a:t>Wyoming (3)</a:t>
                      </a:r>
                    </a:p>
                  </a:txBody>
                  <a:tcPr marL="56396" marR="56396" marT="28199" marB="281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810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Calibri Light" charset="0"/>
                          <a:ea typeface="MS PGothic" charset="0"/>
                          <a:cs typeface="Georgia" charset="0"/>
                        </a:rPr>
                        <a:t>190 EV</a:t>
                      </a:r>
                    </a:p>
                  </a:txBody>
                  <a:tcPr marL="56396" marR="56396" marT="28199" marB="2819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A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Calibri Light" charset="0"/>
                          <a:ea typeface="MS PGothic" charset="0"/>
                          <a:cs typeface="Georgia" charset="0"/>
                        </a:rPr>
                        <a:t>27 EV</a:t>
                      </a:r>
                    </a:p>
                  </a:txBody>
                  <a:tcPr marL="56396" marR="56396" marT="28199" marB="2819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0ACE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Calibri Light" charset="0"/>
                          <a:ea typeface="MS PGothic" charset="0"/>
                          <a:cs typeface="Georgia" charset="0"/>
                        </a:rPr>
                        <a:t>87 EV</a:t>
                      </a:r>
                    </a:p>
                  </a:txBody>
                  <a:tcPr marL="56396" marR="56396" marT="28199" marB="2819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ED0E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Calibri Light" charset="0"/>
                          <a:ea typeface="MS PGothic" charset="0"/>
                          <a:cs typeface="Georgia" charset="0"/>
                        </a:rPr>
                        <a:t>44 EV</a:t>
                      </a:r>
                    </a:p>
                  </a:txBody>
                  <a:tcPr marL="56396" marR="56396" marT="28199" marB="2819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Calibri Light" charset="0"/>
                          <a:ea typeface="MS PGothic" charset="0"/>
                          <a:cs typeface="Georgia" charset="0"/>
                        </a:rPr>
                        <a:t>27 EV</a:t>
                      </a:r>
                    </a:p>
                  </a:txBody>
                  <a:tcPr marL="56396" marR="56396" marT="28199" marB="2819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0A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Calibri Light" charset="0"/>
                          <a:ea typeface="MS PGothic" charset="0"/>
                          <a:cs typeface="Georgia" charset="0"/>
                        </a:rPr>
                        <a:t>21 EV</a:t>
                      </a:r>
                    </a:p>
                  </a:txBody>
                  <a:tcPr marL="56396" marR="56396" marT="28199" marB="2819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777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Calibri Light" charset="0"/>
                          <a:ea typeface="MS PGothic" charset="0"/>
                          <a:cs typeface="Georgia" charset="0"/>
                        </a:rPr>
                        <a:t>142 EV</a:t>
                      </a:r>
                    </a:p>
                  </a:txBody>
                  <a:tcPr marL="56396" marR="56396" marT="28199" marB="2819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1E1E"/>
                    </a:solidFill>
                  </a:tcPr>
                </a:tc>
              </a:tr>
            </a:tbl>
          </a:graphicData>
        </a:graphic>
      </p:graphicFrame>
      <p:sp>
        <p:nvSpPr>
          <p:cNvPr id="41000" name="TextBox 1"/>
          <p:cNvSpPr txBox="1">
            <a:spLocks noChangeArrowheads="1"/>
          </p:cNvSpPr>
          <p:nvPr/>
        </p:nvSpPr>
        <p:spPr bwMode="auto">
          <a:xfrm>
            <a:off x="419100" y="6148388"/>
            <a:ext cx="31464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1100" i="1">
                <a:latin typeface="Calibri Light" pitchFamily="34" charset="0"/>
                <a:cs typeface="Arial" pitchFamily="34" charset="0"/>
              </a:rPr>
              <a:t>*Maine and Nebraska split their electoral votes</a:t>
            </a:r>
          </a:p>
        </p:txBody>
      </p:sp>
      <p:sp>
        <p:nvSpPr>
          <p:cNvPr id="41001" name="TextBox 1"/>
          <p:cNvSpPr txBox="1">
            <a:spLocks noChangeArrowheads="1"/>
          </p:cNvSpPr>
          <p:nvPr/>
        </p:nvSpPr>
        <p:spPr bwMode="auto">
          <a:xfrm>
            <a:off x="3151188" y="3827463"/>
            <a:ext cx="2963862"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250000"/>
              </a:lnSpc>
              <a:spcBef>
                <a:spcPct val="0"/>
              </a:spcBef>
              <a:buFontTx/>
              <a:buNone/>
            </a:pPr>
            <a:r>
              <a:rPr lang="en-US" altLang="en-US" sz="1200" b="1">
                <a:latin typeface="Calibri Light" pitchFamily="34" charset="0"/>
                <a:cs typeface="Arial" pitchFamily="34" charset="0"/>
              </a:rPr>
              <a:t>Total Electoral College Projection:</a:t>
            </a:r>
          </a:p>
          <a:p>
            <a:pPr eaLnBrk="1" hangingPunct="1">
              <a:lnSpc>
                <a:spcPct val="100000"/>
              </a:lnSpc>
              <a:spcBef>
                <a:spcPct val="0"/>
              </a:spcBef>
              <a:buFontTx/>
              <a:buNone/>
            </a:pPr>
            <a:r>
              <a:rPr lang="en-US" altLang="en-US" sz="1200">
                <a:latin typeface="Calibri Light" pitchFamily="34" charset="0"/>
                <a:cs typeface="Arial" pitchFamily="34" charset="0"/>
              </a:rPr>
              <a:t>Solid D: 190	Toss up: 44	Solid R: 142	</a:t>
            </a:r>
          </a:p>
          <a:p>
            <a:pPr eaLnBrk="1" hangingPunct="1">
              <a:lnSpc>
                <a:spcPct val="100000"/>
              </a:lnSpc>
              <a:spcBef>
                <a:spcPct val="0"/>
              </a:spcBef>
              <a:buFontTx/>
              <a:buNone/>
            </a:pPr>
            <a:r>
              <a:rPr lang="en-US" altLang="en-US" sz="1200">
                <a:latin typeface="Calibri Light" pitchFamily="34" charset="0"/>
                <a:cs typeface="Arial" pitchFamily="34" charset="0"/>
              </a:rPr>
              <a:t>Likely D: 27		Likely R: 21</a:t>
            </a:r>
          </a:p>
          <a:p>
            <a:pPr eaLnBrk="1" hangingPunct="1">
              <a:lnSpc>
                <a:spcPct val="100000"/>
              </a:lnSpc>
              <a:spcBef>
                <a:spcPct val="0"/>
              </a:spcBef>
              <a:buFontTx/>
              <a:buNone/>
            </a:pPr>
            <a:r>
              <a:rPr lang="en-US" altLang="en-US" sz="1200">
                <a:latin typeface="Calibri Light" pitchFamily="34" charset="0"/>
                <a:cs typeface="Arial" pitchFamily="34" charset="0"/>
              </a:rPr>
              <a:t>Lean D: 87		Lean R: 27</a:t>
            </a:r>
          </a:p>
          <a:p>
            <a:pPr eaLnBrk="1" hangingPunct="1">
              <a:lnSpc>
                <a:spcPct val="100000"/>
              </a:lnSpc>
              <a:spcBef>
                <a:spcPct val="0"/>
              </a:spcBef>
              <a:buFontTx/>
              <a:buNone/>
            </a:pPr>
            <a:r>
              <a:rPr lang="en-US" altLang="en-US" sz="1200" b="1">
                <a:solidFill>
                  <a:srgbClr val="007AD6"/>
                </a:solidFill>
                <a:latin typeface="Calibri Light" pitchFamily="34" charset="0"/>
                <a:cs typeface="Arial" pitchFamily="34" charset="0"/>
              </a:rPr>
              <a:t>Total D: 304</a:t>
            </a:r>
            <a:r>
              <a:rPr lang="en-US" altLang="en-US" sz="1200">
                <a:latin typeface="Calibri Light" pitchFamily="34" charset="0"/>
                <a:cs typeface="Arial" pitchFamily="34" charset="0"/>
              </a:rPr>
              <a:t>		</a:t>
            </a:r>
            <a:r>
              <a:rPr lang="en-US" altLang="en-US" sz="1200" b="1">
                <a:solidFill>
                  <a:srgbClr val="E21E1E"/>
                </a:solidFill>
                <a:latin typeface="Calibri Light" pitchFamily="34" charset="0"/>
                <a:cs typeface="Arial" pitchFamily="34" charset="0"/>
              </a:rPr>
              <a:t>Total R: 190</a:t>
            </a:r>
          </a:p>
          <a:p>
            <a:pPr eaLnBrk="1" hangingPunct="1">
              <a:lnSpc>
                <a:spcPct val="100000"/>
              </a:lnSpc>
              <a:spcBef>
                <a:spcPct val="0"/>
              </a:spcBef>
              <a:buFontTx/>
              <a:buNone/>
            </a:pPr>
            <a:endParaRPr lang="en-US" altLang="en-US" sz="1200" i="1">
              <a:latin typeface="Calibri Light" pitchFamily="34" charset="0"/>
              <a:cs typeface="Arial" pitchFamily="34" charset="0"/>
            </a:endParaRPr>
          </a:p>
          <a:p>
            <a:pPr eaLnBrk="1" hangingPunct="1">
              <a:lnSpc>
                <a:spcPct val="100000"/>
              </a:lnSpc>
              <a:spcBef>
                <a:spcPct val="0"/>
              </a:spcBef>
              <a:buFontTx/>
              <a:buNone/>
            </a:pPr>
            <a:r>
              <a:rPr lang="en-US" altLang="en-US" sz="1200" i="1">
                <a:latin typeface="Calibri Light" pitchFamily="34" charset="0"/>
                <a:cs typeface="Arial" pitchFamily="34" charset="0"/>
              </a:rPr>
              <a:t>270 electoral votes needed to win</a:t>
            </a:r>
          </a:p>
        </p:txBody>
      </p:sp>
    </p:spTree>
    <p:extLst>
      <p:ext uri="{BB962C8B-B14F-4D97-AF65-F5344CB8AC3E}">
        <p14:creationId xmlns:p14="http://schemas.microsoft.com/office/powerpoint/2010/main" val="23149485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2"/>
          <p:cNvGrpSpPr>
            <a:grpSpLocks/>
          </p:cNvGrpSpPr>
          <p:nvPr/>
        </p:nvGrpSpPr>
        <p:grpSpPr bwMode="auto">
          <a:xfrm>
            <a:off x="1798638" y="2606675"/>
            <a:ext cx="5799137" cy="3532188"/>
            <a:chOff x="1749425" y="1354138"/>
            <a:chExt cx="5799138" cy="3532187"/>
          </a:xfrm>
        </p:grpSpPr>
        <p:sp>
          <p:nvSpPr>
            <p:cNvPr id="119" name="Freeform 26"/>
            <p:cNvSpPr>
              <a:spLocks/>
            </p:cNvSpPr>
            <p:nvPr/>
          </p:nvSpPr>
          <p:spPr bwMode="auto">
            <a:xfrm>
              <a:off x="1889125" y="3867150"/>
              <a:ext cx="873125" cy="701675"/>
            </a:xfrm>
            <a:custGeom>
              <a:avLst/>
              <a:gdLst>
                <a:gd name="T0" fmla="*/ 913852 w 450"/>
                <a:gd name="T1" fmla="*/ 622508 h 356"/>
                <a:gd name="T2" fmla="*/ 840492 w 450"/>
                <a:gd name="T3" fmla="*/ 565916 h 356"/>
                <a:gd name="T4" fmla="*/ 773421 w 450"/>
                <a:gd name="T5" fmla="*/ 507229 h 356"/>
                <a:gd name="T6" fmla="*/ 714733 w 450"/>
                <a:gd name="T7" fmla="*/ 528188 h 356"/>
                <a:gd name="T8" fmla="*/ 641373 w 450"/>
                <a:gd name="T9" fmla="*/ 496749 h 356"/>
                <a:gd name="T10" fmla="*/ 563822 w 450"/>
                <a:gd name="T11" fmla="*/ 301822 h 356"/>
                <a:gd name="T12" fmla="*/ 503038 w 450"/>
                <a:gd name="T13" fmla="*/ 46112 h 356"/>
                <a:gd name="T14" fmla="*/ 459022 w 450"/>
                <a:gd name="T15" fmla="*/ 35632 h 356"/>
                <a:gd name="T16" fmla="*/ 396142 w 450"/>
                <a:gd name="T17" fmla="*/ 35632 h 356"/>
                <a:gd name="T18" fmla="*/ 337455 w 450"/>
                <a:gd name="T19" fmla="*/ 29344 h 356"/>
                <a:gd name="T20" fmla="*/ 291343 w 450"/>
                <a:gd name="T21" fmla="*/ 10480 h 356"/>
                <a:gd name="T22" fmla="*/ 241039 w 450"/>
                <a:gd name="T23" fmla="*/ 0 h 356"/>
                <a:gd name="T24" fmla="*/ 184447 w 450"/>
                <a:gd name="T25" fmla="*/ 18864 h 356"/>
                <a:gd name="T26" fmla="*/ 127855 w 450"/>
                <a:gd name="T27" fmla="*/ 33536 h 356"/>
                <a:gd name="T28" fmla="*/ 88032 w 450"/>
                <a:gd name="T29" fmla="*/ 98511 h 356"/>
                <a:gd name="T30" fmla="*/ 62880 w 450"/>
                <a:gd name="T31" fmla="*/ 127855 h 356"/>
                <a:gd name="T32" fmla="*/ 104800 w 450"/>
                <a:gd name="T33" fmla="*/ 190735 h 356"/>
                <a:gd name="T34" fmla="*/ 134143 w 450"/>
                <a:gd name="T35" fmla="*/ 236846 h 356"/>
                <a:gd name="T36" fmla="*/ 96416 w 450"/>
                <a:gd name="T37" fmla="*/ 215887 h 356"/>
                <a:gd name="T38" fmla="*/ 37728 w 450"/>
                <a:gd name="T39" fmla="*/ 224270 h 356"/>
                <a:gd name="T40" fmla="*/ 10480 w 450"/>
                <a:gd name="T41" fmla="*/ 253614 h 356"/>
                <a:gd name="T42" fmla="*/ 27248 w 450"/>
                <a:gd name="T43" fmla="*/ 295534 h 356"/>
                <a:gd name="T44" fmla="*/ 58688 w 450"/>
                <a:gd name="T45" fmla="*/ 316494 h 356"/>
                <a:gd name="T46" fmla="*/ 125759 w 450"/>
                <a:gd name="T47" fmla="*/ 314398 h 356"/>
                <a:gd name="T48" fmla="*/ 138335 w 450"/>
                <a:gd name="T49" fmla="*/ 350030 h 356"/>
                <a:gd name="T50" fmla="*/ 96416 w 450"/>
                <a:gd name="T51" fmla="*/ 362606 h 356"/>
                <a:gd name="T52" fmla="*/ 67072 w 450"/>
                <a:gd name="T53" fmla="*/ 375181 h 356"/>
                <a:gd name="T54" fmla="*/ 46112 w 450"/>
                <a:gd name="T55" fmla="*/ 398237 h 356"/>
                <a:gd name="T56" fmla="*/ 8384 w 450"/>
                <a:gd name="T57" fmla="*/ 444349 h 356"/>
                <a:gd name="T58" fmla="*/ 23056 w 450"/>
                <a:gd name="T59" fmla="*/ 496749 h 356"/>
                <a:gd name="T60" fmla="*/ 46112 w 450"/>
                <a:gd name="T61" fmla="*/ 542860 h 356"/>
                <a:gd name="T62" fmla="*/ 88032 w 450"/>
                <a:gd name="T63" fmla="*/ 570108 h 356"/>
                <a:gd name="T64" fmla="*/ 134143 w 450"/>
                <a:gd name="T65" fmla="*/ 599452 h 356"/>
                <a:gd name="T66" fmla="*/ 167679 w 450"/>
                <a:gd name="T67" fmla="*/ 616220 h 356"/>
                <a:gd name="T68" fmla="*/ 209599 w 450"/>
                <a:gd name="T69" fmla="*/ 612028 h 356"/>
                <a:gd name="T70" fmla="*/ 167679 w 450"/>
                <a:gd name="T71" fmla="*/ 702155 h 356"/>
                <a:gd name="T72" fmla="*/ 115280 w 450"/>
                <a:gd name="T73" fmla="*/ 727307 h 356"/>
                <a:gd name="T74" fmla="*/ 150911 w 450"/>
                <a:gd name="T75" fmla="*/ 739883 h 356"/>
                <a:gd name="T76" fmla="*/ 211695 w 450"/>
                <a:gd name="T77" fmla="*/ 697963 h 356"/>
                <a:gd name="T78" fmla="*/ 245231 w 450"/>
                <a:gd name="T79" fmla="*/ 670716 h 356"/>
                <a:gd name="T80" fmla="*/ 289247 w 450"/>
                <a:gd name="T81" fmla="*/ 639276 h 356"/>
                <a:gd name="T82" fmla="*/ 310207 w 450"/>
                <a:gd name="T83" fmla="*/ 616220 h 356"/>
                <a:gd name="T84" fmla="*/ 301823 w 450"/>
                <a:gd name="T85" fmla="*/ 574300 h 356"/>
                <a:gd name="T86" fmla="*/ 343743 w 450"/>
                <a:gd name="T87" fmla="*/ 505133 h 356"/>
                <a:gd name="T88" fmla="*/ 356318 w 450"/>
                <a:gd name="T89" fmla="*/ 519805 h 356"/>
                <a:gd name="T90" fmla="*/ 341647 w 450"/>
                <a:gd name="T91" fmla="*/ 580588 h 356"/>
                <a:gd name="T92" fmla="*/ 389854 w 450"/>
                <a:gd name="T93" fmla="*/ 557532 h 356"/>
                <a:gd name="T94" fmla="*/ 427582 w 450"/>
                <a:gd name="T95" fmla="*/ 534476 h 356"/>
                <a:gd name="T96" fmla="*/ 433870 w 450"/>
                <a:gd name="T97" fmla="*/ 500941 h 356"/>
                <a:gd name="T98" fmla="*/ 492558 w 450"/>
                <a:gd name="T99" fmla="*/ 509325 h 356"/>
                <a:gd name="T100" fmla="*/ 557534 w 450"/>
                <a:gd name="T101" fmla="*/ 519805 h 356"/>
                <a:gd name="T102" fmla="*/ 630893 w 450"/>
                <a:gd name="T103" fmla="*/ 523996 h 356"/>
                <a:gd name="T104" fmla="*/ 687485 w 450"/>
                <a:gd name="T105" fmla="*/ 544956 h 356"/>
                <a:gd name="T106" fmla="*/ 731501 w 450"/>
                <a:gd name="T107" fmla="*/ 568012 h 356"/>
                <a:gd name="T108" fmla="*/ 765037 w 450"/>
                <a:gd name="T109" fmla="*/ 551244 h 356"/>
                <a:gd name="T110" fmla="*/ 832108 w 450"/>
                <a:gd name="T111" fmla="*/ 593164 h 356"/>
                <a:gd name="T112" fmla="*/ 882412 w 450"/>
                <a:gd name="T113" fmla="*/ 635084 h 356"/>
                <a:gd name="T114" fmla="*/ 928524 w 450"/>
                <a:gd name="T115" fmla="*/ 679099 h 35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50" h="356">
                  <a:moveTo>
                    <a:pt x="443" y="324"/>
                  </a:moveTo>
                  <a:lnTo>
                    <a:pt x="445" y="323"/>
                  </a:lnTo>
                  <a:lnTo>
                    <a:pt x="449" y="318"/>
                  </a:lnTo>
                  <a:lnTo>
                    <a:pt x="450" y="311"/>
                  </a:lnTo>
                  <a:lnTo>
                    <a:pt x="444" y="303"/>
                  </a:lnTo>
                  <a:lnTo>
                    <a:pt x="436" y="297"/>
                  </a:lnTo>
                  <a:lnTo>
                    <a:pt x="430" y="294"/>
                  </a:lnTo>
                  <a:lnTo>
                    <a:pt x="427" y="293"/>
                  </a:lnTo>
                  <a:lnTo>
                    <a:pt x="422" y="290"/>
                  </a:lnTo>
                  <a:lnTo>
                    <a:pt x="417" y="285"/>
                  </a:lnTo>
                  <a:lnTo>
                    <a:pt x="407" y="278"/>
                  </a:lnTo>
                  <a:lnTo>
                    <a:pt x="401" y="270"/>
                  </a:lnTo>
                  <a:lnTo>
                    <a:pt x="396" y="263"/>
                  </a:lnTo>
                  <a:lnTo>
                    <a:pt x="394" y="259"/>
                  </a:lnTo>
                  <a:lnTo>
                    <a:pt x="389" y="255"/>
                  </a:lnTo>
                  <a:lnTo>
                    <a:pt x="383" y="250"/>
                  </a:lnTo>
                  <a:lnTo>
                    <a:pt x="376" y="245"/>
                  </a:lnTo>
                  <a:lnTo>
                    <a:pt x="369" y="242"/>
                  </a:lnTo>
                  <a:lnTo>
                    <a:pt x="364" y="239"/>
                  </a:lnTo>
                  <a:lnTo>
                    <a:pt x="359" y="237"/>
                  </a:lnTo>
                  <a:lnTo>
                    <a:pt x="356" y="237"/>
                  </a:lnTo>
                  <a:lnTo>
                    <a:pt x="352" y="241"/>
                  </a:lnTo>
                  <a:lnTo>
                    <a:pt x="346" y="247"/>
                  </a:lnTo>
                  <a:lnTo>
                    <a:pt x="341" y="252"/>
                  </a:lnTo>
                  <a:lnTo>
                    <a:pt x="335" y="255"/>
                  </a:lnTo>
                  <a:lnTo>
                    <a:pt x="329" y="251"/>
                  </a:lnTo>
                  <a:lnTo>
                    <a:pt x="323" y="244"/>
                  </a:lnTo>
                  <a:lnTo>
                    <a:pt x="318" y="239"/>
                  </a:lnTo>
                  <a:lnTo>
                    <a:pt x="312" y="236"/>
                  </a:lnTo>
                  <a:lnTo>
                    <a:pt x="306" y="237"/>
                  </a:lnTo>
                  <a:lnTo>
                    <a:pt x="299" y="240"/>
                  </a:lnTo>
                  <a:lnTo>
                    <a:pt x="293" y="240"/>
                  </a:lnTo>
                  <a:lnTo>
                    <a:pt x="290" y="236"/>
                  </a:lnTo>
                  <a:lnTo>
                    <a:pt x="285" y="218"/>
                  </a:lnTo>
                  <a:lnTo>
                    <a:pt x="277" y="182"/>
                  </a:lnTo>
                  <a:lnTo>
                    <a:pt x="269" y="144"/>
                  </a:lnTo>
                  <a:lnTo>
                    <a:pt x="263" y="118"/>
                  </a:lnTo>
                  <a:lnTo>
                    <a:pt x="258" y="93"/>
                  </a:lnTo>
                  <a:lnTo>
                    <a:pt x="251" y="61"/>
                  </a:lnTo>
                  <a:lnTo>
                    <a:pt x="244" y="34"/>
                  </a:lnTo>
                  <a:lnTo>
                    <a:pt x="242" y="22"/>
                  </a:lnTo>
                  <a:lnTo>
                    <a:pt x="240" y="22"/>
                  </a:lnTo>
                  <a:lnTo>
                    <a:pt x="237" y="22"/>
                  </a:lnTo>
                  <a:lnTo>
                    <a:pt x="233" y="22"/>
                  </a:lnTo>
                  <a:lnTo>
                    <a:pt x="229" y="21"/>
                  </a:lnTo>
                  <a:lnTo>
                    <a:pt x="225" y="19"/>
                  </a:lnTo>
                  <a:lnTo>
                    <a:pt x="222" y="17"/>
                  </a:lnTo>
                  <a:lnTo>
                    <a:pt x="219" y="17"/>
                  </a:lnTo>
                  <a:lnTo>
                    <a:pt x="213" y="17"/>
                  </a:lnTo>
                  <a:lnTo>
                    <a:pt x="209" y="17"/>
                  </a:lnTo>
                  <a:lnTo>
                    <a:pt x="205" y="17"/>
                  </a:lnTo>
                  <a:lnTo>
                    <a:pt x="200" y="17"/>
                  </a:lnTo>
                  <a:lnTo>
                    <a:pt x="194" y="17"/>
                  </a:lnTo>
                  <a:lnTo>
                    <a:pt x="189" y="17"/>
                  </a:lnTo>
                  <a:lnTo>
                    <a:pt x="183" y="17"/>
                  </a:lnTo>
                  <a:lnTo>
                    <a:pt x="178" y="16"/>
                  </a:lnTo>
                  <a:lnTo>
                    <a:pt x="174" y="15"/>
                  </a:lnTo>
                  <a:lnTo>
                    <a:pt x="168" y="13"/>
                  </a:lnTo>
                  <a:lnTo>
                    <a:pt x="164" y="13"/>
                  </a:lnTo>
                  <a:lnTo>
                    <a:pt x="161" y="14"/>
                  </a:lnTo>
                  <a:lnTo>
                    <a:pt x="157" y="15"/>
                  </a:lnTo>
                  <a:lnTo>
                    <a:pt x="154" y="15"/>
                  </a:lnTo>
                  <a:lnTo>
                    <a:pt x="152" y="13"/>
                  </a:lnTo>
                  <a:lnTo>
                    <a:pt x="149" y="11"/>
                  </a:lnTo>
                  <a:lnTo>
                    <a:pt x="144" y="7"/>
                  </a:lnTo>
                  <a:lnTo>
                    <a:pt x="139" y="5"/>
                  </a:lnTo>
                  <a:lnTo>
                    <a:pt x="139" y="2"/>
                  </a:lnTo>
                  <a:lnTo>
                    <a:pt x="138" y="2"/>
                  </a:lnTo>
                  <a:lnTo>
                    <a:pt x="133" y="2"/>
                  </a:lnTo>
                  <a:lnTo>
                    <a:pt x="126" y="2"/>
                  </a:lnTo>
                  <a:lnTo>
                    <a:pt x="121" y="1"/>
                  </a:lnTo>
                  <a:lnTo>
                    <a:pt x="115" y="0"/>
                  </a:lnTo>
                  <a:lnTo>
                    <a:pt x="111" y="1"/>
                  </a:lnTo>
                  <a:lnTo>
                    <a:pt x="108" y="4"/>
                  </a:lnTo>
                  <a:lnTo>
                    <a:pt x="106" y="5"/>
                  </a:lnTo>
                  <a:lnTo>
                    <a:pt x="101" y="6"/>
                  </a:lnTo>
                  <a:lnTo>
                    <a:pt x="95" y="7"/>
                  </a:lnTo>
                  <a:lnTo>
                    <a:pt x="88" y="9"/>
                  </a:lnTo>
                  <a:lnTo>
                    <a:pt x="83" y="12"/>
                  </a:lnTo>
                  <a:lnTo>
                    <a:pt x="78" y="14"/>
                  </a:lnTo>
                  <a:lnTo>
                    <a:pt x="73" y="15"/>
                  </a:lnTo>
                  <a:lnTo>
                    <a:pt x="68" y="15"/>
                  </a:lnTo>
                  <a:lnTo>
                    <a:pt x="64" y="14"/>
                  </a:lnTo>
                  <a:lnTo>
                    <a:pt x="61" y="16"/>
                  </a:lnTo>
                  <a:lnTo>
                    <a:pt x="60" y="23"/>
                  </a:lnTo>
                  <a:lnTo>
                    <a:pt x="58" y="32"/>
                  </a:lnTo>
                  <a:lnTo>
                    <a:pt x="58" y="40"/>
                  </a:lnTo>
                  <a:lnTo>
                    <a:pt x="55" y="45"/>
                  </a:lnTo>
                  <a:lnTo>
                    <a:pt x="49" y="47"/>
                  </a:lnTo>
                  <a:lnTo>
                    <a:pt x="42" y="47"/>
                  </a:lnTo>
                  <a:lnTo>
                    <a:pt x="38" y="49"/>
                  </a:lnTo>
                  <a:lnTo>
                    <a:pt x="34" y="50"/>
                  </a:lnTo>
                  <a:lnTo>
                    <a:pt x="31" y="52"/>
                  </a:lnTo>
                  <a:lnTo>
                    <a:pt x="28" y="54"/>
                  </a:lnTo>
                  <a:lnTo>
                    <a:pt x="28" y="58"/>
                  </a:lnTo>
                  <a:lnTo>
                    <a:pt x="30" y="61"/>
                  </a:lnTo>
                  <a:lnTo>
                    <a:pt x="32" y="65"/>
                  </a:lnTo>
                  <a:lnTo>
                    <a:pt x="36" y="68"/>
                  </a:lnTo>
                  <a:lnTo>
                    <a:pt x="41" y="73"/>
                  </a:lnTo>
                  <a:lnTo>
                    <a:pt x="46" y="78"/>
                  </a:lnTo>
                  <a:lnTo>
                    <a:pt x="48" y="85"/>
                  </a:lnTo>
                  <a:lnTo>
                    <a:pt x="50" y="91"/>
                  </a:lnTo>
                  <a:lnTo>
                    <a:pt x="55" y="92"/>
                  </a:lnTo>
                  <a:lnTo>
                    <a:pt x="58" y="93"/>
                  </a:lnTo>
                  <a:lnTo>
                    <a:pt x="61" y="97"/>
                  </a:lnTo>
                  <a:lnTo>
                    <a:pt x="63" y="103"/>
                  </a:lnTo>
                  <a:lnTo>
                    <a:pt x="64" y="110"/>
                  </a:lnTo>
                  <a:lnTo>
                    <a:pt x="64" y="113"/>
                  </a:lnTo>
                  <a:lnTo>
                    <a:pt x="61" y="115"/>
                  </a:lnTo>
                  <a:lnTo>
                    <a:pt x="57" y="114"/>
                  </a:lnTo>
                  <a:lnTo>
                    <a:pt x="54" y="112"/>
                  </a:lnTo>
                  <a:lnTo>
                    <a:pt x="50" y="110"/>
                  </a:lnTo>
                  <a:lnTo>
                    <a:pt x="48" y="106"/>
                  </a:lnTo>
                  <a:lnTo>
                    <a:pt x="46" y="103"/>
                  </a:lnTo>
                  <a:lnTo>
                    <a:pt x="45" y="100"/>
                  </a:lnTo>
                  <a:lnTo>
                    <a:pt x="42" y="99"/>
                  </a:lnTo>
                  <a:lnTo>
                    <a:pt x="38" y="100"/>
                  </a:lnTo>
                  <a:lnTo>
                    <a:pt x="31" y="103"/>
                  </a:lnTo>
                  <a:lnTo>
                    <a:pt x="25" y="105"/>
                  </a:lnTo>
                  <a:lnTo>
                    <a:pt x="18" y="107"/>
                  </a:lnTo>
                  <a:lnTo>
                    <a:pt x="11" y="110"/>
                  </a:lnTo>
                  <a:lnTo>
                    <a:pt x="5" y="111"/>
                  </a:lnTo>
                  <a:lnTo>
                    <a:pt x="1" y="114"/>
                  </a:lnTo>
                  <a:lnTo>
                    <a:pt x="0" y="116"/>
                  </a:lnTo>
                  <a:lnTo>
                    <a:pt x="1" y="119"/>
                  </a:lnTo>
                  <a:lnTo>
                    <a:pt x="5" y="121"/>
                  </a:lnTo>
                  <a:lnTo>
                    <a:pt x="10" y="123"/>
                  </a:lnTo>
                  <a:lnTo>
                    <a:pt x="15" y="126"/>
                  </a:lnTo>
                  <a:lnTo>
                    <a:pt x="15" y="129"/>
                  </a:lnTo>
                  <a:lnTo>
                    <a:pt x="12" y="134"/>
                  </a:lnTo>
                  <a:lnTo>
                    <a:pt x="12" y="137"/>
                  </a:lnTo>
                  <a:lnTo>
                    <a:pt x="13" y="141"/>
                  </a:lnTo>
                  <a:lnTo>
                    <a:pt x="16" y="146"/>
                  </a:lnTo>
                  <a:lnTo>
                    <a:pt x="17" y="151"/>
                  </a:lnTo>
                  <a:lnTo>
                    <a:pt x="18" y="154"/>
                  </a:lnTo>
                  <a:lnTo>
                    <a:pt x="20" y="156"/>
                  </a:lnTo>
                  <a:lnTo>
                    <a:pt x="24" y="153"/>
                  </a:lnTo>
                  <a:lnTo>
                    <a:pt x="28" y="151"/>
                  </a:lnTo>
                  <a:lnTo>
                    <a:pt x="33" y="150"/>
                  </a:lnTo>
                  <a:lnTo>
                    <a:pt x="36" y="149"/>
                  </a:lnTo>
                  <a:lnTo>
                    <a:pt x="41" y="150"/>
                  </a:lnTo>
                  <a:lnTo>
                    <a:pt x="47" y="151"/>
                  </a:lnTo>
                  <a:lnTo>
                    <a:pt x="53" y="150"/>
                  </a:lnTo>
                  <a:lnTo>
                    <a:pt x="60" y="150"/>
                  </a:lnTo>
                  <a:lnTo>
                    <a:pt x="64" y="150"/>
                  </a:lnTo>
                  <a:lnTo>
                    <a:pt x="65" y="152"/>
                  </a:lnTo>
                  <a:lnTo>
                    <a:pt x="64" y="156"/>
                  </a:lnTo>
                  <a:lnTo>
                    <a:pt x="63" y="160"/>
                  </a:lnTo>
                  <a:lnTo>
                    <a:pt x="64" y="164"/>
                  </a:lnTo>
                  <a:lnTo>
                    <a:pt x="66" y="167"/>
                  </a:lnTo>
                  <a:lnTo>
                    <a:pt x="65" y="172"/>
                  </a:lnTo>
                  <a:lnTo>
                    <a:pt x="63" y="175"/>
                  </a:lnTo>
                  <a:lnTo>
                    <a:pt x="60" y="176"/>
                  </a:lnTo>
                  <a:lnTo>
                    <a:pt x="55" y="175"/>
                  </a:lnTo>
                  <a:lnTo>
                    <a:pt x="50" y="174"/>
                  </a:lnTo>
                  <a:lnTo>
                    <a:pt x="46" y="173"/>
                  </a:lnTo>
                  <a:lnTo>
                    <a:pt x="45" y="176"/>
                  </a:lnTo>
                  <a:lnTo>
                    <a:pt x="42" y="180"/>
                  </a:lnTo>
                  <a:lnTo>
                    <a:pt x="39" y="181"/>
                  </a:lnTo>
                  <a:lnTo>
                    <a:pt x="34" y="180"/>
                  </a:lnTo>
                  <a:lnTo>
                    <a:pt x="32" y="179"/>
                  </a:lnTo>
                  <a:lnTo>
                    <a:pt x="31" y="178"/>
                  </a:lnTo>
                  <a:lnTo>
                    <a:pt x="28" y="179"/>
                  </a:lnTo>
                  <a:lnTo>
                    <a:pt x="24" y="181"/>
                  </a:lnTo>
                  <a:lnTo>
                    <a:pt x="22" y="184"/>
                  </a:lnTo>
                  <a:lnTo>
                    <a:pt x="22" y="187"/>
                  </a:lnTo>
                  <a:lnTo>
                    <a:pt x="22" y="190"/>
                  </a:lnTo>
                  <a:lnTo>
                    <a:pt x="16" y="195"/>
                  </a:lnTo>
                  <a:lnTo>
                    <a:pt x="9" y="199"/>
                  </a:lnTo>
                  <a:lnTo>
                    <a:pt x="7" y="202"/>
                  </a:lnTo>
                  <a:lnTo>
                    <a:pt x="7" y="204"/>
                  </a:lnTo>
                  <a:lnTo>
                    <a:pt x="5" y="207"/>
                  </a:lnTo>
                  <a:lnTo>
                    <a:pt x="4" y="212"/>
                  </a:lnTo>
                  <a:lnTo>
                    <a:pt x="4" y="217"/>
                  </a:lnTo>
                  <a:lnTo>
                    <a:pt x="5" y="222"/>
                  </a:lnTo>
                  <a:lnTo>
                    <a:pt x="8" y="226"/>
                  </a:lnTo>
                  <a:lnTo>
                    <a:pt x="10" y="229"/>
                  </a:lnTo>
                  <a:lnTo>
                    <a:pt x="11" y="234"/>
                  </a:lnTo>
                  <a:lnTo>
                    <a:pt x="11" y="237"/>
                  </a:lnTo>
                  <a:lnTo>
                    <a:pt x="11" y="239"/>
                  </a:lnTo>
                  <a:lnTo>
                    <a:pt x="15" y="250"/>
                  </a:lnTo>
                  <a:lnTo>
                    <a:pt x="15" y="251"/>
                  </a:lnTo>
                  <a:lnTo>
                    <a:pt x="16" y="255"/>
                  </a:lnTo>
                  <a:lnTo>
                    <a:pt x="18" y="257"/>
                  </a:lnTo>
                  <a:lnTo>
                    <a:pt x="22" y="259"/>
                  </a:lnTo>
                  <a:lnTo>
                    <a:pt x="28" y="260"/>
                  </a:lnTo>
                  <a:lnTo>
                    <a:pt x="35" y="260"/>
                  </a:lnTo>
                  <a:lnTo>
                    <a:pt x="41" y="260"/>
                  </a:lnTo>
                  <a:lnTo>
                    <a:pt x="43" y="260"/>
                  </a:lnTo>
                  <a:lnTo>
                    <a:pt x="43" y="264"/>
                  </a:lnTo>
                  <a:lnTo>
                    <a:pt x="42" y="272"/>
                  </a:lnTo>
                  <a:lnTo>
                    <a:pt x="43" y="280"/>
                  </a:lnTo>
                  <a:lnTo>
                    <a:pt x="45" y="287"/>
                  </a:lnTo>
                  <a:lnTo>
                    <a:pt x="49" y="288"/>
                  </a:lnTo>
                  <a:lnTo>
                    <a:pt x="54" y="287"/>
                  </a:lnTo>
                  <a:lnTo>
                    <a:pt x="60" y="285"/>
                  </a:lnTo>
                  <a:lnTo>
                    <a:pt x="64" y="286"/>
                  </a:lnTo>
                  <a:lnTo>
                    <a:pt x="69" y="290"/>
                  </a:lnTo>
                  <a:lnTo>
                    <a:pt x="73" y="294"/>
                  </a:lnTo>
                  <a:lnTo>
                    <a:pt x="78" y="298"/>
                  </a:lnTo>
                  <a:lnTo>
                    <a:pt x="79" y="300"/>
                  </a:lnTo>
                  <a:lnTo>
                    <a:pt x="79" y="297"/>
                  </a:lnTo>
                  <a:lnTo>
                    <a:pt x="80" y="294"/>
                  </a:lnTo>
                  <a:lnTo>
                    <a:pt x="83" y="290"/>
                  </a:lnTo>
                  <a:lnTo>
                    <a:pt x="86" y="290"/>
                  </a:lnTo>
                  <a:lnTo>
                    <a:pt x="92" y="290"/>
                  </a:lnTo>
                  <a:lnTo>
                    <a:pt x="96" y="289"/>
                  </a:lnTo>
                  <a:lnTo>
                    <a:pt x="100" y="289"/>
                  </a:lnTo>
                  <a:lnTo>
                    <a:pt x="100" y="292"/>
                  </a:lnTo>
                  <a:lnTo>
                    <a:pt x="98" y="297"/>
                  </a:lnTo>
                  <a:lnTo>
                    <a:pt x="96" y="305"/>
                  </a:lnTo>
                  <a:lnTo>
                    <a:pt x="94" y="315"/>
                  </a:lnTo>
                  <a:lnTo>
                    <a:pt x="89" y="323"/>
                  </a:lnTo>
                  <a:lnTo>
                    <a:pt x="84" y="330"/>
                  </a:lnTo>
                  <a:lnTo>
                    <a:pt x="80" y="335"/>
                  </a:lnTo>
                  <a:lnTo>
                    <a:pt x="78" y="340"/>
                  </a:lnTo>
                  <a:lnTo>
                    <a:pt x="75" y="342"/>
                  </a:lnTo>
                  <a:lnTo>
                    <a:pt x="70" y="342"/>
                  </a:lnTo>
                  <a:lnTo>
                    <a:pt x="64" y="342"/>
                  </a:lnTo>
                  <a:lnTo>
                    <a:pt x="58" y="345"/>
                  </a:lnTo>
                  <a:lnTo>
                    <a:pt x="55" y="347"/>
                  </a:lnTo>
                  <a:lnTo>
                    <a:pt x="55" y="350"/>
                  </a:lnTo>
                  <a:lnTo>
                    <a:pt x="57" y="354"/>
                  </a:lnTo>
                  <a:lnTo>
                    <a:pt x="61" y="356"/>
                  </a:lnTo>
                  <a:lnTo>
                    <a:pt x="64" y="356"/>
                  </a:lnTo>
                  <a:lnTo>
                    <a:pt x="68" y="355"/>
                  </a:lnTo>
                  <a:lnTo>
                    <a:pt x="72" y="353"/>
                  </a:lnTo>
                  <a:lnTo>
                    <a:pt x="77" y="349"/>
                  </a:lnTo>
                  <a:lnTo>
                    <a:pt x="84" y="347"/>
                  </a:lnTo>
                  <a:lnTo>
                    <a:pt x="89" y="343"/>
                  </a:lnTo>
                  <a:lnTo>
                    <a:pt x="94" y="339"/>
                  </a:lnTo>
                  <a:lnTo>
                    <a:pt x="98" y="335"/>
                  </a:lnTo>
                  <a:lnTo>
                    <a:pt x="101" y="333"/>
                  </a:lnTo>
                  <a:lnTo>
                    <a:pt x="106" y="333"/>
                  </a:lnTo>
                  <a:lnTo>
                    <a:pt x="109" y="334"/>
                  </a:lnTo>
                  <a:lnTo>
                    <a:pt x="113" y="333"/>
                  </a:lnTo>
                  <a:lnTo>
                    <a:pt x="115" y="330"/>
                  </a:lnTo>
                  <a:lnTo>
                    <a:pt x="116" y="325"/>
                  </a:lnTo>
                  <a:lnTo>
                    <a:pt x="117" y="320"/>
                  </a:lnTo>
                  <a:lnTo>
                    <a:pt x="118" y="318"/>
                  </a:lnTo>
                  <a:lnTo>
                    <a:pt x="121" y="316"/>
                  </a:lnTo>
                  <a:lnTo>
                    <a:pt x="125" y="312"/>
                  </a:lnTo>
                  <a:lnTo>
                    <a:pt x="131" y="309"/>
                  </a:lnTo>
                  <a:lnTo>
                    <a:pt x="136" y="307"/>
                  </a:lnTo>
                  <a:lnTo>
                    <a:pt x="138" y="305"/>
                  </a:lnTo>
                  <a:lnTo>
                    <a:pt x="138" y="304"/>
                  </a:lnTo>
                  <a:lnTo>
                    <a:pt x="137" y="302"/>
                  </a:lnTo>
                  <a:lnTo>
                    <a:pt x="138" y="300"/>
                  </a:lnTo>
                  <a:lnTo>
                    <a:pt x="141" y="297"/>
                  </a:lnTo>
                  <a:lnTo>
                    <a:pt x="145" y="296"/>
                  </a:lnTo>
                  <a:lnTo>
                    <a:pt x="148" y="294"/>
                  </a:lnTo>
                  <a:lnTo>
                    <a:pt x="149" y="290"/>
                  </a:lnTo>
                  <a:lnTo>
                    <a:pt x="148" y="287"/>
                  </a:lnTo>
                  <a:lnTo>
                    <a:pt x="146" y="283"/>
                  </a:lnTo>
                  <a:lnTo>
                    <a:pt x="142" y="281"/>
                  </a:lnTo>
                  <a:lnTo>
                    <a:pt x="142" y="278"/>
                  </a:lnTo>
                  <a:lnTo>
                    <a:pt x="144" y="274"/>
                  </a:lnTo>
                  <a:lnTo>
                    <a:pt x="146" y="271"/>
                  </a:lnTo>
                  <a:lnTo>
                    <a:pt x="148" y="269"/>
                  </a:lnTo>
                  <a:lnTo>
                    <a:pt x="151" y="265"/>
                  </a:lnTo>
                  <a:lnTo>
                    <a:pt x="154" y="258"/>
                  </a:lnTo>
                  <a:lnTo>
                    <a:pt x="159" y="249"/>
                  </a:lnTo>
                  <a:lnTo>
                    <a:pt x="164" y="241"/>
                  </a:lnTo>
                  <a:lnTo>
                    <a:pt x="169" y="235"/>
                  </a:lnTo>
                  <a:lnTo>
                    <a:pt x="175" y="234"/>
                  </a:lnTo>
                  <a:lnTo>
                    <a:pt x="177" y="236"/>
                  </a:lnTo>
                  <a:lnTo>
                    <a:pt x="176" y="240"/>
                  </a:lnTo>
                  <a:lnTo>
                    <a:pt x="174" y="243"/>
                  </a:lnTo>
                  <a:lnTo>
                    <a:pt x="170" y="248"/>
                  </a:lnTo>
                  <a:lnTo>
                    <a:pt x="168" y="254"/>
                  </a:lnTo>
                  <a:lnTo>
                    <a:pt x="167" y="260"/>
                  </a:lnTo>
                  <a:lnTo>
                    <a:pt x="166" y="267"/>
                  </a:lnTo>
                  <a:lnTo>
                    <a:pt x="164" y="270"/>
                  </a:lnTo>
                  <a:lnTo>
                    <a:pt x="163" y="272"/>
                  </a:lnTo>
                  <a:lnTo>
                    <a:pt x="163" y="277"/>
                  </a:lnTo>
                  <a:lnTo>
                    <a:pt x="164" y="280"/>
                  </a:lnTo>
                  <a:lnTo>
                    <a:pt x="168" y="280"/>
                  </a:lnTo>
                  <a:lnTo>
                    <a:pt x="172" y="277"/>
                  </a:lnTo>
                  <a:lnTo>
                    <a:pt x="178" y="273"/>
                  </a:lnTo>
                  <a:lnTo>
                    <a:pt x="183" y="270"/>
                  </a:lnTo>
                  <a:lnTo>
                    <a:pt x="186" y="266"/>
                  </a:lnTo>
                  <a:lnTo>
                    <a:pt x="189" y="264"/>
                  </a:lnTo>
                  <a:lnTo>
                    <a:pt x="189" y="263"/>
                  </a:lnTo>
                  <a:lnTo>
                    <a:pt x="191" y="260"/>
                  </a:lnTo>
                  <a:lnTo>
                    <a:pt x="194" y="260"/>
                  </a:lnTo>
                  <a:lnTo>
                    <a:pt x="199" y="259"/>
                  </a:lnTo>
                  <a:lnTo>
                    <a:pt x="204" y="255"/>
                  </a:lnTo>
                  <a:lnTo>
                    <a:pt x="206" y="251"/>
                  </a:lnTo>
                  <a:lnTo>
                    <a:pt x="207" y="250"/>
                  </a:lnTo>
                  <a:lnTo>
                    <a:pt x="206" y="249"/>
                  </a:lnTo>
                  <a:lnTo>
                    <a:pt x="204" y="245"/>
                  </a:lnTo>
                  <a:lnTo>
                    <a:pt x="204" y="242"/>
                  </a:lnTo>
                  <a:lnTo>
                    <a:pt x="207" y="239"/>
                  </a:lnTo>
                  <a:lnTo>
                    <a:pt x="213" y="237"/>
                  </a:lnTo>
                  <a:lnTo>
                    <a:pt x="219" y="237"/>
                  </a:lnTo>
                  <a:lnTo>
                    <a:pt x="223" y="239"/>
                  </a:lnTo>
                  <a:lnTo>
                    <a:pt x="227" y="240"/>
                  </a:lnTo>
                  <a:lnTo>
                    <a:pt x="230" y="242"/>
                  </a:lnTo>
                  <a:lnTo>
                    <a:pt x="235" y="243"/>
                  </a:lnTo>
                  <a:lnTo>
                    <a:pt x="242" y="245"/>
                  </a:lnTo>
                  <a:lnTo>
                    <a:pt x="250" y="248"/>
                  </a:lnTo>
                  <a:lnTo>
                    <a:pt x="257" y="249"/>
                  </a:lnTo>
                  <a:lnTo>
                    <a:pt x="260" y="249"/>
                  </a:lnTo>
                  <a:lnTo>
                    <a:pt x="262" y="248"/>
                  </a:lnTo>
                  <a:lnTo>
                    <a:pt x="266" y="248"/>
                  </a:lnTo>
                  <a:lnTo>
                    <a:pt x="270" y="248"/>
                  </a:lnTo>
                  <a:lnTo>
                    <a:pt x="275" y="249"/>
                  </a:lnTo>
                  <a:lnTo>
                    <a:pt x="280" y="250"/>
                  </a:lnTo>
                  <a:lnTo>
                    <a:pt x="288" y="250"/>
                  </a:lnTo>
                  <a:lnTo>
                    <a:pt x="296" y="250"/>
                  </a:lnTo>
                  <a:lnTo>
                    <a:pt x="301" y="250"/>
                  </a:lnTo>
                  <a:lnTo>
                    <a:pt x="306" y="251"/>
                  </a:lnTo>
                  <a:lnTo>
                    <a:pt x="311" y="255"/>
                  </a:lnTo>
                  <a:lnTo>
                    <a:pt x="316" y="258"/>
                  </a:lnTo>
                  <a:lnTo>
                    <a:pt x="322" y="259"/>
                  </a:lnTo>
                  <a:lnTo>
                    <a:pt x="327" y="260"/>
                  </a:lnTo>
                  <a:lnTo>
                    <a:pt x="328" y="260"/>
                  </a:lnTo>
                  <a:lnTo>
                    <a:pt x="329" y="262"/>
                  </a:lnTo>
                  <a:lnTo>
                    <a:pt x="330" y="263"/>
                  </a:lnTo>
                  <a:lnTo>
                    <a:pt x="334" y="266"/>
                  </a:lnTo>
                  <a:lnTo>
                    <a:pt x="338" y="269"/>
                  </a:lnTo>
                  <a:lnTo>
                    <a:pt x="344" y="270"/>
                  </a:lnTo>
                  <a:lnTo>
                    <a:pt x="349" y="271"/>
                  </a:lnTo>
                  <a:lnTo>
                    <a:pt x="352" y="271"/>
                  </a:lnTo>
                  <a:lnTo>
                    <a:pt x="354" y="269"/>
                  </a:lnTo>
                  <a:lnTo>
                    <a:pt x="356" y="265"/>
                  </a:lnTo>
                  <a:lnTo>
                    <a:pt x="357" y="262"/>
                  </a:lnTo>
                  <a:lnTo>
                    <a:pt x="359" y="262"/>
                  </a:lnTo>
                  <a:lnTo>
                    <a:pt x="365" y="263"/>
                  </a:lnTo>
                  <a:lnTo>
                    <a:pt x="372" y="265"/>
                  </a:lnTo>
                  <a:lnTo>
                    <a:pt x="377" y="266"/>
                  </a:lnTo>
                  <a:lnTo>
                    <a:pt x="383" y="269"/>
                  </a:lnTo>
                  <a:lnTo>
                    <a:pt x="388" y="273"/>
                  </a:lnTo>
                  <a:lnTo>
                    <a:pt x="392" y="279"/>
                  </a:lnTo>
                  <a:lnTo>
                    <a:pt x="397" y="283"/>
                  </a:lnTo>
                  <a:lnTo>
                    <a:pt x="401" y="286"/>
                  </a:lnTo>
                  <a:lnTo>
                    <a:pt x="402" y="287"/>
                  </a:lnTo>
                  <a:lnTo>
                    <a:pt x="412" y="297"/>
                  </a:lnTo>
                  <a:lnTo>
                    <a:pt x="418" y="303"/>
                  </a:lnTo>
                  <a:lnTo>
                    <a:pt x="419" y="303"/>
                  </a:lnTo>
                  <a:lnTo>
                    <a:pt x="421" y="303"/>
                  </a:lnTo>
                  <a:lnTo>
                    <a:pt x="424" y="304"/>
                  </a:lnTo>
                  <a:lnTo>
                    <a:pt x="427" y="307"/>
                  </a:lnTo>
                  <a:lnTo>
                    <a:pt x="432" y="311"/>
                  </a:lnTo>
                  <a:lnTo>
                    <a:pt x="437" y="317"/>
                  </a:lnTo>
                  <a:lnTo>
                    <a:pt x="441" y="321"/>
                  </a:lnTo>
                  <a:lnTo>
                    <a:pt x="443" y="324"/>
                  </a:lnTo>
                  <a:close/>
                </a:path>
              </a:pathLst>
            </a:custGeom>
            <a:solidFill>
              <a:srgbClr val="E21E1E"/>
            </a:solidFill>
            <a:ln w="28575">
              <a:noFill/>
            </a:ln>
          </p:spPr>
          <p:txBody>
            <a:bodyPr/>
            <a:lstStyle/>
            <a:p>
              <a:pPr fontAlgn="auto">
                <a:spcBef>
                  <a:spcPts val="0"/>
                </a:spcBef>
                <a:spcAft>
                  <a:spcPts val="0"/>
                </a:spcAft>
                <a:defRPr/>
              </a:pPr>
              <a:endParaRPr lang="en-US" kern="0">
                <a:latin typeface="+mj-lt"/>
                <a:ea typeface="Tahoma" panose="020B0604030504040204" pitchFamily="34" charset="0"/>
                <a:cs typeface="Tahoma" panose="020B0604030504040204" pitchFamily="34" charset="0"/>
              </a:endParaRPr>
            </a:p>
          </p:txBody>
        </p:sp>
        <p:sp>
          <p:nvSpPr>
            <p:cNvPr id="120" name="Freeform 1114"/>
            <p:cNvSpPr>
              <a:spLocks/>
            </p:cNvSpPr>
            <p:nvPr/>
          </p:nvSpPr>
          <p:spPr bwMode="auto">
            <a:xfrm>
              <a:off x="2030412" y="1354138"/>
              <a:ext cx="738188" cy="533400"/>
            </a:xfrm>
            <a:custGeom>
              <a:avLst/>
              <a:gdLst>
                <a:gd name="T0" fmla="*/ 26 w 730"/>
                <a:gd name="T1" fmla="*/ 112 h 517"/>
                <a:gd name="T2" fmla="*/ 17 w 730"/>
                <a:gd name="T3" fmla="*/ 255 h 517"/>
                <a:gd name="T4" fmla="*/ 34 w 730"/>
                <a:gd name="T5" fmla="*/ 255 h 517"/>
                <a:gd name="T6" fmla="*/ 24 w 730"/>
                <a:gd name="T7" fmla="*/ 285 h 517"/>
                <a:gd name="T8" fmla="*/ 11 w 730"/>
                <a:gd name="T9" fmla="*/ 268 h 517"/>
                <a:gd name="T10" fmla="*/ 0 w 730"/>
                <a:gd name="T11" fmla="*/ 304 h 517"/>
                <a:gd name="T12" fmla="*/ 51 w 730"/>
                <a:gd name="T13" fmla="*/ 333 h 517"/>
                <a:gd name="T14" fmla="*/ 53 w 730"/>
                <a:gd name="T15" fmla="*/ 346 h 517"/>
                <a:gd name="T16" fmla="*/ 66 w 730"/>
                <a:gd name="T17" fmla="*/ 348 h 517"/>
                <a:gd name="T18" fmla="*/ 133 w 730"/>
                <a:gd name="T19" fmla="*/ 452 h 517"/>
                <a:gd name="T20" fmla="*/ 207 w 730"/>
                <a:gd name="T21" fmla="*/ 449 h 517"/>
                <a:gd name="T22" fmla="*/ 262 w 730"/>
                <a:gd name="T23" fmla="*/ 473 h 517"/>
                <a:gd name="T24" fmla="*/ 289 w 730"/>
                <a:gd name="T25" fmla="*/ 469 h 517"/>
                <a:gd name="T26" fmla="*/ 456 w 730"/>
                <a:gd name="T27" fmla="*/ 473 h 517"/>
                <a:gd name="T28" fmla="*/ 646 w 730"/>
                <a:gd name="T29" fmla="*/ 517 h 517"/>
                <a:gd name="T30" fmla="*/ 650 w 730"/>
                <a:gd name="T31" fmla="*/ 460 h 517"/>
                <a:gd name="T32" fmla="*/ 730 w 730"/>
                <a:gd name="T33" fmla="*/ 129 h 517"/>
                <a:gd name="T34" fmla="*/ 224 w 730"/>
                <a:gd name="T35" fmla="*/ 0 h 517"/>
                <a:gd name="T36" fmla="*/ 228 w 730"/>
                <a:gd name="T37" fmla="*/ 97 h 517"/>
                <a:gd name="T38" fmla="*/ 203 w 730"/>
                <a:gd name="T39" fmla="*/ 177 h 517"/>
                <a:gd name="T40" fmla="*/ 199 w 730"/>
                <a:gd name="T41" fmla="*/ 219 h 517"/>
                <a:gd name="T42" fmla="*/ 146 w 730"/>
                <a:gd name="T43" fmla="*/ 234 h 517"/>
                <a:gd name="T44" fmla="*/ 142 w 730"/>
                <a:gd name="T45" fmla="*/ 213 h 517"/>
                <a:gd name="T46" fmla="*/ 186 w 730"/>
                <a:gd name="T47" fmla="*/ 186 h 517"/>
                <a:gd name="T48" fmla="*/ 182 w 730"/>
                <a:gd name="T49" fmla="*/ 165 h 517"/>
                <a:gd name="T50" fmla="*/ 144 w 730"/>
                <a:gd name="T51" fmla="*/ 169 h 517"/>
                <a:gd name="T52" fmla="*/ 173 w 730"/>
                <a:gd name="T53" fmla="*/ 144 h 517"/>
                <a:gd name="T54" fmla="*/ 194 w 730"/>
                <a:gd name="T55" fmla="*/ 127 h 517"/>
                <a:gd name="T56" fmla="*/ 30 w 730"/>
                <a:gd name="T57" fmla="*/ 25 h 517"/>
                <a:gd name="T58" fmla="*/ 17 w 730"/>
                <a:gd name="T59" fmla="*/ 53 h 517"/>
                <a:gd name="T60" fmla="*/ 26 w 730"/>
                <a:gd name="T61" fmla="*/ 112 h 517"/>
                <a:gd name="T62" fmla="*/ 26 w 730"/>
                <a:gd name="T63" fmla="*/ 112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0" h="517">
                  <a:moveTo>
                    <a:pt x="26" y="112"/>
                  </a:moveTo>
                  <a:lnTo>
                    <a:pt x="17" y="255"/>
                  </a:lnTo>
                  <a:lnTo>
                    <a:pt x="34" y="255"/>
                  </a:lnTo>
                  <a:lnTo>
                    <a:pt x="24" y="285"/>
                  </a:lnTo>
                  <a:lnTo>
                    <a:pt x="11" y="268"/>
                  </a:lnTo>
                  <a:lnTo>
                    <a:pt x="0" y="304"/>
                  </a:lnTo>
                  <a:lnTo>
                    <a:pt x="51" y="333"/>
                  </a:lnTo>
                  <a:lnTo>
                    <a:pt x="53" y="346"/>
                  </a:lnTo>
                  <a:lnTo>
                    <a:pt x="66" y="348"/>
                  </a:lnTo>
                  <a:lnTo>
                    <a:pt x="133" y="452"/>
                  </a:lnTo>
                  <a:lnTo>
                    <a:pt x="207" y="449"/>
                  </a:lnTo>
                  <a:lnTo>
                    <a:pt x="262" y="473"/>
                  </a:lnTo>
                  <a:lnTo>
                    <a:pt x="289" y="469"/>
                  </a:lnTo>
                  <a:lnTo>
                    <a:pt x="456" y="473"/>
                  </a:lnTo>
                  <a:lnTo>
                    <a:pt x="646" y="517"/>
                  </a:lnTo>
                  <a:lnTo>
                    <a:pt x="650" y="460"/>
                  </a:lnTo>
                  <a:lnTo>
                    <a:pt x="730" y="129"/>
                  </a:lnTo>
                  <a:lnTo>
                    <a:pt x="224" y="0"/>
                  </a:lnTo>
                  <a:lnTo>
                    <a:pt x="228" y="97"/>
                  </a:lnTo>
                  <a:lnTo>
                    <a:pt x="203" y="177"/>
                  </a:lnTo>
                  <a:lnTo>
                    <a:pt x="199" y="219"/>
                  </a:lnTo>
                  <a:lnTo>
                    <a:pt x="146" y="234"/>
                  </a:lnTo>
                  <a:lnTo>
                    <a:pt x="142" y="213"/>
                  </a:lnTo>
                  <a:lnTo>
                    <a:pt x="186" y="186"/>
                  </a:lnTo>
                  <a:lnTo>
                    <a:pt x="182" y="165"/>
                  </a:lnTo>
                  <a:lnTo>
                    <a:pt x="144" y="169"/>
                  </a:lnTo>
                  <a:lnTo>
                    <a:pt x="173" y="144"/>
                  </a:lnTo>
                  <a:lnTo>
                    <a:pt x="194" y="127"/>
                  </a:lnTo>
                  <a:lnTo>
                    <a:pt x="30" y="25"/>
                  </a:lnTo>
                  <a:lnTo>
                    <a:pt x="17" y="53"/>
                  </a:lnTo>
                  <a:lnTo>
                    <a:pt x="26" y="112"/>
                  </a:lnTo>
                  <a:lnTo>
                    <a:pt x="26" y="112"/>
                  </a:lnTo>
                  <a:close/>
                </a:path>
              </a:pathLst>
            </a:custGeom>
            <a:solidFill>
              <a:srgbClr val="007AD6"/>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21" name="Freeform 1116"/>
            <p:cNvSpPr>
              <a:spLocks/>
            </p:cNvSpPr>
            <p:nvPr/>
          </p:nvSpPr>
          <p:spPr bwMode="auto">
            <a:xfrm>
              <a:off x="2713037" y="2484438"/>
              <a:ext cx="627063" cy="779463"/>
            </a:xfrm>
            <a:custGeom>
              <a:avLst/>
              <a:gdLst>
                <a:gd name="T0" fmla="*/ 135 w 618"/>
                <a:gd name="T1" fmla="*/ 0 h 752"/>
                <a:gd name="T2" fmla="*/ 433 w 618"/>
                <a:gd name="T3" fmla="*/ 55 h 752"/>
                <a:gd name="T4" fmla="*/ 410 w 618"/>
                <a:gd name="T5" fmla="*/ 186 h 752"/>
                <a:gd name="T6" fmla="*/ 618 w 618"/>
                <a:gd name="T7" fmla="*/ 218 h 752"/>
                <a:gd name="T8" fmla="*/ 538 w 618"/>
                <a:gd name="T9" fmla="*/ 752 h 752"/>
                <a:gd name="T10" fmla="*/ 0 w 618"/>
                <a:gd name="T11" fmla="*/ 663 h 752"/>
                <a:gd name="T12" fmla="*/ 135 w 618"/>
                <a:gd name="T13" fmla="*/ 0 h 752"/>
                <a:gd name="T14" fmla="*/ 135 w 618"/>
                <a:gd name="T15" fmla="*/ 0 h 7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8" h="752">
                  <a:moveTo>
                    <a:pt x="135" y="0"/>
                  </a:moveTo>
                  <a:lnTo>
                    <a:pt x="433" y="55"/>
                  </a:lnTo>
                  <a:lnTo>
                    <a:pt x="410" y="186"/>
                  </a:lnTo>
                  <a:lnTo>
                    <a:pt x="618" y="218"/>
                  </a:lnTo>
                  <a:lnTo>
                    <a:pt x="538" y="752"/>
                  </a:lnTo>
                  <a:lnTo>
                    <a:pt x="0" y="663"/>
                  </a:lnTo>
                  <a:lnTo>
                    <a:pt x="135" y="0"/>
                  </a:lnTo>
                  <a:lnTo>
                    <a:pt x="135" y="0"/>
                  </a:lnTo>
                  <a:close/>
                </a:path>
              </a:pathLst>
            </a:custGeom>
            <a:solidFill>
              <a:srgbClr val="E21E1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22" name="Freeform 1117"/>
            <p:cNvSpPr>
              <a:spLocks/>
            </p:cNvSpPr>
            <p:nvPr/>
          </p:nvSpPr>
          <p:spPr bwMode="auto">
            <a:xfrm>
              <a:off x="1831975" y="1679576"/>
              <a:ext cx="884237" cy="739775"/>
            </a:xfrm>
            <a:custGeom>
              <a:avLst/>
              <a:gdLst>
                <a:gd name="T0" fmla="*/ 0 w 871"/>
                <a:gd name="T1" fmla="*/ 537 h 720"/>
                <a:gd name="T2" fmla="*/ 38 w 871"/>
                <a:gd name="T3" fmla="*/ 355 h 720"/>
                <a:gd name="T4" fmla="*/ 82 w 871"/>
                <a:gd name="T5" fmla="*/ 302 h 720"/>
                <a:gd name="T6" fmla="*/ 188 w 871"/>
                <a:gd name="T7" fmla="*/ 0 h 720"/>
                <a:gd name="T8" fmla="*/ 243 w 871"/>
                <a:gd name="T9" fmla="*/ 15 h 720"/>
                <a:gd name="T10" fmla="*/ 245 w 871"/>
                <a:gd name="T11" fmla="*/ 28 h 720"/>
                <a:gd name="T12" fmla="*/ 258 w 871"/>
                <a:gd name="T13" fmla="*/ 30 h 720"/>
                <a:gd name="T14" fmla="*/ 325 w 871"/>
                <a:gd name="T15" fmla="*/ 134 h 720"/>
                <a:gd name="T16" fmla="*/ 399 w 871"/>
                <a:gd name="T17" fmla="*/ 133 h 720"/>
                <a:gd name="T18" fmla="*/ 454 w 871"/>
                <a:gd name="T19" fmla="*/ 157 h 720"/>
                <a:gd name="T20" fmla="*/ 481 w 871"/>
                <a:gd name="T21" fmla="*/ 152 h 720"/>
                <a:gd name="T22" fmla="*/ 648 w 871"/>
                <a:gd name="T23" fmla="*/ 157 h 720"/>
                <a:gd name="T24" fmla="*/ 838 w 871"/>
                <a:gd name="T25" fmla="*/ 199 h 720"/>
                <a:gd name="T26" fmla="*/ 848 w 871"/>
                <a:gd name="T27" fmla="*/ 224 h 720"/>
                <a:gd name="T28" fmla="*/ 871 w 871"/>
                <a:gd name="T29" fmla="*/ 256 h 720"/>
                <a:gd name="T30" fmla="*/ 806 w 871"/>
                <a:gd name="T31" fmla="*/ 353 h 720"/>
                <a:gd name="T32" fmla="*/ 766 w 871"/>
                <a:gd name="T33" fmla="*/ 389 h 720"/>
                <a:gd name="T34" fmla="*/ 760 w 871"/>
                <a:gd name="T35" fmla="*/ 416 h 720"/>
                <a:gd name="T36" fmla="*/ 783 w 871"/>
                <a:gd name="T37" fmla="*/ 444 h 720"/>
                <a:gd name="T38" fmla="*/ 756 w 871"/>
                <a:gd name="T39" fmla="*/ 503 h 720"/>
                <a:gd name="T40" fmla="*/ 703 w 871"/>
                <a:gd name="T41" fmla="*/ 720 h 720"/>
                <a:gd name="T42" fmla="*/ 410 w 871"/>
                <a:gd name="T43" fmla="*/ 650 h 720"/>
                <a:gd name="T44" fmla="*/ 0 w 871"/>
                <a:gd name="T45" fmla="*/ 537 h 720"/>
                <a:gd name="T46" fmla="*/ 0 w 871"/>
                <a:gd name="T47" fmla="*/ 537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71" h="720">
                  <a:moveTo>
                    <a:pt x="0" y="537"/>
                  </a:moveTo>
                  <a:lnTo>
                    <a:pt x="38" y="355"/>
                  </a:lnTo>
                  <a:lnTo>
                    <a:pt x="82" y="302"/>
                  </a:lnTo>
                  <a:lnTo>
                    <a:pt x="188" y="0"/>
                  </a:lnTo>
                  <a:lnTo>
                    <a:pt x="243" y="15"/>
                  </a:lnTo>
                  <a:lnTo>
                    <a:pt x="245" y="28"/>
                  </a:lnTo>
                  <a:lnTo>
                    <a:pt x="258" y="30"/>
                  </a:lnTo>
                  <a:lnTo>
                    <a:pt x="325" y="134"/>
                  </a:lnTo>
                  <a:lnTo>
                    <a:pt x="399" y="133"/>
                  </a:lnTo>
                  <a:lnTo>
                    <a:pt x="454" y="157"/>
                  </a:lnTo>
                  <a:lnTo>
                    <a:pt x="481" y="152"/>
                  </a:lnTo>
                  <a:lnTo>
                    <a:pt x="648" y="157"/>
                  </a:lnTo>
                  <a:lnTo>
                    <a:pt x="838" y="199"/>
                  </a:lnTo>
                  <a:lnTo>
                    <a:pt x="848" y="224"/>
                  </a:lnTo>
                  <a:lnTo>
                    <a:pt x="871" y="256"/>
                  </a:lnTo>
                  <a:lnTo>
                    <a:pt x="806" y="353"/>
                  </a:lnTo>
                  <a:lnTo>
                    <a:pt x="766" y="389"/>
                  </a:lnTo>
                  <a:lnTo>
                    <a:pt x="760" y="416"/>
                  </a:lnTo>
                  <a:lnTo>
                    <a:pt x="783" y="444"/>
                  </a:lnTo>
                  <a:lnTo>
                    <a:pt x="756" y="503"/>
                  </a:lnTo>
                  <a:lnTo>
                    <a:pt x="703" y="720"/>
                  </a:lnTo>
                  <a:lnTo>
                    <a:pt x="410" y="650"/>
                  </a:lnTo>
                  <a:lnTo>
                    <a:pt x="0" y="537"/>
                  </a:lnTo>
                  <a:lnTo>
                    <a:pt x="0" y="537"/>
                  </a:lnTo>
                  <a:close/>
                </a:path>
              </a:pathLst>
            </a:custGeom>
            <a:solidFill>
              <a:srgbClr val="007AD6"/>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23" name="Freeform 1118"/>
            <p:cNvSpPr>
              <a:spLocks/>
            </p:cNvSpPr>
            <p:nvPr/>
          </p:nvSpPr>
          <p:spPr bwMode="auto">
            <a:xfrm>
              <a:off x="1749425" y="2235201"/>
              <a:ext cx="879475" cy="1482725"/>
            </a:xfrm>
            <a:custGeom>
              <a:avLst/>
              <a:gdLst>
                <a:gd name="T0" fmla="*/ 29 w 865"/>
                <a:gd name="T1" fmla="*/ 293 h 1443"/>
                <a:gd name="T2" fmla="*/ 4 w 865"/>
                <a:gd name="T3" fmla="*/ 405 h 1443"/>
                <a:gd name="T4" fmla="*/ 87 w 865"/>
                <a:gd name="T5" fmla="*/ 586 h 1443"/>
                <a:gd name="T6" fmla="*/ 103 w 865"/>
                <a:gd name="T7" fmla="*/ 574 h 1443"/>
                <a:gd name="T8" fmla="*/ 129 w 865"/>
                <a:gd name="T9" fmla="*/ 650 h 1443"/>
                <a:gd name="T10" fmla="*/ 87 w 865"/>
                <a:gd name="T11" fmla="*/ 597 h 1443"/>
                <a:gd name="T12" fmla="*/ 78 w 865"/>
                <a:gd name="T13" fmla="*/ 681 h 1443"/>
                <a:gd name="T14" fmla="*/ 125 w 865"/>
                <a:gd name="T15" fmla="*/ 732 h 1443"/>
                <a:gd name="T16" fmla="*/ 93 w 865"/>
                <a:gd name="T17" fmla="*/ 803 h 1443"/>
                <a:gd name="T18" fmla="*/ 184 w 865"/>
                <a:gd name="T19" fmla="*/ 994 h 1443"/>
                <a:gd name="T20" fmla="*/ 164 w 865"/>
                <a:gd name="T21" fmla="*/ 1065 h 1443"/>
                <a:gd name="T22" fmla="*/ 283 w 865"/>
                <a:gd name="T23" fmla="*/ 1120 h 1443"/>
                <a:gd name="T24" fmla="*/ 327 w 865"/>
                <a:gd name="T25" fmla="*/ 1177 h 1443"/>
                <a:gd name="T26" fmla="*/ 378 w 865"/>
                <a:gd name="T27" fmla="*/ 1196 h 1443"/>
                <a:gd name="T28" fmla="*/ 378 w 865"/>
                <a:gd name="T29" fmla="*/ 1230 h 1443"/>
                <a:gd name="T30" fmla="*/ 411 w 865"/>
                <a:gd name="T31" fmla="*/ 1238 h 1443"/>
                <a:gd name="T32" fmla="*/ 481 w 865"/>
                <a:gd name="T33" fmla="*/ 1348 h 1443"/>
                <a:gd name="T34" fmla="*/ 481 w 865"/>
                <a:gd name="T35" fmla="*/ 1426 h 1443"/>
                <a:gd name="T36" fmla="*/ 789 w 865"/>
                <a:gd name="T37" fmla="*/ 1443 h 1443"/>
                <a:gd name="T38" fmla="*/ 770 w 865"/>
                <a:gd name="T39" fmla="*/ 1413 h 1443"/>
                <a:gd name="T40" fmla="*/ 779 w 865"/>
                <a:gd name="T41" fmla="*/ 1365 h 1443"/>
                <a:gd name="T42" fmla="*/ 829 w 865"/>
                <a:gd name="T43" fmla="*/ 1287 h 1443"/>
                <a:gd name="T44" fmla="*/ 865 w 865"/>
                <a:gd name="T45" fmla="*/ 1264 h 1443"/>
                <a:gd name="T46" fmla="*/ 844 w 865"/>
                <a:gd name="T47" fmla="*/ 1236 h 1443"/>
                <a:gd name="T48" fmla="*/ 831 w 865"/>
                <a:gd name="T49" fmla="*/ 1160 h 1443"/>
                <a:gd name="T50" fmla="*/ 388 w 865"/>
                <a:gd name="T51" fmla="*/ 497 h 1443"/>
                <a:gd name="T52" fmla="*/ 492 w 865"/>
                <a:gd name="T53" fmla="*/ 113 h 1443"/>
                <a:gd name="T54" fmla="*/ 82 w 865"/>
                <a:gd name="T55" fmla="*/ 0 h 1443"/>
                <a:gd name="T56" fmla="*/ 70 w 865"/>
                <a:gd name="T57" fmla="*/ 23 h 1443"/>
                <a:gd name="T58" fmla="*/ 0 w 865"/>
                <a:gd name="T59" fmla="*/ 192 h 1443"/>
                <a:gd name="T60" fmla="*/ 29 w 865"/>
                <a:gd name="T61" fmla="*/ 293 h 1443"/>
                <a:gd name="T62" fmla="*/ 29 w 865"/>
                <a:gd name="T63" fmla="*/ 29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5" h="1443">
                  <a:moveTo>
                    <a:pt x="29" y="293"/>
                  </a:moveTo>
                  <a:lnTo>
                    <a:pt x="4" y="405"/>
                  </a:lnTo>
                  <a:lnTo>
                    <a:pt x="87" y="586"/>
                  </a:lnTo>
                  <a:lnTo>
                    <a:pt x="103" y="574"/>
                  </a:lnTo>
                  <a:lnTo>
                    <a:pt x="129" y="650"/>
                  </a:lnTo>
                  <a:lnTo>
                    <a:pt x="87" y="597"/>
                  </a:lnTo>
                  <a:lnTo>
                    <a:pt x="78" y="681"/>
                  </a:lnTo>
                  <a:lnTo>
                    <a:pt x="125" y="732"/>
                  </a:lnTo>
                  <a:lnTo>
                    <a:pt x="93" y="803"/>
                  </a:lnTo>
                  <a:lnTo>
                    <a:pt x="184" y="994"/>
                  </a:lnTo>
                  <a:lnTo>
                    <a:pt x="164" y="1065"/>
                  </a:lnTo>
                  <a:lnTo>
                    <a:pt x="283" y="1120"/>
                  </a:lnTo>
                  <a:lnTo>
                    <a:pt x="327" y="1177"/>
                  </a:lnTo>
                  <a:lnTo>
                    <a:pt x="378" y="1196"/>
                  </a:lnTo>
                  <a:lnTo>
                    <a:pt x="378" y="1230"/>
                  </a:lnTo>
                  <a:lnTo>
                    <a:pt x="411" y="1238"/>
                  </a:lnTo>
                  <a:lnTo>
                    <a:pt x="481" y="1348"/>
                  </a:lnTo>
                  <a:lnTo>
                    <a:pt x="481" y="1426"/>
                  </a:lnTo>
                  <a:lnTo>
                    <a:pt x="789" y="1443"/>
                  </a:lnTo>
                  <a:lnTo>
                    <a:pt x="770" y="1413"/>
                  </a:lnTo>
                  <a:lnTo>
                    <a:pt x="779" y="1365"/>
                  </a:lnTo>
                  <a:lnTo>
                    <a:pt x="829" y="1287"/>
                  </a:lnTo>
                  <a:lnTo>
                    <a:pt x="865" y="1264"/>
                  </a:lnTo>
                  <a:lnTo>
                    <a:pt x="844" y="1236"/>
                  </a:lnTo>
                  <a:lnTo>
                    <a:pt x="831" y="1160"/>
                  </a:lnTo>
                  <a:lnTo>
                    <a:pt x="388" y="497"/>
                  </a:lnTo>
                  <a:lnTo>
                    <a:pt x="492" y="113"/>
                  </a:lnTo>
                  <a:lnTo>
                    <a:pt x="82" y="0"/>
                  </a:lnTo>
                  <a:lnTo>
                    <a:pt x="70" y="23"/>
                  </a:lnTo>
                  <a:lnTo>
                    <a:pt x="0" y="192"/>
                  </a:lnTo>
                  <a:lnTo>
                    <a:pt x="29" y="293"/>
                  </a:lnTo>
                  <a:lnTo>
                    <a:pt x="29" y="293"/>
                  </a:lnTo>
                  <a:close/>
                </a:path>
              </a:pathLst>
            </a:custGeom>
            <a:solidFill>
              <a:srgbClr val="007AD6"/>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24" name="Freeform 1119"/>
            <p:cNvSpPr>
              <a:spLocks/>
            </p:cNvSpPr>
            <p:nvPr/>
          </p:nvSpPr>
          <p:spPr bwMode="auto">
            <a:xfrm>
              <a:off x="2141537" y="2351088"/>
              <a:ext cx="711200" cy="1076325"/>
            </a:xfrm>
            <a:custGeom>
              <a:avLst/>
              <a:gdLst>
                <a:gd name="T0" fmla="*/ 0 w 696"/>
                <a:gd name="T1" fmla="*/ 384 h 1047"/>
                <a:gd name="T2" fmla="*/ 443 w 696"/>
                <a:gd name="T3" fmla="*/ 1047 h 1047"/>
                <a:gd name="T4" fmla="*/ 458 w 696"/>
                <a:gd name="T5" fmla="*/ 904 h 1047"/>
                <a:gd name="T6" fmla="*/ 483 w 696"/>
                <a:gd name="T7" fmla="*/ 897 h 1047"/>
                <a:gd name="T8" fmla="*/ 525 w 696"/>
                <a:gd name="T9" fmla="*/ 921 h 1047"/>
                <a:gd name="T10" fmla="*/ 561 w 696"/>
                <a:gd name="T11" fmla="*/ 796 h 1047"/>
                <a:gd name="T12" fmla="*/ 696 w 696"/>
                <a:gd name="T13" fmla="*/ 133 h 1047"/>
                <a:gd name="T14" fmla="*/ 397 w 696"/>
                <a:gd name="T15" fmla="*/ 70 h 1047"/>
                <a:gd name="T16" fmla="*/ 104 w 696"/>
                <a:gd name="T17" fmla="*/ 0 h 1047"/>
                <a:gd name="T18" fmla="*/ 0 w 696"/>
                <a:gd name="T19" fmla="*/ 384 h 1047"/>
                <a:gd name="T20" fmla="*/ 0 w 696"/>
                <a:gd name="T21" fmla="*/ 384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1047">
                  <a:moveTo>
                    <a:pt x="0" y="384"/>
                  </a:moveTo>
                  <a:lnTo>
                    <a:pt x="443" y="1047"/>
                  </a:lnTo>
                  <a:lnTo>
                    <a:pt x="458" y="904"/>
                  </a:lnTo>
                  <a:lnTo>
                    <a:pt x="483" y="897"/>
                  </a:lnTo>
                  <a:lnTo>
                    <a:pt x="525" y="921"/>
                  </a:lnTo>
                  <a:lnTo>
                    <a:pt x="561" y="796"/>
                  </a:lnTo>
                  <a:lnTo>
                    <a:pt x="696" y="133"/>
                  </a:lnTo>
                  <a:lnTo>
                    <a:pt x="397" y="70"/>
                  </a:lnTo>
                  <a:lnTo>
                    <a:pt x="104" y="0"/>
                  </a:lnTo>
                  <a:lnTo>
                    <a:pt x="0" y="384"/>
                  </a:lnTo>
                  <a:lnTo>
                    <a:pt x="0" y="384"/>
                  </a:lnTo>
                  <a:close/>
                </a:path>
              </a:pathLst>
            </a:custGeom>
            <a:solidFill>
              <a:srgbClr val="AED0E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25" name="Freeform 1120"/>
            <p:cNvSpPr>
              <a:spLocks/>
            </p:cNvSpPr>
            <p:nvPr/>
          </p:nvSpPr>
          <p:spPr bwMode="auto">
            <a:xfrm>
              <a:off x="2546350" y="1484313"/>
              <a:ext cx="663575" cy="1055688"/>
            </a:xfrm>
            <a:custGeom>
              <a:avLst/>
              <a:gdLst>
                <a:gd name="T0" fmla="*/ 0 w 654"/>
                <a:gd name="T1" fmla="*/ 909 h 1027"/>
                <a:gd name="T2" fmla="*/ 53 w 654"/>
                <a:gd name="T3" fmla="*/ 692 h 1027"/>
                <a:gd name="T4" fmla="*/ 80 w 654"/>
                <a:gd name="T5" fmla="*/ 633 h 1027"/>
                <a:gd name="T6" fmla="*/ 57 w 654"/>
                <a:gd name="T7" fmla="*/ 605 h 1027"/>
                <a:gd name="T8" fmla="*/ 63 w 654"/>
                <a:gd name="T9" fmla="*/ 578 h 1027"/>
                <a:gd name="T10" fmla="*/ 103 w 654"/>
                <a:gd name="T11" fmla="*/ 542 h 1027"/>
                <a:gd name="T12" fmla="*/ 168 w 654"/>
                <a:gd name="T13" fmla="*/ 445 h 1027"/>
                <a:gd name="T14" fmla="*/ 145 w 654"/>
                <a:gd name="T15" fmla="*/ 413 h 1027"/>
                <a:gd name="T16" fmla="*/ 135 w 654"/>
                <a:gd name="T17" fmla="*/ 388 h 1027"/>
                <a:gd name="T18" fmla="*/ 139 w 654"/>
                <a:gd name="T19" fmla="*/ 333 h 1027"/>
                <a:gd name="T20" fmla="*/ 219 w 654"/>
                <a:gd name="T21" fmla="*/ 0 h 1027"/>
                <a:gd name="T22" fmla="*/ 304 w 654"/>
                <a:gd name="T23" fmla="*/ 19 h 1027"/>
                <a:gd name="T24" fmla="*/ 276 w 654"/>
                <a:gd name="T25" fmla="*/ 149 h 1027"/>
                <a:gd name="T26" fmla="*/ 295 w 654"/>
                <a:gd name="T27" fmla="*/ 194 h 1027"/>
                <a:gd name="T28" fmla="*/ 297 w 654"/>
                <a:gd name="T29" fmla="*/ 223 h 1027"/>
                <a:gd name="T30" fmla="*/ 287 w 654"/>
                <a:gd name="T31" fmla="*/ 228 h 1027"/>
                <a:gd name="T32" fmla="*/ 320 w 654"/>
                <a:gd name="T33" fmla="*/ 259 h 1027"/>
                <a:gd name="T34" fmla="*/ 354 w 654"/>
                <a:gd name="T35" fmla="*/ 342 h 1027"/>
                <a:gd name="T36" fmla="*/ 365 w 654"/>
                <a:gd name="T37" fmla="*/ 417 h 1027"/>
                <a:gd name="T38" fmla="*/ 371 w 654"/>
                <a:gd name="T39" fmla="*/ 457 h 1027"/>
                <a:gd name="T40" fmla="*/ 346 w 654"/>
                <a:gd name="T41" fmla="*/ 495 h 1027"/>
                <a:gd name="T42" fmla="*/ 363 w 654"/>
                <a:gd name="T43" fmla="*/ 512 h 1027"/>
                <a:gd name="T44" fmla="*/ 409 w 654"/>
                <a:gd name="T45" fmla="*/ 487 h 1027"/>
                <a:gd name="T46" fmla="*/ 439 w 654"/>
                <a:gd name="T47" fmla="*/ 618 h 1027"/>
                <a:gd name="T48" fmla="*/ 460 w 654"/>
                <a:gd name="T49" fmla="*/ 626 h 1027"/>
                <a:gd name="T50" fmla="*/ 464 w 654"/>
                <a:gd name="T51" fmla="*/ 664 h 1027"/>
                <a:gd name="T52" fmla="*/ 523 w 654"/>
                <a:gd name="T53" fmla="*/ 679 h 1027"/>
                <a:gd name="T54" fmla="*/ 616 w 654"/>
                <a:gd name="T55" fmla="*/ 679 h 1027"/>
                <a:gd name="T56" fmla="*/ 654 w 654"/>
                <a:gd name="T57" fmla="*/ 696 h 1027"/>
                <a:gd name="T58" fmla="*/ 599 w 654"/>
                <a:gd name="T59" fmla="*/ 1027 h 1027"/>
                <a:gd name="T60" fmla="*/ 299 w 654"/>
                <a:gd name="T61" fmla="*/ 972 h 1027"/>
                <a:gd name="T62" fmla="*/ 0 w 654"/>
                <a:gd name="T63" fmla="*/ 909 h 1027"/>
                <a:gd name="T64" fmla="*/ 0 w 654"/>
                <a:gd name="T65" fmla="*/ 909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4" h="1027">
                  <a:moveTo>
                    <a:pt x="0" y="909"/>
                  </a:moveTo>
                  <a:lnTo>
                    <a:pt x="53" y="692"/>
                  </a:lnTo>
                  <a:lnTo>
                    <a:pt x="80" y="633"/>
                  </a:lnTo>
                  <a:lnTo>
                    <a:pt x="57" y="605"/>
                  </a:lnTo>
                  <a:lnTo>
                    <a:pt x="63" y="578"/>
                  </a:lnTo>
                  <a:lnTo>
                    <a:pt x="103" y="542"/>
                  </a:lnTo>
                  <a:lnTo>
                    <a:pt x="168" y="445"/>
                  </a:lnTo>
                  <a:lnTo>
                    <a:pt x="145" y="413"/>
                  </a:lnTo>
                  <a:lnTo>
                    <a:pt x="135" y="388"/>
                  </a:lnTo>
                  <a:lnTo>
                    <a:pt x="139" y="333"/>
                  </a:lnTo>
                  <a:lnTo>
                    <a:pt x="219" y="0"/>
                  </a:lnTo>
                  <a:lnTo>
                    <a:pt x="304" y="19"/>
                  </a:lnTo>
                  <a:lnTo>
                    <a:pt x="276" y="149"/>
                  </a:lnTo>
                  <a:lnTo>
                    <a:pt x="295" y="194"/>
                  </a:lnTo>
                  <a:lnTo>
                    <a:pt x="297" y="223"/>
                  </a:lnTo>
                  <a:lnTo>
                    <a:pt x="287" y="228"/>
                  </a:lnTo>
                  <a:lnTo>
                    <a:pt x="320" y="259"/>
                  </a:lnTo>
                  <a:lnTo>
                    <a:pt x="354" y="342"/>
                  </a:lnTo>
                  <a:lnTo>
                    <a:pt x="365" y="417"/>
                  </a:lnTo>
                  <a:lnTo>
                    <a:pt x="371" y="457"/>
                  </a:lnTo>
                  <a:lnTo>
                    <a:pt x="346" y="495"/>
                  </a:lnTo>
                  <a:lnTo>
                    <a:pt x="363" y="512"/>
                  </a:lnTo>
                  <a:lnTo>
                    <a:pt x="409" y="487"/>
                  </a:lnTo>
                  <a:lnTo>
                    <a:pt x="439" y="618"/>
                  </a:lnTo>
                  <a:lnTo>
                    <a:pt x="460" y="626"/>
                  </a:lnTo>
                  <a:lnTo>
                    <a:pt x="464" y="664"/>
                  </a:lnTo>
                  <a:lnTo>
                    <a:pt x="523" y="679"/>
                  </a:lnTo>
                  <a:lnTo>
                    <a:pt x="616" y="679"/>
                  </a:lnTo>
                  <a:lnTo>
                    <a:pt x="654" y="696"/>
                  </a:lnTo>
                  <a:lnTo>
                    <a:pt x="599" y="1027"/>
                  </a:lnTo>
                  <a:lnTo>
                    <a:pt x="299" y="972"/>
                  </a:lnTo>
                  <a:lnTo>
                    <a:pt x="0" y="909"/>
                  </a:lnTo>
                  <a:lnTo>
                    <a:pt x="0" y="909"/>
                  </a:lnTo>
                  <a:close/>
                </a:path>
              </a:pathLst>
            </a:custGeom>
            <a:solidFill>
              <a:srgbClr val="E21E1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26" name="Freeform 1121"/>
            <p:cNvSpPr>
              <a:spLocks/>
            </p:cNvSpPr>
            <p:nvPr/>
          </p:nvSpPr>
          <p:spPr bwMode="auto">
            <a:xfrm>
              <a:off x="2825750" y="1504951"/>
              <a:ext cx="1138237" cy="712787"/>
            </a:xfrm>
            <a:custGeom>
              <a:avLst/>
              <a:gdLst>
                <a:gd name="T0" fmla="*/ 19 w 1118"/>
                <a:gd name="T1" fmla="*/ 175 h 692"/>
                <a:gd name="T2" fmla="*/ 21 w 1118"/>
                <a:gd name="T3" fmla="*/ 204 h 692"/>
                <a:gd name="T4" fmla="*/ 11 w 1118"/>
                <a:gd name="T5" fmla="*/ 209 h 692"/>
                <a:gd name="T6" fmla="*/ 44 w 1118"/>
                <a:gd name="T7" fmla="*/ 240 h 692"/>
                <a:gd name="T8" fmla="*/ 78 w 1118"/>
                <a:gd name="T9" fmla="*/ 323 h 692"/>
                <a:gd name="T10" fmla="*/ 89 w 1118"/>
                <a:gd name="T11" fmla="*/ 398 h 692"/>
                <a:gd name="T12" fmla="*/ 95 w 1118"/>
                <a:gd name="T13" fmla="*/ 438 h 692"/>
                <a:gd name="T14" fmla="*/ 70 w 1118"/>
                <a:gd name="T15" fmla="*/ 476 h 692"/>
                <a:gd name="T16" fmla="*/ 87 w 1118"/>
                <a:gd name="T17" fmla="*/ 493 h 692"/>
                <a:gd name="T18" fmla="*/ 133 w 1118"/>
                <a:gd name="T19" fmla="*/ 468 h 692"/>
                <a:gd name="T20" fmla="*/ 163 w 1118"/>
                <a:gd name="T21" fmla="*/ 599 h 692"/>
                <a:gd name="T22" fmla="*/ 184 w 1118"/>
                <a:gd name="T23" fmla="*/ 607 h 692"/>
                <a:gd name="T24" fmla="*/ 188 w 1118"/>
                <a:gd name="T25" fmla="*/ 645 h 692"/>
                <a:gd name="T26" fmla="*/ 205 w 1118"/>
                <a:gd name="T27" fmla="*/ 662 h 692"/>
                <a:gd name="T28" fmla="*/ 247 w 1118"/>
                <a:gd name="T29" fmla="*/ 660 h 692"/>
                <a:gd name="T30" fmla="*/ 340 w 1118"/>
                <a:gd name="T31" fmla="*/ 660 h 692"/>
                <a:gd name="T32" fmla="*/ 378 w 1118"/>
                <a:gd name="T33" fmla="*/ 677 h 692"/>
                <a:gd name="T34" fmla="*/ 390 w 1118"/>
                <a:gd name="T35" fmla="*/ 609 h 692"/>
                <a:gd name="T36" fmla="*/ 694 w 1118"/>
                <a:gd name="T37" fmla="*/ 654 h 692"/>
                <a:gd name="T38" fmla="*/ 1068 w 1118"/>
                <a:gd name="T39" fmla="*/ 692 h 692"/>
                <a:gd name="T40" fmla="*/ 1080 w 1118"/>
                <a:gd name="T41" fmla="*/ 567 h 692"/>
                <a:gd name="T42" fmla="*/ 1118 w 1118"/>
                <a:gd name="T43" fmla="*/ 162 h 692"/>
                <a:gd name="T44" fmla="*/ 622 w 1118"/>
                <a:gd name="T45" fmla="*/ 105 h 692"/>
                <a:gd name="T46" fmla="*/ 376 w 1118"/>
                <a:gd name="T47" fmla="*/ 67 h 692"/>
                <a:gd name="T48" fmla="*/ 28 w 1118"/>
                <a:gd name="T49" fmla="*/ 0 h 692"/>
                <a:gd name="T50" fmla="*/ 0 w 1118"/>
                <a:gd name="T51" fmla="*/ 130 h 692"/>
                <a:gd name="T52" fmla="*/ 19 w 1118"/>
                <a:gd name="T53" fmla="*/ 175 h 692"/>
                <a:gd name="T54" fmla="*/ 19 w 1118"/>
                <a:gd name="T55" fmla="*/ 175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18" h="692">
                  <a:moveTo>
                    <a:pt x="19" y="175"/>
                  </a:moveTo>
                  <a:lnTo>
                    <a:pt x="21" y="204"/>
                  </a:lnTo>
                  <a:lnTo>
                    <a:pt x="11" y="209"/>
                  </a:lnTo>
                  <a:lnTo>
                    <a:pt x="44" y="240"/>
                  </a:lnTo>
                  <a:lnTo>
                    <a:pt x="78" y="323"/>
                  </a:lnTo>
                  <a:lnTo>
                    <a:pt x="89" y="398"/>
                  </a:lnTo>
                  <a:lnTo>
                    <a:pt x="95" y="438"/>
                  </a:lnTo>
                  <a:lnTo>
                    <a:pt x="70" y="476"/>
                  </a:lnTo>
                  <a:lnTo>
                    <a:pt x="87" y="493"/>
                  </a:lnTo>
                  <a:lnTo>
                    <a:pt x="133" y="468"/>
                  </a:lnTo>
                  <a:lnTo>
                    <a:pt x="163" y="599"/>
                  </a:lnTo>
                  <a:lnTo>
                    <a:pt x="184" y="607"/>
                  </a:lnTo>
                  <a:lnTo>
                    <a:pt x="188" y="645"/>
                  </a:lnTo>
                  <a:lnTo>
                    <a:pt x="205" y="662"/>
                  </a:lnTo>
                  <a:lnTo>
                    <a:pt x="247" y="660"/>
                  </a:lnTo>
                  <a:lnTo>
                    <a:pt x="340" y="660"/>
                  </a:lnTo>
                  <a:lnTo>
                    <a:pt x="378" y="677"/>
                  </a:lnTo>
                  <a:lnTo>
                    <a:pt x="390" y="609"/>
                  </a:lnTo>
                  <a:lnTo>
                    <a:pt x="694" y="654"/>
                  </a:lnTo>
                  <a:lnTo>
                    <a:pt x="1068" y="692"/>
                  </a:lnTo>
                  <a:lnTo>
                    <a:pt x="1080" y="567"/>
                  </a:lnTo>
                  <a:lnTo>
                    <a:pt x="1118" y="162"/>
                  </a:lnTo>
                  <a:lnTo>
                    <a:pt x="622" y="105"/>
                  </a:lnTo>
                  <a:lnTo>
                    <a:pt x="376" y="67"/>
                  </a:lnTo>
                  <a:lnTo>
                    <a:pt x="28" y="0"/>
                  </a:lnTo>
                  <a:lnTo>
                    <a:pt x="0" y="130"/>
                  </a:lnTo>
                  <a:lnTo>
                    <a:pt x="19" y="175"/>
                  </a:lnTo>
                  <a:lnTo>
                    <a:pt x="19" y="175"/>
                  </a:lnTo>
                  <a:close/>
                </a:path>
              </a:pathLst>
            </a:custGeom>
            <a:solidFill>
              <a:srgbClr val="E21E1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27" name="Freeform 1122"/>
            <p:cNvSpPr>
              <a:spLocks/>
            </p:cNvSpPr>
            <p:nvPr/>
          </p:nvSpPr>
          <p:spPr bwMode="auto">
            <a:xfrm>
              <a:off x="2505075" y="3170237"/>
              <a:ext cx="755650" cy="863600"/>
            </a:xfrm>
            <a:custGeom>
              <a:avLst/>
              <a:gdLst>
                <a:gd name="T0" fmla="*/ 48 w 746"/>
                <a:gd name="T1" fmla="*/ 534 h 840"/>
                <a:gd name="T2" fmla="*/ 29 w 746"/>
                <a:gd name="T3" fmla="*/ 504 h 840"/>
                <a:gd name="T4" fmla="*/ 38 w 746"/>
                <a:gd name="T5" fmla="*/ 456 h 840"/>
                <a:gd name="T6" fmla="*/ 88 w 746"/>
                <a:gd name="T7" fmla="*/ 378 h 840"/>
                <a:gd name="T8" fmla="*/ 124 w 746"/>
                <a:gd name="T9" fmla="*/ 355 h 840"/>
                <a:gd name="T10" fmla="*/ 103 w 746"/>
                <a:gd name="T11" fmla="*/ 327 h 840"/>
                <a:gd name="T12" fmla="*/ 90 w 746"/>
                <a:gd name="T13" fmla="*/ 251 h 840"/>
                <a:gd name="T14" fmla="*/ 105 w 746"/>
                <a:gd name="T15" fmla="*/ 108 h 840"/>
                <a:gd name="T16" fmla="*/ 130 w 746"/>
                <a:gd name="T17" fmla="*/ 101 h 840"/>
                <a:gd name="T18" fmla="*/ 172 w 746"/>
                <a:gd name="T19" fmla="*/ 125 h 840"/>
                <a:gd name="T20" fmla="*/ 208 w 746"/>
                <a:gd name="T21" fmla="*/ 0 h 840"/>
                <a:gd name="T22" fmla="*/ 746 w 746"/>
                <a:gd name="T23" fmla="*/ 89 h 840"/>
                <a:gd name="T24" fmla="*/ 634 w 746"/>
                <a:gd name="T25" fmla="*/ 840 h 840"/>
                <a:gd name="T26" fmla="*/ 468 w 746"/>
                <a:gd name="T27" fmla="*/ 817 h 840"/>
                <a:gd name="T28" fmla="*/ 366 w 746"/>
                <a:gd name="T29" fmla="*/ 789 h 840"/>
                <a:gd name="T30" fmla="*/ 154 w 746"/>
                <a:gd name="T31" fmla="*/ 705 h 840"/>
                <a:gd name="T32" fmla="*/ 0 w 746"/>
                <a:gd name="T33" fmla="*/ 576 h 840"/>
                <a:gd name="T34" fmla="*/ 48 w 746"/>
                <a:gd name="T35" fmla="*/ 534 h 840"/>
                <a:gd name="T36" fmla="*/ 48 w 746"/>
                <a:gd name="T37" fmla="*/ 534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6" h="840">
                  <a:moveTo>
                    <a:pt x="48" y="534"/>
                  </a:moveTo>
                  <a:lnTo>
                    <a:pt x="29" y="504"/>
                  </a:lnTo>
                  <a:lnTo>
                    <a:pt x="38" y="456"/>
                  </a:lnTo>
                  <a:lnTo>
                    <a:pt x="88" y="378"/>
                  </a:lnTo>
                  <a:lnTo>
                    <a:pt x="124" y="355"/>
                  </a:lnTo>
                  <a:lnTo>
                    <a:pt x="103" y="327"/>
                  </a:lnTo>
                  <a:lnTo>
                    <a:pt x="90" y="251"/>
                  </a:lnTo>
                  <a:lnTo>
                    <a:pt x="105" y="108"/>
                  </a:lnTo>
                  <a:lnTo>
                    <a:pt x="130" y="101"/>
                  </a:lnTo>
                  <a:lnTo>
                    <a:pt x="172" y="125"/>
                  </a:lnTo>
                  <a:lnTo>
                    <a:pt x="208" y="0"/>
                  </a:lnTo>
                  <a:lnTo>
                    <a:pt x="746" y="89"/>
                  </a:lnTo>
                  <a:lnTo>
                    <a:pt x="634" y="840"/>
                  </a:lnTo>
                  <a:lnTo>
                    <a:pt x="468" y="817"/>
                  </a:lnTo>
                  <a:lnTo>
                    <a:pt x="366" y="789"/>
                  </a:lnTo>
                  <a:lnTo>
                    <a:pt x="154" y="705"/>
                  </a:lnTo>
                  <a:lnTo>
                    <a:pt x="0" y="576"/>
                  </a:lnTo>
                  <a:lnTo>
                    <a:pt x="48" y="534"/>
                  </a:lnTo>
                  <a:lnTo>
                    <a:pt x="48" y="534"/>
                  </a:lnTo>
                  <a:close/>
                </a:path>
              </a:pathLst>
            </a:custGeom>
            <a:solidFill>
              <a:srgbClr val="E0A39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28" name="Freeform 1123"/>
            <p:cNvSpPr>
              <a:spLocks/>
            </p:cNvSpPr>
            <p:nvPr/>
          </p:nvSpPr>
          <p:spPr bwMode="auto">
            <a:xfrm>
              <a:off x="3130550" y="2132013"/>
              <a:ext cx="782637" cy="636588"/>
            </a:xfrm>
            <a:custGeom>
              <a:avLst/>
              <a:gdLst>
                <a:gd name="T0" fmla="*/ 0 w 770"/>
                <a:gd name="T1" fmla="*/ 530 h 619"/>
                <a:gd name="T2" fmla="*/ 92 w 770"/>
                <a:gd name="T3" fmla="*/ 0 h 619"/>
                <a:gd name="T4" fmla="*/ 396 w 770"/>
                <a:gd name="T5" fmla="*/ 45 h 619"/>
                <a:gd name="T6" fmla="*/ 770 w 770"/>
                <a:gd name="T7" fmla="*/ 83 h 619"/>
                <a:gd name="T8" fmla="*/ 744 w 770"/>
                <a:gd name="T9" fmla="*/ 351 h 619"/>
                <a:gd name="T10" fmla="*/ 719 w 770"/>
                <a:gd name="T11" fmla="*/ 619 h 619"/>
                <a:gd name="T12" fmla="*/ 208 w 770"/>
                <a:gd name="T13" fmla="*/ 562 h 619"/>
                <a:gd name="T14" fmla="*/ 0 w 770"/>
                <a:gd name="T15" fmla="*/ 530 h 619"/>
                <a:gd name="T16" fmla="*/ 0 w 770"/>
                <a:gd name="T17" fmla="*/ 53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0" h="619">
                  <a:moveTo>
                    <a:pt x="0" y="530"/>
                  </a:moveTo>
                  <a:lnTo>
                    <a:pt x="92" y="0"/>
                  </a:lnTo>
                  <a:lnTo>
                    <a:pt x="396" y="45"/>
                  </a:lnTo>
                  <a:lnTo>
                    <a:pt x="770" y="83"/>
                  </a:lnTo>
                  <a:lnTo>
                    <a:pt x="744" y="351"/>
                  </a:lnTo>
                  <a:lnTo>
                    <a:pt x="719" y="619"/>
                  </a:lnTo>
                  <a:lnTo>
                    <a:pt x="208" y="562"/>
                  </a:lnTo>
                  <a:lnTo>
                    <a:pt x="0" y="530"/>
                  </a:lnTo>
                  <a:lnTo>
                    <a:pt x="0" y="530"/>
                  </a:lnTo>
                  <a:close/>
                </a:path>
              </a:pathLst>
            </a:custGeom>
            <a:solidFill>
              <a:srgbClr val="E21E1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29" name="Freeform 1124"/>
            <p:cNvSpPr>
              <a:spLocks/>
            </p:cNvSpPr>
            <p:nvPr/>
          </p:nvSpPr>
          <p:spPr bwMode="auto">
            <a:xfrm>
              <a:off x="3260725" y="2709863"/>
              <a:ext cx="809625" cy="631825"/>
            </a:xfrm>
            <a:custGeom>
              <a:avLst/>
              <a:gdLst>
                <a:gd name="T0" fmla="*/ 80 w 796"/>
                <a:gd name="T1" fmla="*/ 0 h 612"/>
                <a:gd name="T2" fmla="*/ 591 w 796"/>
                <a:gd name="T3" fmla="*/ 57 h 612"/>
                <a:gd name="T4" fmla="*/ 796 w 796"/>
                <a:gd name="T5" fmla="*/ 74 h 612"/>
                <a:gd name="T6" fmla="*/ 789 w 796"/>
                <a:gd name="T7" fmla="*/ 207 h 612"/>
                <a:gd name="T8" fmla="*/ 760 w 796"/>
                <a:gd name="T9" fmla="*/ 612 h 612"/>
                <a:gd name="T10" fmla="*/ 656 w 796"/>
                <a:gd name="T11" fmla="*/ 605 h 612"/>
                <a:gd name="T12" fmla="*/ 331 w 796"/>
                <a:gd name="T13" fmla="*/ 576 h 612"/>
                <a:gd name="T14" fmla="*/ 0 w 796"/>
                <a:gd name="T15" fmla="*/ 534 h 612"/>
                <a:gd name="T16" fmla="*/ 80 w 796"/>
                <a:gd name="T17" fmla="*/ 0 h 612"/>
                <a:gd name="T18" fmla="*/ 80 w 796"/>
                <a:gd name="T19"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6" h="612">
                  <a:moveTo>
                    <a:pt x="80" y="0"/>
                  </a:moveTo>
                  <a:lnTo>
                    <a:pt x="591" y="57"/>
                  </a:lnTo>
                  <a:lnTo>
                    <a:pt x="796" y="74"/>
                  </a:lnTo>
                  <a:lnTo>
                    <a:pt x="789" y="207"/>
                  </a:lnTo>
                  <a:lnTo>
                    <a:pt x="760" y="612"/>
                  </a:lnTo>
                  <a:lnTo>
                    <a:pt x="656" y="605"/>
                  </a:lnTo>
                  <a:lnTo>
                    <a:pt x="331" y="576"/>
                  </a:lnTo>
                  <a:lnTo>
                    <a:pt x="0" y="534"/>
                  </a:lnTo>
                  <a:lnTo>
                    <a:pt x="80" y="0"/>
                  </a:lnTo>
                  <a:lnTo>
                    <a:pt x="80" y="0"/>
                  </a:lnTo>
                  <a:close/>
                </a:path>
              </a:pathLst>
            </a:custGeom>
            <a:solidFill>
              <a:srgbClr val="AED0E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30" name="Freeform 1125"/>
            <p:cNvSpPr>
              <a:spLocks/>
            </p:cNvSpPr>
            <p:nvPr/>
          </p:nvSpPr>
          <p:spPr bwMode="auto">
            <a:xfrm>
              <a:off x="3143250" y="3260725"/>
              <a:ext cx="782637" cy="785812"/>
            </a:xfrm>
            <a:custGeom>
              <a:avLst/>
              <a:gdLst>
                <a:gd name="T0" fmla="*/ 97 w 768"/>
                <a:gd name="T1" fmla="*/ 764 h 764"/>
                <a:gd name="T2" fmla="*/ 106 w 768"/>
                <a:gd name="T3" fmla="*/ 707 h 764"/>
                <a:gd name="T4" fmla="*/ 298 w 768"/>
                <a:gd name="T5" fmla="*/ 732 h 764"/>
                <a:gd name="T6" fmla="*/ 290 w 768"/>
                <a:gd name="T7" fmla="*/ 704 h 764"/>
                <a:gd name="T8" fmla="*/ 705 w 768"/>
                <a:gd name="T9" fmla="*/ 742 h 764"/>
                <a:gd name="T10" fmla="*/ 768 w 768"/>
                <a:gd name="T11" fmla="*/ 71 h 764"/>
                <a:gd name="T12" fmla="*/ 443 w 768"/>
                <a:gd name="T13" fmla="*/ 42 h 764"/>
                <a:gd name="T14" fmla="*/ 112 w 768"/>
                <a:gd name="T15" fmla="*/ 0 h 764"/>
                <a:gd name="T16" fmla="*/ 0 w 768"/>
                <a:gd name="T17" fmla="*/ 751 h 764"/>
                <a:gd name="T18" fmla="*/ 97 w 768"/>
                <a:gd name="T19" fmla="*/ 764 h 764"/>
                <a:gd name="T20" fmla="*/ 97 w 768"/>
                <a:gd name="T21"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764">
                  <a:moveTo>
                    <a:pt x="97" y="764"/>
                  </a:moveTo>
                  <a:lnTo>
                    <a:pt x="106" y="707"/>
                  </a:lnTo>
                  <a:lnTo>
                    <a:pt x="298" y="732"/>
                  </a:lnTo>
                  <a:lnTo>
                    <a:pt x="290" y="704"/>
                  </a:lnTo>
                  <a:lnTo>
                    <a:pt x="705" y="742"/>
                  </a:lnTo>
                  <a:lnTo>
                    <a:pt x="768" y="71"/>
                  </a:lnTo>
                  <a:lnTo>
                    <a:pt x="443" y="42"/>
                  </a:lnTo>
                  <a:lnTo>
                    <a:pt x="112" y="0"/>
                  </a:lnTo>
                  <a:lnTo>
                    <a:pt x="0" y="751"/>
                  </a:lnTo>
                  <a:lnTo>
                    <a:pt x="97" y="764"/>
                  </a:lnTo>
                  <a:lnTo>
                    <a:pt x="97" y="764"/>
                  </a:lnTo>
                  <a:close/>
                </a:path>
              </a:pathLst>
            </a:custGeom>
            <a:solidFill>
              <a:srgbClr val="007AD6"/>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31" name="Freeform 1126"/>
            <p:cNvSpPr>
              <a:spLocks/>
            </p:cNvSpPr>
            <p:nvPr/>
          </p:nvSpPr>
          <p:spPr bwMode="auto">
            <a:xfrm>
              <a:off x="3441700" y="3403600"/>
              <a:ext cx="1547812" cy="1482725"/>
            </a:xfrm>
            <a:custGeom>
              <a:avLst/>
              <a:gdLst>
                <a:gd name="T0" fmla="*/ 0 w 1527"/>
                <a:gd name="T1" fmla="*/ 563 h 1439"/>
                <a:gd name="T2" fmla="*/ 415 w 1527"/>
                <a:gd name="T3" fmla="*/ 601 h 1439"/>
                <a:gd name="T4" fmla="*/ 472 w 1527"/>
                <a:gd name="T5" fmla="*/ 0 h 1439"/>
                <a:gd name="T6" fmla="*/ 803 w 1527"/>
                <a:gd name="T7" fmla="*/ 19 h 1439"/>
                <a:gd name="T8" fmla="*/ 791 w 1527"/>
                <a:gd name="T9" fmla="*/ 277 h 1439"/>
                <a:gd name="T10" fmla="*/ 824 w 1527"/>
                <a:gd name="T11" fmla="*/ 304 h 1439"/>
                <a:gd name="T12" fmla="*/ 854 w 1527"/>
                <a:gd name="T13" fmla="*/ 304 h 1439"/>
                <a:gd name="T14" fmla="*/ 879 w 1527"/>
                <a:gd name="T15" fmla="*/ 329 h 1439"/>
                <a:gd name="T16" fmla="*/ 928 w 1527"/>
                <a:gd name="T17" fmla="*/ 340 h 1439"/>
                <a:gd name="T18" fmla="*/ 1029 w 1527"/>
                <a:gd name="T19" fmla="*/ 384 h 1439"/>
                <a:gd name="T20" fmla="*/ 1046 w 1527"/>
                <a:gd name="T21" fmla="*/ 365 h 1439"/>
                <a:gd name="T22" fmla="*/ 1111 w 1527"/>
                <a:gd name="T23" fmla="*/ 403 h 1439"/>
                <a:gd name="T24" fmla="*/ 1196 w 1527"/>
                <a:gd name="T25" fmla="*/ 401 h 1439"/>
                <a:gd name="T26" fmla="*/ 1255 w 1527"/>
                <a:gd name="T27" fmla="*/ 384 h 1439"/>
                <a:gd name="T28" fmla="*/ 1337 w 1527"/>
                <a:gd name="T29" fmla="*/ 369 h 1439"/>
                <a:gd name="T30" fmla="*/ 1411 w 1527"/>
                <a:gd name="T31" fmla="*/ 409 h 1439"/>
                <a:gd name="T32" fmla="*/ 1423 w 1527"/>
                <a:gd name="T33" fmla="*/ 422 h 1439"/>
                <a:gd name="T34" fmla="*/ 1463 w 1527"/>
                <a:gd name="T35" fmla="*/ 422 h 1439"/>
                <a:gd name="T36" fmla="*/ 1470 w 1527"/>
                <a:gd name="T37" fmla="*/ 635 h 1439"/>
                <a:gd name="T38" fmla="*/ 1527 w 1527"/>
                <a:gd name="T39" fmla="*/ 739 h 1439"/>
                <a:gd name="T40" fmla="*/ 1506 w 1527"/>
                <a:gd name="T41" fmla="*/ 821 h 1439"/>
                <a:gd name="T42" fmla="*/ 1510 w 1527"/>
                <a:gd name="T43" fmla="*/ 889 h 1439"/>
                <a:gd name="T44" fmla="*/ 1485 w 1527"/>
                <a:gd name="T45" fmla="*/ 924 h 1439"/>
                <a:gd name="T46" fmla="*/ 1495 w 1527"/>
                <a:gd name="T47" fmla="*/ 935 h 1439"/>
                <a:gd name="T48" fmla="*/ 1432 w 1527"/>
                <a:gd name="T49" fmla="*/ 954 h 1439"/>
                <a:gd name="T50" fmla="*/ 1383 w 1527"/>
                <a:gd name="T51" fmla="*/ 960 h 1439"/>
                <a:gd name="T52" fmla="*/ 1392 w 1527"/>
                <a:gd name="T53" fmla="*/ 924 h 1439"/>
                <a:gd name="T54" fmla="*/ 1366 w 1527"/>
                <a:gd name="T55" fmla="*/ 945 h 1439"/>
                <a:gd name="T56" fmla="*/ 1367 w 1527"/>
                <a:gd name="T57" fmla="*/ 986 h 1439"/>
                <a:gd name="T58" fmla="*/ 1333 w 1527"/>
                <a:gd name="T59" fmla="*/ 1030 h 1439"/>
                <a:gd name="T60" fmla="*/ 1153 w 1527"/>
                <a:gd name="T61" fmla="*/ 1121 h 1439"/>
                <a:gd name="T62" fmla="*/ 1096 w 1527"/>
                <a:gd name="T63" fmla="*/ 1180 h 1439"/>
                <a:gd name="T64" fmla="*/ 1042 w 1527"/>
                <a:gd name="T65" fmla="*/ 1308 h 1439"/>
                <a:gd name="T66" fmla="*/ 1086 w 1527"/>
                <a:gd name="T67" fmla="*/ 1439 h 1439"/>
                <a:gd name="T68" fmla="*/ 1044 w 1527"/>
                <a:gd name="T69" fmla="*/ 1439 h 1439"/>
                <a:gd name="T70" fmla="*/ 848 w 1527"/>
                <a:gd name="T71" fmla="*/ 1370 h 1439"/>
                <a:gd name="T72" fmla="*/ 827 w 1527"/>
                <a:gd name="T73" fmla="*/ 1313 h 1439"/>
                <a:gd name="T74" fmla="*/ 807 w 1527"/>
                <a:gd name="T75" fmla="*/ 1289 h 1439"/>
                <a:gd name="T76" fmla="*/ 801 w 1527"/>
                <a:gd name="T77" fmla="*/ 1213 h 1439"/>
                <a:gd name="T78" fmla="*/ 763 w 1527"/>
                <a:gd name="T79" fmla="*/ 1186 h 1439"/>
                <a:gd name="T80" fmla="*/ 658 w 1527"/>
                <a:gd name="T81" fmla="*/ 984 h 1439"/>
                <a:gd name="T82" fmla="*/ 607 w 1527"/>
                <a:gd name="T83" fmla="*/ 946 h 1439"/>
                <a:gd name="T84" fmla="*/ 592 w 1527"/>
                <a:gd name="T85" fmla="*/ 914 h 1439"/>
                <a:gd name="T86" fmla="*/ 438 w 1527"/>
                <a:gd name="T87" fmla="*/ 907 h 1439"/>
                <a:gd name="T88" fmla="*/ 356 w 1527"/>
                <a:gd name="T89" fmla="*/ 1002 h 1439"/>
                <a:gd name="T90" fmla="*/ 217 w 1527"/>
                <a:gd name="T91" fmla="*/ 903 h 1439"/>
                <a:gd name="T92" fmla="*/ 175 w 1527"/>
                <a:gd name="T93" fmla="*/ 766 h 1439"/>
                <a:gd name="T94" fmla="*/ 42 w 1527"/>
                <a:gd name="T95" fmla="*/ 639 h 1439"/>
                <a:gd name="T96" fmla="*/ 27 w 1527"/>
                <a:gd name="T97" fmla="*/ 597 h 1439"/>
                <a:gd name="T98" fmla="*/ 8 w 1527"/>
                <a:gd name="T99" fmla="*/ 591 h 1439"/>
                <a:gd name="T100" fmla="*/ 0 w 1527"/>
                <a:gd name="T101" fmla="*/ 563 h 1439"/>
                <a:gd name="T102" fmla="*/ 0 w 1527"/>
                <a:gd name="T103" fmla="*/ 563 h 1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27" h="1439">
                  <a:moveTo>
                    <a:pt x="0" y="563"/>
                  </a:moveTo>
                  <a:lnTo>
                    <a:pt x="415" y="601"/>
                  </a:lnTo>
                  <a:lnTo>
                    <a:pt x="472" y="0"/>
                  </a:lnTo>
                  <a:lnTo>
                    <a:pt x="803" y="19"/>
                  </a:lnTo>
                  <a:lnTo>
                    <a:pt x="791" y="277"/>
                  </a:lnTo>
                  <a:lnTo>
                    <a:pt x="824" y="304"/>
                  </a:lnTo>
                  <a:lnTo>
                    <a:pt x="854" y="304"/>
                  </a:lnTo>
                  <a:lnTo>
                    <a:pt x="879" y="329"/>
                  </a:lnTo>
                  <a:lnTo>
                    <a:pt x="928" y="340"/>
                  </a:lnTo>
                  <a:lnTo>
                    <a:pt x="1029" y="384"/>
                  </a:lnTo>
                  <a:lnTo>
                    <a:pt x="1046" y="365"/>
                  </a:lnTo>
                  <a:lnTo>
                    <a:pt x="1111" y="403"/>
                  </a:lnTo>
                  <a:lnTo>
                    <a:pt x="1196" y="401"/>
                  </a:lnTo>
                  <a:lnTo>
                    <a:pt x="1255" y="384"/>
                  </a:lnTo>
                  <a:lnTo>
                    <a:pt x="1337" y="369"/>
                  </a:lnTo>
                  <a:lnTo>
                    <a:pt x="1411" y="409"/>
                  </a:lnTo>
                  <a:lnTo>
                    <a:pt x="1423" y="422"/>
                  </a:lnTo>
                  <a:lnTo>
                    <a:pt x="1463" y="422"/>
                  </a:lnTo>
                  <a:lnTo>
                    <a:pt x="1470" y="635"/>
                  </a:lnTo>
                  <a:lnTo>
                    <a:pt x="1527" y="739"/>
                  </a:lnTo>
                  <a:lnTo>
                    <a:pt x="1506" y="821"/>
                  </a:lnTo>
                  <a:lnTo>
                    <a:pt x="1510" y="889"/>
                  </a:lnTo>
                  <a:lnTo>
                    <a:pt x="1485" y="924"/>
                  </a:lnTo>
                  <a:lnTo>
                    <a:pt x="1495" y="935"/>
                  </a:lnTo>
                  <a:lnTo>
                    <a:pt x="1432" y="954"/>
                  </a:lnTo>
                  <a:lnTo>
                    <a:pt x="1383" y="960"/>
                  </a:lnTo>
                  <a:lnTo>
                    <a:pt x="1392" y="924"/>
                  </a:lnTo>
                  <a:lnTo>
                    <a:pt x="1366" y="945"/>
                  </a:lnTo>
                  <a:lnTo>
                    <a:pt x="1367" y="986"/>
                  </a:lnTo>
                  <a:lnTo>
                    <a:pt x="1333" y="1030"/>
                  </a:lnTo>
                  <a:lnTo>
                    <a:pt x="1153" y="1121"/>
                  </a:lnTo>
                  <a:lnTo>
                    <a:pt x="1096" y="1180"/>
                  </a:lnTo>
                  <a:lnTo>
                    <a:pt x="1042" y="1308"/>
                  </a:lnTo>
                  <a:lnTo>
                    <a:pt x="1086" y="1439"/>
                  </a:lnTo>
                  <a:lnTo>
                    <a:pt x="1044" y="1439"/>
                  </a:lnTo>
                  <a:lnTo>
                    <a:pt x="848" y="1370"/>
                  </a:lnTo>
                  <a:lnTo>
                    <a:pt x="827" y="1313"/>
                  </a:lnTo>
                  <a:lnTo>
                    <a:pt x="807" y="1289"/>
                  </a:lnTo>
                  <a:lnTo>
                    <a:pt x="801" y="1213"/>
                  </a:lnTo>
                  <a:lnTo>
                    <a:pt x="763" y="1186"/>
                  </a:lnTo>
                  <a:lnTo>
                    <a:pt x="658" y="984"/>
                  </a:lnTo>
                  <a:lnTo>
                    <a:pt x="607" y="946"/>
                  </a:lnTo>
                  <a:lnTo>
                    <a:pt x="592" y="914"/>
                  </a:lnTo>
                  <a:lnTo>
                    <a:pt x="438" y="907"/>
                  </a:lnTo>
                  <a:lnTo>
                    <a:pt x="356" y="1002"/>
                  </a:lnTo>
                  <a:lnTo>
                    <a:pt x="217" y="903"/>
                  </a:lnTo>
                  <a:lnTo>
                    <a:pt x="175" y="766"/>
                  </a:lnTo>
                  <a:lnTo>
                    <a:pt x="42" y="639"/>
                  </a:lnTo>
                  <a:lnTo>
                    <a:pt x="27" y="597"/>
                  </a:lnTo>
                  <a:lnTo>
                    <a:pt x="8" y="591"/>
                  </a:lnTo>
                  <a:lnTo>
                    <a:pt x="0" y="563"/>
                  </a:lnTo>
                  <a:lnTo>
                    <a:pt x="0" y="563"/>
                  </a:lnTo>
                  <a:close/>
                </a:path>
              </a:pathLst>
            </a:custGeom>
            <a:solidFill>
              <a:srgbClr val="E21E1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32" name="Freeform 1127"/>
            <p:cNvSpPr>
              <a:spLocks/>
            </p:cNvSpPr>
            <p:nvPr/>
          </p:nvSpPr>
          <p:spPr bwMode="auto">
            <a:xfrm>
              <a:off x="3921125" y="1671638"/>
              <a:ext cx="733425" cy="450850"/>
            </a:xfrm>
            <a:custGeom>
              <a:avLst/>
              <a:gdLst>
                <a:gd name="T0" fmla="*/ 38 w 718"/>
                <a:gd name="T1" fmla="*/ 0 h 441"/>
                <a:gd name="T2" fmla="*/ 663 w 718"/>
                <a:gd name="T3" fmla="*/ 32 h 441"/>
                <a:gd name="T4" fmla="*/ 667 w 718"/>
                <a:gd name="T5" fmla="*/ 142 h 441"/>
                <a:gd name="T6" fmla="*/ 696 w 718"/>
                <a:gd name="T7" fmla="*/ 234 h 441"/>
                <a:gd name="T8" fmla="*/ 699 w 718"/>
                <a:gd name="T9" fmla="*/ 348 h 441"/>
                <a:gd name="T10" fmla="*/ 718 w 718"/>
                <a:gd name="T11" fmla="*/ 441 h 441"/>
                <a:gd name="T12" fmla="*/ 340 w 718"/>
                <a:gd name="T13" fmla="*/ 429 h 441"/>
                <a:gd name="T14" fmla="*/ 0 w 718"/>
                <a:gd name="T15" fmla="*/ 405 h 441"/>
                <a:gd name="T16" fmla="*/ 38 w 718"/>
                <a:gd name="T17" fmla="*/ 0 h 441"/>
                <a:gd name="T18" fmla="*/ 38 w 718"/>
                <a:gd name="T19"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8" h="441">
                  <a:moveTo>
                    <a:pt x="38" y="0"/>
                  </a:moveTo>
                  <a:lnTo>
                    <a:pt x="663" y="32"/>
                  </a:lnTo>
                  <a:lnTo>
                    <a:pt x="667" y="142"/>
                  </a:lnTo>
                  <a:lnTo>
                    <a:pt x="696" y="234"/>
                  </a:lnTo>
                  <a:lnTo>
                    <a:pt x="699" y="348"/>
                  </a:lnTo>
                  <a:lnTo>
                    <a:pt x="718" y="441"/>
                  </a:lnTo>
                  <a:lnTo>
                    <a:pt x="340" y="429"/>
                  </a:lnTo>
                  <a:lnTo>
                    <a:pt x="0" y="405"/>
                  </a:lnTo>
                  <a:lnTo>
                    <a:pt x="38" y="0"/>
                  </a:lnTo>
                  <a:lnTo>
                    <a:pt x="38" y="0"/>
                  </a:lnTo>
                  <a:close/>
                </a:path>
              </a:pathLst>
            </a:custGeom>
            <a:solidFill>
              <a:srgbClr val="E21E1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33" name="Freeform 1128"/>
            <p:cNvSpPr>
              <a:spLocks/>
            </p:cNvSpPr>
            <p:nvPr/>
          </p:nvSpPr>
          <p:spPr bwMode="auto">
            <a:xfrm>
              <a:off x="3883025" y="2085976"/>
              <a:ext cx="782637" cy="515937"/>
            </a:xfrm>
            <a:custGeom>
              <a:avLst/>
              <a:gdLst>
                <a:gd name="T0" fmla="*/ 38 w 768"/>
                <a:gd name="T1" fmla="*/ 0 h 502"/>
                <a:gd name="T2" fmla="*/ 378 w 768"/>
                <a:gd name="T3" fmla="*/ 24 h 502"/>
                <a:gd name="T4" fmla="*/ 756 w 768"/>
                <a:gd name="T5" fmla="*/ 36 h 502"/>
                <a:gd name="T6" fmla="*/ 732 w 768"/>
                <a:gd name="T7" fmla="*/ 83 h 502"/>
                <a:gd name="T8" fmla="*/ 768 w 768"/>
                <a:gd name="T9" fmla="*/ 118 h 502"/>
                <a:gd name="T10" fmla="*/ 766 w 768"/>
                <a:gd name="T11" fmla="*/ 365 h 502"/>
                <a:gd name="T12" fmla="*/ 751 w 768"/>
                <a:gd name="T13" fmla="*/ 363 h 502"/>
                <a:gd name="T14" fmla="*/ 753 w 768"/>
                <a:gd name="T15" fmla="*/ 395 h 502"/>
                <a:gd name="T16" fmla="*/ 764 w 768"/>
                <a:gd name="T17" fmla="*/ 420 h 502"/>
                <a:gd name="T18" fmla="*/ 756 w 768"/>
                <a:gd name="T19" fmla="*/ 443 h 502"/>
                <a:gd name="T20" fmla="*/ 764 w 768"/>
                <a:gd name="T21" fmla="*/ 502 h 502"/>
                <a:gd name="T22" fmla="*/ 747 w 768"/>
                <a:gd name="T23" fmla="*/ 496 h 502"/>
                <a:gd name="T24" fmla="*/ 728 w 768"/>
                <a:gd name="T25" fmla="*/ 473 h 502"/>
                <a:gd name="T26" fmla="*/ 659 w 768"/>
                <a:gd name="T27" fmla="*/ 450 h 502"/>
                <a:gd name="T28" fmla="*/ 593 w 768"/>
                <a:gd name="T29" fmla="*/ 454 h 502"/>
                <a:gd name="T30" fmla="*/ 555 w 768"/>
                <a:gd name="T31" fmla="*/ 426 h 502"/>
                <a:gd name="T32" fmla="*/ 0 w 768"/>
                <a:gd name="T33" fmla="*/ 393 h 502"/>
                <a:gd name="T34" fmla="*/ 38 w 768"/>
                <a:gd name="T35" fmla="*/ 0 h 502"/>
                <a:gd name="T36" fmla="*/ 38 w 768"/>
                <a:gd name="T37"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8" h="502">
                  <a:moveTo>
                    <a:pt x="38" y="0"/>
                  </a:moveTo>
                  <a:lnTo>
                    <a:pt x="378" y="24"/>
                  </a:lnTo>
                  <a:lnTo>
                    <a:pt x="756" y="36"/>
                  </a:lnTo>
                  <a:lnTo>
                    <a:pt x="732" y="83"/>
                  </a:lnTo>
                  <a:lnTo>
                    <a:pt x="768" y="118"/>
                  </a:lnTo>
                  <a:lnTo>
                    <a:pt x="766" y="365"/>
                  </a:lnTo>
                  <a:lnTo>
                    <a:pt x="751" y="363"/>
                  </a:lnTo>
                  <a:lnTo>
                    <a:pt x="753" y="395"/>
                  </a:lnTo>
                  <a:lnTo>
                    <a:pt x="764" y="420"/>
                  </a:lnTo>
                  <a:lnTo>
                    <a:pt x="756" y="443"/>
                  </a:lnTo>
                  <a:lnTo>
                    <a:pt x="764" y="502"/>
                  </a:lnTo>
                  <a:lnTo>
                    <a:pt x="747" y="496"/>
                  </a:lnTo>
                  <a:lnTo>
                    <a:pt x="728" y="473"/>
                  </a:lnTo>
                  <a:lnTo>
                    <a:pt x="659" y="450"/>
                  </a:lnTo>
                  <a:lnTo>
                    <a:pt x="593" y="454"/>
                  </a:lnTo>
                  <a:lnTo>
                    <a:pt x="555" y="426"/>
                  </a:lnTo>
                  <a:lnTo>
                    <a:pt x="0" y="393"/>
                  </a:lnTo>
                  <a:lnTo>
                    <a:pt x="38" y="0"/>
                  </a:lnTo>
                  <a:lnTo>
                    <a:pt x="38" y="0"/>
                  </a:lnTo>
                  <a:close/>
                </a:path>
              </a:pathLst>
            </a:custGeom>
            <a:solidFill>
              <a:srgbClr val="E21E1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34" name="Freeform 1129"/>
            <p:cNvSpPr>
              <a:spLocks/>
            </p:cNvSpPr>
            <p:nvPr/>
          </p:nvSpPr>
          <p:spPr bwMode="auto">
            <a:xfrm>
              <a:off x="3860800" y="2490788"/>
              <a:ext cx="914400" cy="455613"/>
            </a:xfrm>
            <a:custGeom>
              <a:avLst/>
              <a:gdLst>
                <a:gd name="T0" fmla="*/ 25 w 901"/>
                <a:gd name="T1" fmla="*/ 0 h 439"/>
                <a:gd name="T2" fmla="*/ 580 w 901"/>
                <a:gd name="T3" fmla="*/ 33 h 439"/>
                <a:gd name="T4" fmla="*/ 618 w 901"/>
                <a:gd name="T5" fmla="*/ 61 h 439"/>
                <a:gd name="T6" fmla="*/ 684 w 901"/>
                <a:gd name="T7" fmla="*/ 57 h 439"/>
                <a:gd name="T8" fmla="*/ 753 w 901"/>
                <a:gd name="T9" fmla="*/ 80 h 439"/>
                <a:gd name="T10" fmla="*/ 772 w 901"/>
                <a:gd name="T11" fmla="*/ 103 h 439"/>
                <a:gd name="T12" fmla="*/ 789 w 901"/>
                <a:gd name="T13" fmla="*/ 109 h 439"/>
                <a:gd name="T14" fmla="*/ 819 w 901"/>
                <a:gd name="T15" fmla="*/ 192 h 439"/>
                <a:gd name="T16" fmla="*/ 819 w 901"/>
                <a:gd name="T17" fmla="*/ 217 h 439"/>
                <a:gd name="T18" fmla="*/ 840 w 901"/>
                <a:gd name="T19" fmla="*/ 257 h 439"/>
                <a:gd name="T20" fmla="*/ 850 w 901"/>
                <a:gd name="T21" fmla="*/ 320 h 439"/>
                <a:gd name="T22" fmla="*/ 844 w 901"/>
                <a:gd name="T23" fmla="*/ 339 h 439"/>
                <a:gd name="T24" fmla="*/ 857 w 901"/>
                <a:gd name="T25" fmla="*/ 359 h 439"/>
                <a:gd name="T26" fmla="*/ 901 w 901"/>
                <a:gd name="T27" fmla="*/ 439 h 439"/>
                <a:gd name="T28" fmla="*/ 500 w 901"/>
                <a:gd name="T29" fmla="*/ 435 h 439"/>
                <a:gd name="T30" fmla="*/ 198 w 901"/>
                <a:gd name="T31" fmla="*/ 418 h 439"/>
                <a:gd name="T32" fmla="*/ 205 w 901"/>
                <a:gd name="T33" fmla="*/ 285 h 439"/>
                <a:gd name="T34" fmla="*/ 0 w 901"/>
                <a:gd name="T35" fmla="*/ 268 h 439"/>
                <a:gd name="T36" fmla="*/ 25 w 901"/>
                <a:gd name="T37" fmla="*/ 0 h 439"/>
                <a:gd name="T38" fmla="*/ 25 w 901"/>
                <a:gd name="T39" fmla="*/ 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1" h="439">
                  <a:moveTo>
                    <a:pt x="25" y="0"/>
                  </a:moveTo>
                  <a:lnTo>
                    <a:pt x="580" y="33"/>
                  </a:lnTo>
                  <a:lnTo>
                    <a:pt x="618" y="61"/>
                  </a:lnTo>
                  <a:lnTo>
                    <a:pt x="684" y="57"/>
                  </a:lnTo>
                  <a:lnTo>
                    <a:pt x="753" y="80"/>
                  </a:lnTo>
                  <a:lnTo>
                    <a:pt x="772" y="103"/>
                  </a:lnTo>
                  <a:lnTo>
                    <a:pt x="789" y="109"/>
                  </a:lnTo>
                  <a:lnTo>
                    <a:pt x="819" y="192"/>
                  </a:lnTo>
                  <a:lnTo>
                    <a:pt x="819" y="217"/>
                  </a:lnTo>
                  <a:lnTo>
                    <a:pt x="840" y="257"/>
                  </a:lnTo>
                  <a:lnTo>
                    <a:pt x="850" y="320"/>
                  </a:lnTo>
                  <a:lnTo>
                    <a:pt x="844" y="339"/>
                  </a:lnTo>
                  <a:lnTo>
                    <a:pt x="857" y="359"/>
                  </a:lnTo>
                  <a:lnTo>
                    <a:pt x="901" y="439"/>
                  </a:lnTo>
                  <a:lnTo>
                    <a:pt x="500" y="435"/>
                  </a:lnTo>
                  <a:lnTo>
                    <a:pt x="198" y="418"/>
                  </a:lnTo>
                  <a:lnTo>
                    <a:pt x="205" y="285"/>
                  </a:lnTo>
                  <a:lnTo>
                    <a:pt x="0" y="268"/>
                  </a:lnTo>
                  <a:lnTo>
                    <a:pt x="25" y="0"/>
                  </a:lnTo>
                  <a:lnTo>
                    <a:pt x="25" y="0"/>
                  </a:lnTo>
                  <a:close/>
                </a:path>
              </a:pathLst>
            </a:custGeom>
            <a:solidFill>
              <a:srgbClr val="E21E1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35" name="Freeform 1130"/>
            <p:cNvSpPr>
              <a:spLocks/>
            </p:cNvSpPr>
            <p:nvPr/>
          </p:nvSpPr>
          <p:spPr bwMode="auto">
            <a:xfrm>
              <a:off x="4035425" y="2925763"/>
              <a:ext cx="822325" cy="436563"/>
            </a:xfrm>
            <a:custGeom>
              <a:avLst/>
              <a:gdLst>
                <a:gd name="T0" fmla="*/ 29 w 812"/>
                <a:gd name="T1" fmla="*/ 0 h 426"/>
                <a:gd name="T2" fmla="*/ 331 w 812"/>
                <a:gd name="T3" fmla="*/ 17 h 426"/>
                <a:gd name="T4" fmla="*/ 732 w 812"/>
                <a:gd name="T5" fmla="*/ 21 h 426"/>
                <a:gd name="T6" fmla="*/ 755 w 812"/>
                <a:gd name="T7" fmla="*/ 40 h 426"/>
                <a:gd name="T8" fmla="*/ 766 w 812"/>
                <a:gd name="T9" fmla="*/ 36 h 426"/>
                <a:gd name="T10" fmla="*/ 782 w 812"/>
                <a:gd name="T11" fmla="*/ 57 h 426"/>
                <a:gd name="T12" fmla="*/ 768 w 812"/>
                <a:gd name="T13" fmla="*/ 57 h 426"/>
                <a:gd name="T14" fmla="*/ 755 w 812"/>
                <a:gd name="T15" fmla="*/ 86 h 426"/>
                <a:gd name="T16" fmla="*/ 787 w 812"/>
                <a:gd name="T17" fmla="*/ 132 h 426"/>
                <a:gd name="T18" fmla="*/ 812 w 812"/>
                <a:gd name="T19" fmla="*/ 137 h 426"/>
                <a:gd name="T20" fmla="*/ 808 w 812"/>
                <a:gd name="T21" fmla="*/ 424 h 426"/>
                <a:gd name="T22" fmla="*/ 464 w 812"/>
                <a:gd name="T23" fmla="*/ 426 h 426"/>
                <a:gd name="T24" fmla="*/ 0 w 812"/>
                <a:gd name="T25" fmla="*/ 405 h 426"/>
                <a:gd name="T26" fmla="*/ 29 w 812"/>
                <a:gd name="T27" fmla="*/ 0 h 426"/>
                <a:gd name="T28" fmla="*/ 29 w 812"/>
                <a:gd name="T29"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2" h="426">
                  <a:moveTo>
                    <a:pt x="29" y="0"/>
                  </a:moveTo>
                  <a:lnTo>
                    <a:pt x="331" y="17"/>
                  </a:lnTo>
                  <a:lnTo>
                    <a:pt x="732" y="21"/>
                  </a:lnTo>
                  <a:lnTo>
                    <a:pt x="755" y="40"/>
                  </a:lnTo>
                  <a:lnTo>
                    <a:pt x="766" y="36"/>
                  </a:lnTo>
                  <a:lnTo>
                    <a:pt x="782" y="57"/>
                  </a:lnTo>
                  <a:lnTo>
                    <a:pt x="768" y="57"/>
                  </a:lnTo>
                  <a:lnTo>
                    <a:pt x="755" y="86"/>
                  </a:lnTo>
                  <a:lnTo>
                    <a:pt x="787" y="132"/>
                  </a:lnTo>
                  <a:lnTo>
                    <a:pt x="812" y="137"/>
                  </a:lnTo>
                  <a:lnTo>
                    <a:pt x="808" y="424"/>
                  </a:lnTo>
                  <a:lnTo>
                    <a:pt x="464" y="426"/>
                  </a:lnTo>
                  <a:lnTo>
                    <a:pt x="0" y="405"/>
                  </a:lnTo>
                  <a:lnTo>
                    <a:pt x="29" y="0"/>
                  </a:lnTo>
                  <a:lnTo>
                    <a:pt x="29" y="0"/>
                  </a:lnTo>
                  <a:close/>
                </a:path>
              </a:pathLst>
            </a:custGeom>
            <a:solidFill>
              <a:srgbClr val="E21E1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36" name="Freeform 1131"/>
            <p:cNvSpPr>
              <a:spLocks/>
            </p:cNvSpPr>
            <p:nvPr/>
          </p:nvSpPr>
          <p:spPr bwMode="auto">
            <a:xfrm>
              <a:off x="3917950" y="3335337"/>
              <a:ext cx="958850" cy="490538"/>
            </a:xfrm>
            <a:custGeom>
              <a:avLst/>
              <a:gdLst>
                <a:gd name="T0" fmla="*/ 6 w 943"/>
                <a:gd name="T1" fmla="*/ 0 h 479"/>
                <a:gd name="T2" fmla="*/ 110 w 943"/>
                <a:gd name="T3" fmla="*/ 7 h 479"/>
                <a:gd name="T4" fmla="*/ 574 w 943"/>
                <a:gd name="T5" fmla="*/ 28 h 479"/>
                <a:gd name="T6" fmla="*/ 918 w 943"/>
                <a:gd name="T7" fmla="*/ 26 h 479"/>
                <a:gd name="T8" fmla="*/ 922 w 943"/>
                <a:gd name="T9" fmla="*/ 97 h 479"/>
                <a:gd name="T10" fmla="*/ 943 w 943"/>
                <a:gd name="T11" fmla="*/ 247 h 479"/>
                <a:gd name="T12" fmla="*/ 939 w 943"/>
                <a:gd name="T13" fmla="*/ 479 h 479"/>
                <a:gd name="T14" fmla="*/ 865 w 943"/>
                <a:gd name="T15" fmla="*/ 439 h 479"/>
                <a:gd name="T16" fmla="*/ 783 w 943"/>
                <a:gd name="T17" fmla="*/ 454 h 479"/>
                <a:gd name="T18" fmla="*/ 724 w 943"/>
                <a:gd name="T19" fmla="*/ 471 h 479"/>
                <a:gd name="T20" fmla="*/ 639 w 943"/>
                <a:gd name="T21" fmla="*/ 473 h 479"/>
                <a:gd name="T22" fmla="*/ 574 w 943"/>
                <a:gd name="T23" fmla="*/ 435 h 479"/>
                <a:gd name="T24" fmla="*/ 557 w 943"/>
                <a:gd name="T25" fmla="*/ 454 h 479"/>
                <a:gd name="T26" fmla="*/ 456 w 943"/>
                <a:gd name="T27" fmla="*/ 410 h 479"/>
                <a:gd name="T28" fmla="*/ 407 w 943"/>
                <a:gd name="T29" fmla="*/ 399 h 479"/>
                <a:gd name="T30" fmla="*/ 382 w 943"/>
                <a:gd name="T31" fmla="*/ 376 h 479"/>
                <a:gd name="T32" fmla="*/ 352 w 943"/>
                <a:gd name="T33" fmla="*/ 374 h 479"/>
                <a:gd name="T34" fmla="*/ 319 w 943"/>
                <a:gd name="T35" fmla="*/ 347 h 479"/>
                <a:gd name="T36" fmla="*/ 331 w 943"/>
                <a:gd name="T37" fmla="*/ 89 h 479"/>
                <a:gd name="T38" fmla="*/ 0 w 943"/>
                <a:gd name="T39" fmla="*/ 70 h 479"/>
                <a:gd name="T40" fmla="*/ 6 w 943"/>
                <a:gd name="T41" fmla="*/ 0 h 479"/>
                <a:gd name="T42" fmla="*/ 6 w 943"/>
                <a:gd name="T43"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43" h="479">
                  <a:moveTo>
                    <a:pt x="6" y="0"/>
                  </a:moveTo>
                  <a:lnTo>
                    <a:pt x="110" y="7"/>
                  </a:lnTo>
                  <a:lnTo>
                    <a:pt x="574" y="28"/>
                  </a:lnTo>
                  <a:lnTo>
                    <a:pt x="918" y="26"/>
                  </a:lnTo>
                  <a:lnTo>
                    <a:pt x="922" y="97"/>
                  </a:lnTo>
                  <a:lnTo>
                    <a:pt x="943" y="247"/>
                  </a:lnTo>
                  <a:lnTo>
                    <a:pt x="939" y="479"/>
                  </a:lnTo>
                  <a:lnTo>
                    <a:pt x="865" y="439"/>
                  </a:lnTo>
                  <a:lnTo>
                    <a:pt x="783" y="454"/>
                  </a:lnTo>
                  <a:lnTo>
                    <a:pt x="724" y="471"/>
                  </a:lnTo>
                  <a:lnTo>
                    <a:pt x="639" y="473"/>
                  </a:lnTo>
                  <a:lnTo>
                    <a:pt x="574" y="435"/>
                  </a:lnTo>
                  <a:lnTo>
                    <a:pt x="557" y="454"/>
                  </a:lnTo>
                  <a:lnTo>
                    <a:pt x="456" y="410"/>
                  </a:lnTo>
                  <a:lnTo>
                    <a:pt x="407" y="399"/>
                  </a:lnTo>
                  <a:lnTo>
                    <a:pt x="382" y="376"/>
                  </a:lnTo>
                  <a:lnTo>
                    <a:pt x="352" y="374"/>
                  </a:lnTo>
                  <a:lnTo>
                    <a:pt x="319" y="347"/>
                  </a:lnTo>
                  <a:lnTo>
                    <a:pt x="331" y="89"/>
                  </a:lnTo>
                  <a:lnTo>
                    <a:pt x="0" y="70"/>
                  </a:lnTo>
                  <a:lnTo>
                    <a:pt x="6" y="0"/>
                  </a:lnTo>
                  <a:lnTo>
                    <a:pt x="6" y="0"/>
                  </a:lnTo>
                  <a:close/>
                </a:path>
              </a:pathLst>
            </a:custGeom>
            <a:solidFill>
              <a:srgbClr val="E21E1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37" name="Freeform 1132"/>
            <p:cNvSpPr>
              <a:spLocks/>
            </p:cNvSpPr>
            <p:nvPr/>
          </p:nvSpPr>
          <p:spPr bwMode="auto">
            <a:xfrm>
              <a:off x="4597400" y="1668463"/>
              <a:ext cx="725487" cy="798513"/>
            </a:xfrm>
            <a:custGeom>
              <a:avLst/>
              <a:gdLst>
                <a:gd name="T0" fmla="*/ 4 w 711"/>
                <a:gd name="T1" fmla="*/ 146 h 774"/>
                <a:gd name="T2" fmla="*/ 33 w 711"/>
                <a:gd name="T3" fmla="*/ 238 h 774"/>
                <a:gd name="T4" fmla="*/ 36 w 711"/>
                <a:gd name="T5" fmla="*/ 352 h 774"/>
                <a:gd name="T6" fmla="*/ 55 w 711"/>
                <a:gd name="T7" fmla="*/ 445 h 774"/>
                <a:gd name="T8" fmla="*/ 31 w 711"/>
                <a:gd name="T9" fmla="*/ 492 h 774"/>
                <a:gd name="T10" fmla="*/ 67 w 711"/>
                <a:gd name="T11" fmla="*/ 527 h 774"/>
                <a:gd name="T12" fmla="*/ 65 w 711"/>
                <a:gd name="T13" fmla="*/ 774 h 774"/>
                <a:gd name="T14" fmla="*/ 584 w 711"/>
                <a:gd name="T15" fmla="*/ 764 h 774"/>
                <a:gd name="T16" fmla="*/ 576 w 711"/>
                <a:gd name="T17" fmla="*/ 715 h 774"/>
                <a:gd name="T18" fmla="*/ 519 w 711"/>
                <a:gd name="T19" fmla="*/ 673 h 774"/>
                <a:gd name="T20" fmla="*/ 493 w 711"/>
                <a:gd name="T21" fmla="*/ 643 h 774"/>
                <a:gd name="T22" fmla="*/ 422 w 711"/>
                <a:gd name="T23" fmla="*/ 599 h 774"/>
                <a:gd name="T24" fmla="*/ 424 w 711"/>
                <a:gd name="T25" fmla="*/ 529 h 774"/>
                <a:gd name="T26" fmla="*/ 409 w 711"/>
                <a:gd name="T27" fmla="*/ 481 h 774"/>
                <a:gd name="T28" fmla="*/ 466 w 711"/>
                <a:gd name="T29" fmla="*/ 413 h 774"/>
                <a:gd name="T30" fmla="*/ 462 w 711"/>
                <a:gd name="T31" fmla="*/ 344 h 774"/>
                <a:gd name="T32" fmla="*/ 557 w 711"/>
                <a:gd name="T33" fmla="*/ 274 h 774"/>
                <a:gd name="T34" fmla="*/ 580 w 711"/>
                <a:gd name="T35" fmla="*/ 234 h 774"/>
                <a:gd name="T36" fmla="*/ 711 w 711"/>
                <a:gd name="T37" fmla="*/ 165 h 774"/>
                <a:gd name="T38" fmla="*/ 652 w 711"/>
                <a:gd name="T39" fmla="*/ 141 h 774"/>
                <a:gd name="T40" fmla="*/ 601 w 711"/>
                <a:gd name="T41" fmla="*/ 146 h 774"/>
                <a:gd name="T42" fmla="*/ 590 w 711"/>
                <a:gd name="T43" fmla="*/ 127 h 774"/>
                <a:gd name="T44" fmla="*/ 495 w 711"/>
                <a:gd name="T45" fmla="*/ 126 h 774"/>
                <a:gd name="T46" fmla="*/ 432 w 711"/>
                <a:gd name="T47" fmla="*/ 107 h 774"/>
                <a:gd name="T48" fmla="*/ 301 w 711"/>
                <a:gd name="T49" fmla="*/ 93 h 774"/>
                <a:gd name="T50" fmla="*/ 282 w 711"/>
                <a:gd name="T51" fmla="*/ 70 h 774"/>
                <a:gd name="T52" fmla="*/ 228 w 711"/>
                <a:gd name="T53" fmla="*/ 50 h 774"/>
                <a:gd name="T54" fmla="*/ 219 w 711"/>
                <a:gd name="T55" fmla="*/ 0 h 774"/>
                <a:gd name="T56" fmla="*/ 187 w 711"/>
                <a:gd name="T57" fmla="*/ 0 h 774"/>
                <a:gd name="T58" fmla="*/ 187 w 711"/>
                <a:gd name="T59" fmla="*/ 36 h 774"/>
                <a:gd name="T60" fmla="*/ 0 w 711"/>
                <a:gd name="T61" fmla="*/ 36 h 774"/>
                <a:gd name="T62" fmla="*/ 4 w 711"/>
                <a:gd name="T63" fmla="*/ 146 h 774"/>
                <a:gd name="T64" fmla="*/ 4 w 711"/>
                <a:gd name="T65" fmla="*/ 146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1" h="774">
                  <a:moveTo>
                    <a:pt x="4" y="146"/>
                  </a:moveTo>
                  <a:lnTo>
                    <a:pt x="33" y="238"/>
                  </a:lnTo>
                  <a:lnTo>
                    <a:pt x="36" y="352"/>
                  </a:lnTo>
                  <a:lnTo>
                    <a:pt x="55" y="445"/>
                  </a:lnTo>
                  <a:lnTo>
                    <a:pt x="31" y="492"/>
                  </a:lnTo>
                  <a:lnTo>
                    <a:pt x="67" y="527"/>
                  </a:lnTo>
                  <a:lnTo>
                    <a:pt x="65" y="774"/>
                  </a:lnTo>
                  <a:lnTo>
                    <a:pt x="584" y="764"/>
                  </a:lnTo>
                  <a:lnTo>
                    <a:pt x="576" y="715"/>
                  </a:lnTo>
                  <a:lnTo>
                    <a:pt x="519" y="673"/>
                  </a:lnTo>
                  <a:lnTo>
                    <a:pt x="493" y="643"/>
                  </a:lnTo>
                  <a:lnTo>
                    <a:pt x="422" y="599"/>
                  </a:lnTo>
                  <a:lnTo>
                    <a:pt x="424" y="529"/>
                  </a:lnTo>
                  <a:lnTo>
                    <a:pt x="409" y="481"/>
                  </a:lnTo>
                  <a:lnTo>
                    <a:pt x="466" y="413"/>
                  </a:lnTo>
                  <a:lnTo>
                    <a:pt x="462" y="344"/>
                  </a:lnTo>
                  <a:lnTo>
                    <a:pt x="557" y="274"/>
                  </a:lnTo>
                  <a:lnTo>
                    <a:pt x="580" y="234"/>
                  </a:lnTo>
                  <a:lnTo>
                    <a:pt x="711" y="165"/>
                  </a:lnTo>
                  <a:lnTo>
                    <a:pt x="652" y="141"/>
                  </a:lnTo>
                  <a:lnTo>
                    <a:pt x="601" y="146"/>
                  </a:lnTo>
                  <a:lnTo>
                    <a:pt x="590" y="127"/>
                  </a:lnTo>
                  <a:lnTo>
                    <a:pt x="495" y="126"/>
                  </a:lnTo>
                  <a:lnTo>
                    <a:pt x="432" y="107"/>
                  </a:lnTo>
                  <a:lnTo>
                    <a:pt x="301" y="93"/>
                  </a:lnTo>
                  <a:lnTo>
                    <a:pt x="282" y="70"/>
                  </a:lnTo>
                  <a:lnTo>
                    <a:pt x="228" y="50"/>
                  </a:lnTo>
                  <a:lnTo>
                    <a:pt x="219" y="0"/>
                  </a:lnTo>
                  <a:lnTo>
                    <a:pt x="187" y="0"/>
                  </a:lnTo>
                  <a:lnTo>
                    <a:pt x="187" y="36"/>
                  </a:lnTo>
                  <a:lnTo>
                    <a:pt x="0" y="36"/>
                  </a:lnTo>
                  <a:lnTo>
                    <a:pt x="4" y="146"/>
                  </a:lnTo>
                  <a:lnTo>
                    <a:pt x="4" y="146"/>
                  </a:lnTo>
                  <a:close/>
                </a:path>
              </a:pathLst>
            </a:custGeom>
            <a:solidFill>
              <a:srgbClr val="70ACE2"/>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38" name="Freeform 1133"/>
            <p:cNvSpPr>
              <a:spLocks/>
            </p:cNvSpPr>
            <p:nvPr/>
          </p:nvSpPr>
          <p:spPr bwMode="auto">
            <a:xfrm>
              <a:off x="4651376" y="2454276"/>
              <a:ext cx="660400" cy="431800"/>
            </a:xfrm>
            <a:custGeom>
              <a:avLst/>
              <a:gdLst>
                <a:gd name="T0" fmla="*/ 2 w 652"/>
                <a:gd name="T1" fmla="*/ 40 h 420"/>
                <a:gd name="T2" fmla="*/ 13 w 652"/>
                <a:gd name="T3" fmla="*/ 65 h 420"/>
                <a:gd name="T4" fmla="*/ 5 w 652"/>
                <a:gd name="T5" fmla="*/ 88 h 420"/>
                <a:gd name="T6" fmla="*/ 13 w 652"/>
                <a:gd name="T7" fmla="*/ 147 h 420"/>
                <a:gd name="T8" fmla="*/ 43 w 652"/>
                <a:gd name="T9" fmla="*/ 230 h 420"/>
                <a:gd name="T10" fmla="*/ 43 w 652"/>
                <a:gd name="T11" fmla="*/ 255 h 420"/>
                <a:gd name="T12" fmla="*/ 64 w 652"/>
                <a:gd name="T13" fmla="*/ 295 h 420"/>
                <a:gd name="T14" fmla="*/ 74 w 652"/>
                <a:gd name="T15" fmla="*/ 358 h 420"/>
                <a:gd name="T16" fmla="*/ 68 w 652"/>
                <a:gd name="T17" fmla="*/ 377 h 420"/>
                <a:gd name="T18" fmla="*/ 81 w 652"/>
                <a:gd name="T19" fmla="*/ 397 h 420"/>
                <a:gd name="T20" fmla="*/ 504 w 652"/>
                <a:gd name="T21" fmla="*/ 388 h 420"/>
                <a:gd name="T22" fmla="*/ 534 w 652"/>
                <a:gd name="T23" fmla="*/ 420 h 420"/>
                <a:gd name="T24" fmla="*/ 578 w 652"/>
                <a:gd name="T25" fmla="*/ 325 h 420"/>
                <a:gd name="T26" fmla="*/ 564 w 652"/>
                <a:gd name="T27" fmla="*/ 289 h 420"/>
                <a:gd name="T28" fmla="*/ 639 w 652"/>
                <a:gd name="T29" fmla="*/ 232 h 420"/>
                <a:gd name="T30" fmla="*/ 652 w 652"/>
                <a:gd name="T31" fmla="*/ 190 h 420"/>
                <a:gd name="T32" fmla="*/ 599 w 652"/>
                <a:gd name="T33" fmla="*/ 129 h 420"/>
                <a:gd name="T34" fmla="*/ 545 w 652"/>
                <a:gd name="T35" fmla="*/ 67 h 420"/>
                <a:gd name="T36" fmla="*/ 534 w 652"/>
                <a:gd name="T37" fmla="*/ 0 h 420"/>
                <a:gd name="T38" fmla="*/ 15 w 652"/>
                <a:gd name="T39" fmla="*/ 10 h 420"/>
                <a:gd name="T40" fmla="*/ 0 w 652"/>
                <a:gd name="T41" fmla="*/ 8 h 420"/>
                <a:gd name="T42" fmla="*/ 2 w 652"/>
                <a:gd name="T43" fmla="*/ 40 h 420"/>
                <a:gd name="T44" fmla="*/ 2 w 652"/>
                <a:gd name="T45" fmla="*/ 4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2" h="420">
                  <a:moveTo>
                    <a:pt x="2" y="40"/>
                  </a:moveTo>
                  <a:lnTo>
                    <a:pt x="13" y="65"/>
                  </a:lnTo>
                  <a:lnTo>
                    <a:pt x="5" y="88"/>
                  </a:lnTo>
                  <a:lnTo>
                    <a:pt x="13" y="147"/>
                  </a:lnTo>
                  <a:lnTo>
                    <a:pt x="43" y="230"/>
                  </a:lnTo>
                  <a:lnTo>
                    <a:pt x="43" y="255"/>
                  </a:lnTo>
                  <a:lnTo>
                    <a:pt x="64" y="295"/>
                  </a:lnTo>
                  <a:lnTo>
                    <a:pt x="74" y="358"/>
                  </a:lnTo>
                  <a:lnTo>
                    <a:pt x="68" y="377"/>
                  </a:lnTo>
                  <a:lnTo>
                    <a:pt x="81" y="397"/>
                  </a:lnTo>
                  <a:lnTo>
                    <a:pt x="504" y="388"/>
                  </a:lnTo>
                  <a:lnTo>
                    <a:pt x="534" y="420"/>
                  </a:lnTo>
                  <a:lnTo>
                    <a:pt x="578" y="325"/>
                  </a:lnTo>
                  <a:lnTo>
                    <a:pt x="564" y="289"/>
                  </a:lnTo>
                  <a:lnTo>
                    <a:pt x="639" y="232"/>
                  </a:lnTo>
                  <a:lnTo>
                    <a:pt x="652" y="190"/>
                  </a:lnTo>
                  <a:lnTo>
                    <a:pt x="599" y="129"/>
                  </a:lnTo>
                  <a:lnTo>
                    <a:pt x="545" y="67"/>
                  </a:lnTo>
                  <a:lnTo>
                    <a:pt x="534" y="0"/>
                  </a:lnTo>
                  <a:lnTo>
                    <a:pt x="15" y="10"/>
                  </a:lnTo>
                  <a:lnTo>
                    <a:pt x="0" y="8"/>
                  </a:lnTo>
                  <a:lnTo>
                    <a:pt x="2" y="40"/>
                  </a:lnTo>
                  <a:lnTo>
                    <a:pt x="2" y="40"/>
                  </a:lnTo>
                  <a:close/>
                </a:path>
              </a:pathLst>
            </a:custGeom>
            <a:solidFill>
              <a:srgbClr val="D9D9D9"/>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39" name="Freeform 1134"/>
            <p:cNvSpPr>
              <a:spLocks/>
            </p:cNvSpPr>
            <p:nvPr/>
          </p:nvSpPr>
          <p:spPr bwMode="auto">
            <a:xfrm>
              <a:off x="4733926" y="2851151"/>
              <a:ext cx="738187" cy="636587"/>
            </a:xfrm>
            <a:custGeom>
              <a:avLst/>
              <a:gdLst>
                <a:gd name="T0" fmla="*/ 44 w 727"/>
                <a:gd name="T1" fmla="*/ 89 h 616"/>
                <a:gd name="T2" fmla="*/ 67 w 727"/>
                <a:gd name="T3" fmla="*/ 108 h 616"/>
                <a:gd name="T4" fmla="*/ 78 w 727"/>
                <a:gd name="T5" fmla="*/ 104 h 616"/>
                <a:gd name="T6" fmla="*/ 94 w 727"/>
                <a:gd name="T7" fmla="*/ 125 h 616"/>
                <a:gd name="T8" fmla="*/ 80 w 727"/>
                <a:gd name="T9" fmla="*/ 125 h 616"/>
                <a:gd name="T10" fmla="*/ 67 w 727"/>
                <a:gd name="T11" fmla="*/ 154 h 616"/>
                <a:gd name="T12" fmla="*/ 99 w 727"/>
                <a:gd name="T13" fmla="*/ 200 h 616"/>
                <a:gd name="T14" fmla="*/ 124 w 727"/>
                <a:gd name="T15" fmla="*/ 205 h 616"/>
                <a:gd name="T16" fmla="*/ 120 w 727"/>
                <a:gd name="T17" fmla="*/ 492 h 616"/>
                <a:gd name="T18" fmla="*/ 124 w 727"/>
                <a:gd name="T19" fmla="*/ 563 h 616"/>
                <a:gd name="T20" fmla="*/ 607 w 727"/>
                <a:gd name="T21" fmla="*/ 547 h 616"/>
                <a:gd name="T22" fmla="*/ 613 w 727"/>
                <a:gd name="T23" fmla="*/ 589 h 616"/>
                <a:gd name="T24" fmla="*/ 592 w 727"/>
                <a:gd name="T25" fmla="*/ 616 h 616"/>
                <a:gd name="T26" fmla="*/ 666 w 727"/>
                <a:gd name="T27" fmla="*/ 612 h 616"/>
                <a:gd name="T28" fmla="*/ 679 w 727"/>
                <a:gd name="T29" fmla="*/ 589 h 616"/>
                <a:gd name="T30" fmla="*/ 679 w 727"/>
                <a:gd name="T31" fmla="*/ 563 h 616"/>
                <a:gd name="T32" fmla="*/ 698 w 727"/>
                <a:gd name="T33" fmla="*/ 544 h 616"/>
                <a:gd name="T34" fmla="*/ 702 w 727"/>
                <a:gd name="T35" fmla="*/ 523 h 616"/>
                <a:gd name="T36" fmla="*/ 721 w 727"/>
                <a:gd name="T37" fmla="*/ 521 h 616"/>
                <a:gd name="T38" fmla="*/ 727 w 727"/>
                <a:gd name="T39" fmla="*/ 479 h 616"/>
                <a:gd name="T40" fmla="*/ 700 w 727"/>
                <a:gd name="T41" fmla="*/ 473 h 616"/>
                <a:gd name="T42" fmla="*/ 683 w 727"/>
                <a:gd name="T43" fmla="*/ 443 h 616"/>
                <a:gd name="T44" fmla="*/ 656 w 727"/>
                <a:gd name="T45" fmla="*/ 369 h 616"/>
                <a:gd name="T46" fmla="*/ 626 w 727"/>
                <a:gd name="T47" fmla="*/ 359 h 616"/>
                <a:gd name="T48" fmla="*/ 592 w 727"/>
                <a:gd name="T49" fmla="*/ 331 h 616"/>
                <a:gd name="T50" fmla="*/ 578 w 727"/>
                <a:gd name="T51" fmla="*/ 293 h 616"/>
                <a:gd name="T52" fmla="*/ 599 w 727"/>
                <a:gd name="T53" fmla="*/ 234 h 616"/>
                <a:gd name="T54" fmla="*/ 582 w 727"/>
                <a:gd name="T55" fmla="*/ 222 h 616"/>
                <a:gd name="T56" fmla="*/ 540 w 727"/>
                <a:gd name="T57" fmla="*/ 222 h 616"/>
                <a:gd name="T58" fmla="*/ 531 w 727"/>
                <a:gd name="T59" fmla="*/ 186 h 616"/>
                <a:gd name="T60" fmla="*/ 462 w 727"/>
                <a:gd name="T61" fmla="*/ 114 h 616"/>
                <a:gd name="T62" fmla="*/ 445 w 727"/>
                <a:gd name="T63" fmla="*/ 55 h 616"/>
                <a:gd name="T64" fmla="*/ 453 w 727"/>
                <a:gd name="T65" fmla="*/ 32 h 616"/>
                <a:gd name="T66" fmla="*/ 423 w 727"/>
                <a:gd name="T67" fmla="*/ 0 h 616"/>
                <a:gd name="T68" fmla="*/ 0 w 727"/>
                <a:gd name="T69" fmla="*/ 9 h 616"/>
                <a:gd name="T70" fmla="*/ 44 w 727"/>
                <a:gd name="T71" fmla="*/ 89 h 616"/>
                <a:gd name="T72" fmla="*/ 44 w 727"/>
                <a:gd name="T73" fmla="*/ 89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27" h="616">
                  <a:moveTo>
                    <a:pt x="44" y="89"/>
                  </a:moveTo>
                  <a:lnTo>
                    <a:pt x="67" y="108"/>
                  </a:lnTo>
                  <a:lnTo>
                    <a:pt x="78" y="104"/>
                  </a:lnTo>
                  <a:lnTo>
                    <a:pt x="94" y="125"/>
                  </a:lnTo>
                  <a:lnTo>
                    <a:pt x="80" y="125"/>
                  </a:lnTo>
                  <a:lnTo>
                    <a:pt x="67" y="154"/>
                  </a:lnTo>
                  <a:lnTo>
                    <a:pt x="99" y="200"/>
                  </a:lnTo>
                  <a:lnTo>
                    <a:pt x="124" y="205"/>
                  </a:lnTo>
                  <a:lnTo>
                    <a:pt x="120" y="492"/>
                  </a:lnTo>
                  <a:lnTo>
                    <a:pt x="124" y="563"/>
                  </a:lnTo>
                  <a:lnTo>
                    <a:pt x="607" y="547"/>
                  </a:lnTo>
                  <a:lnTo>
                    <a:pt x="613" y="589"/>
                  </a:lnTo>
                  <a:lnTo>
                    <a:pt x="592" y="616"/>
                  </a:lnTo>
                  <a:lnTo>
                    <a:pt x="666" y="612"/>
                  </a:lnTo>
                  <a:lnTo>
                    <a:pt x="679" y="589"/>
                  </a:lnTo>
                  <a:lnTo>
                    <a:pt x="679" y="563"/>
                  </a:lnTo>
                  <a:lnTo>
                    <a:pt x="698" y="544"/>
                  </a:lnTo>
                  <a:lnTo>
                    <a:pt x="702" y="523"/>
                  </a:lnTo>
                  <a:lnTo>
                    <a:pt x="721" y="521"/>
                  </a:lnTo>
                  <a:lnTo>
                    <a:pt x="727" y="479"/>
                  </a:lnTo>
                  <a:lnTo>
                    <a:pt x="700" y="473"/>
                  </a:lnTo>
                  <a:lnTo>
                    <a:pt x="683" y="443"/>
                  </a:lnTo>
                  <a:lnTo>
                    <a:pt x="656" y="369"/>
                  </a:lnTo>
                  <a:lnTo>
                    <a:pt x="626" y="359"/>
                  </a:lnTo>
                  <a:lnTo>
                    <a:pt x="592" y="331"/>
                  </a:lnTo>
                  <a:lnTo>
                    <a:pt x="578" y="293"/>
                  </a:lnTo>
                  <a:lnTo>
                    <a:pt x="599" y="234"/>
                  </a:lnTo>
                  <a:lnTo>
                    <a:pt x="582" y="222"/>
                  </a:lnTo>
                  <a:lnTo>
                    <a:pt x="540" y="222"/>
                  </a:lnTo>
                  <a:lnTo>
                    <a:pt x="531" y="186"/>
                  </a:lnTo>
                  <a:lnTo>
                    <a:pt x="462" y="114"/>
                  </a:lnTo>
                  <a:lnTo>
                    <a:pt x="445" y="55"/>
                  </a:lnTo>
                  <a:lnTo>
                    <a:pt x="453" y="32"/>
                  </a:lnTo>
                  <a:lnTo>
                    <a:pt x="423" y="0"/>
                  </a:lnTo>
                  <a:lnTo>
                    <a:pt x="0" y="9"/>
                  </a:lnTo>
                  <a:lnTo>
                    <a:pt x="44" y="89"/>
                  </a:lnTo>
                  <a:lnTo>
                    <a:pt x="44" y="89"/>
                  </a:lnTo>
                  <a:close/>
                </a:path>
              </a:pathLst>
            </a:custGeom>
            <a:solidFill>
              <a:srgbClr val="D27770"/>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40" name="Freeform 1135"/>
            <p:cNvSpPr>
              <a:spLocks/>
            </p:cNvSpPr>
            <p:nvPr/>
          </p:nvSpPr>
          <p:spPr bwMode="auto">
            <a:xfrm>
              <a:off x="4857751" y="3419475"/>
              <a:ext cx="558800" cy="495300"/>
            </a:xfrm>
            <a:custGeom>
              <a:avLst/>
              <a:gdLst>
                <a:gd name="T0" fmla="*/ 21 w 551"/>
                <a:gd name="T1" fmla="*/ 166 h 481"/>
                <a:gd name="T2" fmla="*/ 17 w 551"/>
                <a:gd name="T3" fmla="*/ 398 h 481"/>
                <a:gd name="T4" fmla="*/ 29 w 551"/>
                <a:gd name="T5" fmla="*/ 411 h 481"/>
                <a:gd name="T6" fmla="*/ 69 w 551"/>
                <a:gd name="T7" fmla="*/ 411 h 481"/>
                <a:gd name="T8" fmla="*/ 70 w 551"/>
                <a:gd name="T9" fmla="*/ 481 h 481"/>
                <a:gd name="T10" fmla="*/ 397 w 551"/>
                <a:gd name="T11" fmla="*/ 477 h 481"/>
                <a:gd name="T12" fmla="*/ 392 w 551"/>
                <a:gd name="T13" fmla="*/ 405 h 481"/>
                <a:gd name="T14" fmla="*/ 418 w 551"/>
                <a:gd name="T15" fmla="*/ 325 h 481"/>
                <a:gd name="T16" fmla="*/ 460 w 551"/>
                <a:gd name="T17" fmla="*/ 270 h 481"/>
                <a:gd name="T18" fmla="*/ 456 w 551"/>
                <a:gd name="T19" fmla="*/ 255 h 481"/>
                <a:gd name="T20" fmla="*/ 487 w 551"/>
                <a:gd name="T21" fmla="*/ 204 h 481"/>
                <a:gd name="T22" fmla="*/ 504 w 551"/>
                <a:gd name="T23" fmla="*/ 149 h 481"/>
                <a:gd name="T24" fmla="*/ 498 w 551"/>
                <a:gd name="T25" fmla="*/ 145 h 481"/>
                <a:gd name="T26" fmla="*/ 525 w 551"/>
                <a:gd name="T27" fmla="*/ 124 h 481"/>
                <a:gd name="T28" fmla="*/ 551 w 551"/>
                <a:gd name="T29" fmla="*/ 76 h 481"/>
                <a:gd name="T30" fmla="*/ 542 w 551"/>
                <a:gd name="T31" fmla="*/ 65 h 481"/>
                <a:gd name="T32" fmla="*/ 468 w 551"/>
                <a:gd name="T33" fmla="*/ 69 h 481"/>
                <a:gd name="T34" fmla="*/ 489 w 551"/>
                <a:gd name="T35" fmla="*/ 42 h 481"/>
                <a:gd name="T36" fmla="*/ 483 w 551"/>
                <a:gd name="T37" fmla="*/ 0 h 481"/>
                <a:gd name="T38" fmla="*/ 0 w 551"/>
                <a:gd name="T39" fmla="*/ 16 h 481"/>
                <a:gd name="T40" fmla="*/ 21 w 551"/>
                <a:gd name="T41" fmla="*/ 166 h 481"/>
                <a:gd name="T42" fmla="*/ 21 w 551"/>
                <a:gd name="T43" fmla="*/ 16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1" h="481">
                  <a:moveTo>
                    <a:pt x="21" y="166"/>
                  </a:moveTo>
                  <a:lnTo>
                    <a:pt x="17" y="398"/>
                  </a:lnTo>
                  <a:lnTo>
                    <a:pt x="29" y="411"/>
                  </a:lnTo>
                  <a:lnTo>
                    <a:pt x="69" y="411"/>
                  </a:lnTo>
                  <a:lnTo>
                    <a:pt x="70" y="481"/>
                  </a:lnTo>
                  <a:lnTo>
                    <a:pt x="397" y="477"/>
                  </a:lnTo>
                  <a:lnTo>
                    <a:pt x="392" y="405"/>
                  </a:lnTo>
                  <a:lnTo>
                    <a:pt x="418" y="325"/>
                  </a:lnTo>
                  <a:lnTo>
                    <a:pt x="460" y="270"/>
                  </a:lnTo>
                  <a:lnTo>
                    <a:pt x="456" y="255"/>
                  </a:lnTo>
                  <a:lnTo>
                    <a:pt x="487" y="204"/>
                  </a:lnTo>
                  <a:lnTo>
                    <a:pt x="504" y="149"/>
                  </a:lnTo>
                  <a:lnTo>
                    <a:pt x="498" y="145"/>
                  </a:lnTo>
                  <a:lnTo>
                    <a:pt x="525" y="124"/>
                  </a:lnTo>
                  <a:lnTo>
                    <a:pt x="551" y="76"/>
                  </a:lnTo>
                  <a:lnTo>
                    <a:pt x="542" y="65"/>
                  </a:lnTo>
                  <a:lnTo>
                    <a:pt x="468" y="69"/>
                  </a:lnTo>
                  <a:lnTo>
                    <a:pt x="489" y="42"/>
                  </a:lnTo>
                  <a:lnTo>
                    <a:pt x="483" y="0"/>
                  </a:lnTo>
                  <a:lnTo>
                    <a:pt x="0" y="16"/>
                  </a:lnTo>
                  <a:lnTo>
                    <a:pt x="21" y="166"/>
                  </a:lnTo>
                  <a:lnTo>
                    <a:pt x="21" y="166"/>
                  </a:lnTo>
                  <a:close/>
                </a:path>
              </a:pathLst>
            </a:custGeom>
            <a:solidFill>
              <a:srgbClr val="E21E1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41" name="Freeform 1136"/>
            <p:cNvSpPr>
              <a:spLocks/>
            </p:cNvSpPr>
            <p:nvPr/>
          </p:nvSpPr>
          <p:spPr bwMode="auto">
            <a:xfrm>
              <a:off x="4930776" y="3910012"/>
              <a:ext cx="635000" cy="544513"/>
            </a:xfrm>
            <a:custGeom>
              <a:avLst/>
              <a:gdLst>
                <a:gd name="T0" fmla="*/ 0 w 624"/>
                <a:gd name="T1" fmla="*/ 4 h 529"/>
                <a:gd name="T2" fmla="*/ 6 w 624"/>
                <a:gd name="T3" fmla="*/ 147 h 529"/>
                <a:gd name="T4" fmla="*/ 63 w 624"/>
                <a:gd name="T5" fmla="*/ 251 h 529"/>
                <a:gd name="T6" fmla="*/ 42 w 624"/>
                <a:gd name="T7" fmla="*/ 333 h 529"/>
                <a:gd name="T8" fmla="*/ 46 w 624"/>
                <a:gd name="T9" fmla="*/ 401 h 529"/>
                <a:gd name="T10" fmla="*/ 21 w 624"/>
                <a:gd name="T11" fmla="*/ 436 h 529"/>
                <a:gd name="T12" fmla="*/ 31 w 624"/>
                <a:gd name="T13" fmla="*/ 447 h 529"/>
                <a:gd name="T14" fmla="*/ 114 w 624"/>
                <a:gd name="T15" fmla="*/ 438 h 529"/>
                <a:gd name="T16" fmla="*/ 217 w 624"/>
                <a:gd name="T17" fmla="*/ 464 h 529"/>
                <a:gd name="T18" fmla="*/ 251 w 624"/>
                <a:gd name="T19" fmla="*/ 438 h 529"/>
                <a:gd name="T20" fmla="*/ 352 w 624"/>
                <a:gd name="T21" fmla="*/ 479 h 529"/>
                <a:gd name="T22" fmla="*/ 360 w 624"/>
                <a:gd name="T23" fmla="*/ 502 h 529"/>
                <a:gd name="T24" fmla="*/ 398 w 624"/>
                <a:gd name="T25" fmla="*/ 519 h 529"/>
                <a:gd name="T26" fmla="*/ 419 w 624"/>
                <a:gd name="T27" fmla="*/ 498 h 529"/>
                <a:gd name="T28" fmla="*/ 466 w 624"/>
                <a:gd name="T29" fmla="*/ 517 h 529"/>
                <a:gd name="T30" fmla="*/ 497 w 624"/>
                <a:gd name="T31" fmla="*/ 502 h 529"/>
                <a:gd name="T32" fmla="*/ 491 w 624"/>
                <a:gd name="T33" fmla="*/ 472 h 529"/>
                <a:gd name="T34" fmla="*/ 573 w 624"/>
                <a:gd name="T35" fmla="*/ 498 h 529"/>
                <a:gd name="T36" fmla="*/ 569 w 624"/>
                <a:gd name="T37" fmla="*/ 529 h 529"/>
                <a:gd name="T38" fmla="*/ 624 w 624"/>
                <a:gd name="T39" fmla="*/ 491 h 529"/>
                <a:gd name="T40" fmla="*/ 575 w 624"/>
                <a:gd name="T41" fmla="*/ 485 h 529"/>
                <a:gd name="T42" fmla="*/ 538 w 624"/>
                <a:gd name="T43" fmla="*/ 445 h 529"/>
                <a:gd name="T44" fmla="*/ 584 w 624"/>
                <a:gd name="T45" fmla="*/ 396 h 529"/>
                <a:gd name="T46" fmla="*/ 584 w 624"/>
                <a:gd name="T47" fmla="*/ 367 h 529"/>
                <a:gd name="T48" fmla="*/ 533 w 624"/>
                <a:gd name="T49" fmla="*/ 409 h 529"/>
                <a:gd name="T50" fmla="*/ 508 w 624"/>
                <a:gd name="T51" fmla="*/ 396 h 529"/>
                <a:gd name="T52" fmla="*/ 529 w 624"/>
                <a:gd name="T53" fmla="*/ 373 h 529"/>
                <a:gd name="T54" fmla="*/ 472 w 624"/>
                <a:gd name="T55" fmla="*/ 390 h 529"/>
                <a:gd name="T56" fmla="*/ 436 w 624"/>
                <a:gd name="T57" fmla="*/ 375 h 529"/>
                <a:gd name="T58" fmla="*/ 445 w 624"/>
                <a:gd name="T59" fmla="*/ 350 h 529"/>
                <a:gd name="T60" fmla="*/ 542 w 624"/>
                <a:gd name="T61" fmla="*/ 367 h 529"/>
                <a:gd name="T62" fmla="*/ 504 w 624"/>
                <a:gd name="T63" fmla="*/ 305 h 529"/>
                <a:gd name="T64" fmla="*/ 510 w 624"/>
                <a:gd name="T65" fmla="*/ 259 h 529"/>
                <a:gd name="T66" fmla="*/ 289 w 624"/>
                <a:gd name="T67" fmla="*/ 268 h 529"/>
                <a:gd name="T68" fmla="*/ 316 w 624"/>
                <a:gd name="T69" fmla="*/ 170 h 529"/>
                <a:gd name="T70" fmla="*/ 354 w 624"/>
                <a:gd name="T71" fmla="*/ 120 h 529"/>
                <a:gd name="T72" fmla="*/ 343 w 624"/>
                <a:gd name="T73" fmla="*/ 107 h 529"/>
                <a:gd name="T74" fmla="*/ 327 w 624"/>
                <a:gd name="T75" fmla="*/ 0 h 529"/>
                <a:gd name="T76" fmla="*/ 0 w 624"/>
                <a:gd name="T77" fmla="*/ 4 h 529"/>
                <a:gd name="T78" fmla="*/ 0 w 624"/>
                <a:gd name="T79" fmla="*/ 4 h 529"/>
                <a:gd name="T80" fmla="*/ 0 w 624"/>
                <a:gd name="T81" fmla="*/ 4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529">
                  <a:moveTo>
                    <a:pt x="0" y="4"/>
                  </a:moveTo>
                  <a:lnTo>
                    <a:pt x="6" y="147"/>
                  </a:lnTo>
                  <a:lnTo>
                    <a:pt x="63" y="251"/>
                  </a:lnTo>
                  <a:lnTo>
                    <a:pt x="42" y="333"/>
                  </a:lnTo>
                  <a:lnTo>
                    <a:pt x="46" y="401"/>
                  </a:lnTo>
                  <a:lnTo>
                    <a:pt x="21" y="436"/>
                  </a:lnTo>
                  <a:lnTo>
                    <a:pt x="31" y="447"/>
                  </a:lnTo>
                  <a:lnTo>
                    <a:pt x="114" y="438"/>
                  </a:lnTo>
                  <a:lnTo>
                    <a:pt x="217" y="464"/>
                  </a:lnTo>
                  <a:lnTo>
                    <a:pt x="251" y="438"/>
                  </a:lnTo>
                  <a:lnTo>
                    <a:pt x="352" y="479"/>
                  </a:lnTo>
                  <a:lnTo>
                    <a:pt x="360" y="502"/>
                  </a:lnTo>
                  <a:lnTo>
                    <a:pt x="398" y="519"/>
                  </a:lnTo>
                  <a:lnTo>
                    <a:pt x="419" y="498"/>
                  </a:lnTo>
                  <a:lnTo>
                    <a:pt x="466" y="517"/>
                  </a:lnTo>
                  <a:lnTo>
                    <a:pt x="497" y="502"/>
                  </a:lnTo>
                  <a:lnTo>
                    <a:pt x="491" y="472"/>
                  </a:lnTo>
                  <a:lnTo>
                    <a:pt x="573" y="498"/>
                  </a:lnTo>
                  <a:lnTo>
                    <a:pt x="569" y="529"/>
                  </a:lnTo>
                  <a:lnTo>
                    <a:pt x="624" y="491"/>
                  </a:lnTo>
                  <a:lnTo>
                    <a:pt x="575" y="485"/>
                  </a:lnTo>
                  <a:lnTo>
                    <a:pt x="538" y="445"/>
                  </a:lnTo>
                  <a:lnTo>
                    <a:pt x="584" y="396"/>
                  </a:lnTo>
                  <a:lnTo>
                    <a:pt x="584" y="367"/>
                  </a:lnTo>
                  <a:lnTo>
                    <a:pt x="533" y="409"/>
                  </a:lnTo>
                  <a:lnTo>
                    <a:pt x="508" y="396"/>
                  </a:lnTo>
                  <a:lnTo>
                    <a:pt x="529" y="373"/>
                  </a:lnTo>
                  <a:lnTo>
                    <a:pt x="472" y="390"/>
                  </a:lnTo>
                  <a:lnTo>
                    <a:pt x="436" y="375"/>
                  </a:lnTo>
                  <a:lnTo>
                    <a:pt x="445" y="350"/>
                  </a:lnTo>
                  <a:lnTo>
                    <a:pt x="542" y="367"/>
                  </a:lnTo>
                  <a:lnTo>
                    <a:pt x="504" y="305"/>
                  </a:lnTo>
                  <a:lnTo>
                    <a:pt x="510" y="259"/>
                  </a:lnTo>
                  <a:lnTo>
                    <a:pt x="289" y="268"/>
                  </a:lnTo>
                  <a:lnTo>
                    <a:pt x="316" y="170"/>
                  </a:lnTo>
                  <a:lnTo>
                    <a:pt x="354" y="120"/>
                  </a:lnTo>
                  <a:lnTo>
                    <a:pt x="343" y="107"/>
                  </a:lnTo>
                  <a:lnTo>
                    <a:pt x="327" y="0"/>
                  </a:lnTo>
                  <a:lnTo>
                    <a:pt x="0" y="4"/>
                  </a:lnTo>
                  <a:lnTo>
                    <a:pt x="0" y="4"/>
                  </a:lnTo>
                  <a:lnTo>
                    <a:pt x="0" y="4"/>
                  </a:lnTo>
                  <a:close/>
                </a:path>
              </a:pathLst>
            </a:custGeom>
            <a:solidFill>
              <a:srgbClr val="E21E1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42" name="Freeform 1137"/>
            <p:cNvSpPr>
              <a:spLocks/>
            </p:cNvSpPr>
            <p:nvPr/>
          </p:nvSpPr>
          <p:spPr bwMode="auto">
            <a:xfrm>
              <a:off x="5251451" y="1889126"/>
              <a:ext cx="631825" cy="317500"/>
            </a:xfrm>
            <a:custGeom>
              <a:avLst/>
              <a:gdLst>
                <a:gd name="T0" fmla="*/ 224 w 622"/>
                <a:gd name="T1" fmla="*/ 203 h 310"/>
                <a:gd name="T2" fmla="*/ 232 w 622"/>
                <a:gd name="T3" fmla="*/ 222 h 310"/>
                <a:gd name="T4" fmla="*/ 253 w 622"/>
                <a:gd name="T5" fmla="*/ 228 h 310"/>
                <a:gd name="T6" fmla="*/ 283 w 622"/>
                <a:gd name="T7" fmla="*/ 310 h 310"/>
                <a:gd name="T8" fmla="*/ 338 w 622"/>
                <a:gd name="T9" fmla="*/ 197 h 310"/>
                <a:gd name="T10" fmla="*/ 367 w 622"/>
                <a:gd name="T11" fmla="*/ 201 h 310"/>
                <a:gd name="T12" fmla="*/ 403 w 622"/>
                <a:gd name="T13" fmla="*/ 184 h 310"/>
                <a:gd name="T14" fmla="*/ 462 w 622"/>
                <a:gd name="T15" fmla="*/ 184 h 310"/>
                <a:gd name="T16" fmla="*/ 483 w 622"/>
                <a:gd name="T17" fmla="*/ 158 h 310"/>
                <a:gd name="T18" fmla="*/ 599 w 622"/>
                <a:gd name="T19" fmla="*/ 161 h 310"/>
                <a:gd name="T20" fmla="*/ 622 w 622"/>
                <a:gd name="T21" fmla="*/ 144 h 310"/>
                <a:gd name="T22" fmla="*/ 584 w 622"/>
                <a:gd name="T23" fmla="*/ 101 h 310"/>
                <a:gd name="T24" fmla="*/ 513 w 622"/>
                <a:gd name="T25" fmla="*/ 102 h 310"/>
                <a:gd name="T26" fmla="*/ 456 w 622"/>
                <a:gd name="T27" fmla="*/ 95 h 310"/>
                <a:gd name="T28" fmla="*/ 384 w 622"/>
                <a:gd name="T29" fmla="*/ 95 h 310"/>
                <a:gd name="T30" fmla="*/ 359 w 622"/>
                <a:gd name="T31" fmla="*/ 131 h 310"/>
                <a:gd name="T32" fmla="*/ 323 w 622"/>
                <a:gd name="T33" fmla="*/ 110 h 310"/>
                <a:gd name="T34" fmla="*/ 285 w 622"/>
                <a:gd name="T35" fmla="*/ 114 h 310"/>
                <a:gd name="T36" fmla="*/ 272 w 622"/>
                <a:gd name="T37" fmla="*/ 76 h 310"/>
                <a:gd name="T38" fmla="*/ 190 w 622"/>
                <a:gd name="T39" fmla="*/ 70 h 310"/>
                <a:gd name="T40" fmla="*/ 181 w 622"/>
                <a:gd name="T41" fmla="*/ 57 h 310"/>
                <a:gd name="T42" fmla="*/ 217 w 622"/>
                <a:gd name="T43" fmla="*/ 17 h 310"/>
                <a:gd name="T44" fmla="*/ 247 w 622"/>
                <a:gd name="T45" fmla="*/ 15 h 310"/>
                <a:gd name="T46" fmla="*/ 217 w 622"/>
                <a:gd name="T47" fmla="*/ 0 h 310"/>
                <a:gd name="T48" fmla="*/ 171 w 622"/>
                <a:gd name="T49" fmla="*/ 11 h 310"/>
                <a:gd name="T50" fmla="*/ 95 w 622"/>
                <a:gd name="T51" fmla="*/ 87 h 310"/>
                <a:gd name="T52" fmla="*/ 57 w 622"/>
                <a:gd name="T53" fmla="*/ 95 h 310"/>
                <a:gd name="T54" fmla="*/ 0 w 622"/>
                <a:gd name="T55" fmla="*/ 133 h 310"/>
                <a:gd name="T56" fmla="*/ 224 w 622"/>
                <a:gd name="T57" fmla="*/ 203 h 310"/>
                <a:gd name="T58" fmla="*/ 224 w 622"/>
                <a:gd name="T59" fmla="*/ 20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2" h="310">
                  <a:moveTo>
                    <a:pt x="224" y="203"/>
                  </a:moveTo>
                  <a:lnTo>
                    <a:pt x="232" y="222"/>
                  </a:lnTo>
                  <a:lnTo>
                    <a:pt x="253" y="228"/>
                  </a:lnTo>
                  <a:lnTo>
                    <a:pt x="283" y="310"/>
                  </a:lnTo>
                  <a:lnTo>
                    <a:pt x="338" y="197"/>
                  </a:lnTo>
                  <a:lnTo>
                    <a:pt x="367" y="201"/>
                  </a:lnTo>
                  <a:lnTo>
                    <a:pt x="403" y="184"/>
                  </a:lnTo>
                  <a:lnTo>
                    <a:pt x="462" y="184"/>
                  </a:lnTo>
                  <a:lnTo>
                    <a:pt x="483" y="158"/>
                  </a:lnTo>
                  <a:lnTo>
                    <a:pt x="599" y="161"/>
                  </a:lnTo>
                  <a:lnTo>
                    <a:pt x="622" y="144"/>
                  </a:lnTo>
                  <a:lnTo>
                    <a:pt x="584" y="101"/>
                  </a:lnTo>
                  <a:lnTo>
                    <a:pt x="513" y="102"/>
                  </a:lnTo>
                  <a:lnTo>
                    <a:pt x="456" y="95"/>
                  </a:lnTo>
                  <a:lnTo>
                    <a:pt x="384" y="95"/>
                  </a:lnTo>
                  <a:lnTo>
                    <a:pt x="359" y="131"/>
                  </a:lnTo>
                  <a:lnTo>
                    <a:pt x="323" y="110"/>
                  </a:lnTo>
                  <a:lnTo>
                    <a:pt x="285" y="114"/>
                  </a:lnTo>
                  <a:lnTo>
                    <a:pt x="272" y="76"/>
                  </a:lnTo>
                  <a:lnTo>
                    <a:pt x="190" y="70"/>
                  </a:lnTo>
                  <a:lnTo>
                    <a:pt x="181" y="57"/>
                  </a:lnTo>
                  <a:lnTo>
                    <a:pt x="217" y="17"/>
                  </a:lnTo>
                  <a:lnTo>
                    <a:pt x="247" y="15"/>
                  </a:lnTo>
                  <a:lnTo>
                    <a:pt x="217" y="0"/>
                  </a:lnTo>
                  <a:lnTo>
                    <a:pt x="171" y="11"/>
                  </a:lnTo>
                  <a:lnTo>
                    <a:pt x="95" y="87"/>
                  </a:lnTo>
                  <a:lnTo>
                    <a:pt x="57" y="95"/>
                  </a:lnTo>
                  <a:lnTo>
                    <a:pt x="0" y="133"/>
                  </a:lnTo>
                  <a:lnTo>
                    <a:pt x="224" y="203"/>
                  </a:lnTo>
                  <a:lnTo>
                    <a:pt x="224" y="203"/>
                  </a:lnTo>
                  <a:close/>
                </a:path>
              </a:pathLst>
            </a:custGeom>
            <a:solidFill>
              <a:srgbClr val="AED0E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43" name="Freeform 1138"/>
            <p:cNvSpPr>
              <a:spLocks/>
            </p:cNvSpPr>
            <p:nvPr/>
          </p:nvSpPr>
          <p:spPr bwMode="auto">
            <a:xfrm>
              <a:off x="5657851" y="2085976"/>
              <a:ext cx="427037" cy="577850"/>
            </a:xfrm>
            <a:custGeom>
              <a:avLst/>
              <a:gdLst>
                <a:gd name="T0" fmla="*/ 48 w 422"/>
                <a:gd name="T1" fmla="*/ 464 h 559"/>
                <a:gd name="T2" fmla="*/ 42 w 422"/>
                <a:gd name="T3" fmla="*/ 370 h 559"/>
                <a:gd name="T4" fmla="*/ 6 w 422"/>
                <a:gd name="T5" fmla="*/ 302 h 559"/>
                <a:gd name="T6" fmla="*/ 21 w 422"/>
                <a:gd name="T7" fmla="*/ 159 h 559"/>
                <a:gd name="T8" fmla="*/ 82 w 422"/>
                <a:gd name="T9" fmla="*/ 85 h 559"/>
                <a:gd name="T10" fmla="*/ 78 w 422"/>
                <a:gd name="T11" fmla="*/ 140 h 559"/>
                <a:gd name="T12" fmla="*/ 97 w 422"/>
                <a:gd name="T13" fmla="*/ 129 h 559"/>
                <a:gd name="T14" fmla="*/ 97 w 422"/>
                <a:gd name="T15" fmla="*/ 83 h 559"/>
                <a:gd name="T16" fmla="*/ 120 w 422"/>
                <a:gd name="T17" fmla="*/ 57 h 559"/>
                <a:gd name="T18" fmla="*/ 127 w 422"/>
                <a:gd name="T19" fmla="*/ 7 h 559"/>
                <a:gd name="T20" fmla="*/ 148 w 422"/>
                <a:gd name="T21" fmla="*/ 0 h 559"/>
                <a:gd name="T22" fmla="*/ 276 w 422"/>
                <a:gd name="T23" fmla="*/ 43 h 559"/>
                <a:gd name="T24" fmla="*/ 287 w 422"/>
                <a:gd name="T25" fmla="*/ 80 h 559"/>
                <a:gd name="T26" fmla="*/ 304 w 422"/>
                <a:gd name="T27" fmla="*/ 114 h 559"/>
                <a:gd name="T28" fmla="*/ 308 w 422"/>
                <a:gd name="T29" fmla="*/ 175 h 559"/>
                <a:gd name="T30" fmla="*/ 264 w 422"/>
                <a:gd name="T31" fmla="*/ 228 h 559"/>
                <a:gd name="T32" fmla="*/ 262 w 422"/>
                <a:gd name="T33" fmla="*/ 268 h 559"/>
                <a:gd name="T34" fmla="*/ 287 w 422"/>
                <a:gd name="T35" fmla="*/ 281 h 559"/>
                <a:gd name="T36" fmla="*/ 321 w 422"/>
                <a:gd name="T37" fmla="*/ 226 h 559"/>
                <a:gd name="T38" fmla="*/ 356 w 422"/>
                <a:gd name="T39" fmla="*/ 207 h 559"/>
                <a:gd name="T40" fmla="*/ 378 w 422"/>
                <a:gd name="T41" fmla="*/ 218 h 559"/>
                <a:gd name="T42" fmla="*/ 422 w 422"/>
                <a:gd name="T43" fmla="*/ 342 h 559"/>
                <a:gd name="T44" fmla="*/ 392 w 422"/>
                <a:gd name="T45" fmla="*/ 395 h 559"/>
                <a:gd name="T46" fmla="*/ 384 w 422"/>
                <a:gd name="T47" fmla="*/ 433 h 559"/>
                <a:gd name="T48" fmla="*/ 367 w 422"/>
                <a:gd name="T49" fmla="*/ 445 h 559"/>
                <a:gd name="T50" fmla="*/ 367 w 422"/>
                <a:gd name="T51" fmla="*/ 479 h 559"/>
                <a:gd name="T52" fmla="*/ 344 w 422"/>
                <a:gd name="T53" fmla="*/ 524 h 559"/>
                <a:gd name="T54" fmla="*/ 205 w 422"/>
                <a:gd name="T55" fmla="*/ 543 h 559"/>
                <a:gd name="T56" fmla="*/ 202 w 422"/>
                <a:gd name="T57" fmla="*/ 536 h 559"/>
                <a:gd name="T58" fmla="*/ 0 w 422"/>
                <a:gd name="T59" fmla="*/ 559 h 559"/>
                <a:gd name="T60" fmla="*/ 48 w 422"/>
                <a:gd name="T61" fmla="*/ 464 h 559"/>
                <a:gd name="T62" fmla="*/ 48 w 422"/>
                <a:gd name="T63" fmla="*/ 464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2" h="559">
                  <a:moveTo>
                    <a:pt x="48" y="464"/>
                  </a:moveTo>
                  <a:lnTo>
                    <a:pt x="42" y="370"/>
                  </a:lnTo>
                  <a:lnTo>
                    <a:pt x="6" y="302"/>
                  </a:lnTo>
                  <a:lnTo>
                    <a:pt x="21" y="159"/>
                  </a:lnTo>
                  <a:lnTo>
                    <a:pt x="82" y="85"/>
                  </a:lnTo>
                  <a:lnTo>
                    <a:pt x="78" y="140"/>
                  </a:lnTo>
                  <a:lnTo>
                    <a:pt x="97" y="129"/>
                  </a:lnTo>
                  <a:lnTo>
                    <a:pt x="97" y="83"/>
                  </a:lnTo>
                  <a:lnTo>
                    <a:pt x="120" y="57"/>
                  </a:lnTo>
                  <a:lnTo>
                    <a:pt x="127" y="7"/>
                  </a:lnTo>
                  <a:lnTo>
                    <a:pt x="148" y="0"/>
                  </a:lnTo>
                  <a:lnTo>
                    <a:pt x="276" y="43"/>
                  </a:lnTo>
                  <a:lnTo>
                    <a:pt x="287" y="80"/>
                  </a:lnTo>
                  <a:lnTo>
                    <a:pt x="304" y="114"/>
                  </a:lnTo>
                  <a:lnTo>
                    <a:pt x="308" y="175"/>
                  </a:lnTo>
                  <a:lnTo>
                    <a:pt x="264" y="228"/>
                  </a:lnTo>
                  <a:lnTo>
                    <a:pt x="262" y="268"/>
                  </a:lnTo>
                  <a:lnTo>
                    <a:pt x="287" y="281"/>
                  </a:lnTo>
                  <a:lnTo>
                    <a:pt x="321" y="226"/>
                  </a:lnTo>
                  <a:lnTo>
                    <a:pt x="356" y="207"/>
                  </a:lnTo>
                  <a:lnTo>
                    <a:pt x="378" y="218"/>
                  </a:lnTo>
                  <a:lnTo>
                    <a:pt x="422" y="342"/>
                  </a:lnTo>
                  <a:lnTo>
                    <a:pt x="392" y="395"/>
                  </a:lnTo>
                  <a:lnTo>
                    <a:pt x="384" y="433"/>
                  </a:lnTo>
                  <a:lnTo>
                    <a:pt x="367" y="445"/>
                  </a:lnTo>
                  <a:lnTo>
                    <a:pt x="367" y="479"/>
                  </a:lnTo>
                  <a:lnTo>
                    <a:pt x="344" y="524"/>
                  </a:lnTo>
                  <a:lnTo>
                    <a:pt x="205" y="543"/>
                  </a:lnTo>
                  <a:lnTo>
                    <a:pt x="202" y="536"/>
                  </a:lnTo>
                  <a:lnTo>
                    <a:pt x="0" y="559"/>
                  </a:lnTo>
                  <a:lnTo>
                    <a:pt x="48" y="464"/>
                  </a:lnTo>
                  <a:lnTo>
                    <a:pt x="48" y="464"/>
                  </a:lnTo>
                  <a:close/>
                </a:path>
              </a:pathLst>
            </a:custGeom>
            <a:solidFill>
              <a:srgbClr val="AED0E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44" name="Freeform 1139"/>
            <p:cNvSpPr>
              <a:spLocks/>
            </p:cNvSpPr>
            <p:nvPr/>
          </p:nvSpPr>
          <p:spPr bwMode="auto">
            <a:xfrm>
              <a:off x="5011738" y="1978026"/>
              <a:ext cx="590550" cy="609600"/>
            </a:xfrm>
            <a:custGeom>
              <a:avLst/>
              <a:gdLst>
                <a:gd name="T0" fmla="*/ 15 w 578"/>
                <a:gd name="T1" fmla="*/ 227 h 591"/>
                <a:gd name="T2" fmla="*/ 13 w 578"/>
                <a:gd name="T3" fmla="*/ 297 h 591"/>
                <a:gd name="T4" fmla="*/ 84 w 578"/>
                <a:gd name="T5" fmla="*/ 341 h 591"/>
                <a:gd name="T6" fmla="*/ 110 w 578"/>
                <a:gd name="T7" fmla="*/ 371 h 591"/>
                <a:gd name="T8" fmla="*/ 167 w 578"/>
                <a:gd name="T9" fmla="*/ 413 h 591"/>
                <a:gd name="T10" fmla="*/ 175 w 578"/>
                <a:gd name="T11" fmla="*/ 462 h 591"/>
                <a:gd name="T12" fmla="*/ 186 w 578"/>
                <a:gd name="T13" fmla="*/ 529 h 591"/>
                <a:gd name="T14" fmla="*/ 240 w 578"/>
                <a:gd name="T15" fmla="*/ 591 h 591"/>
                <a:gd name="T16" fmla="*/ 527 w 578"/>
                <a:gd name="T17" fmla="*/ 574 h 591"/>
                <a:gd name="T18" fmla="*/ 511 w 578"/>
                <a:gd name="T19" fmla="*/ 483 h 591"/>
                <a:gd name="T20" fmla="*/ 536 w 578"/>
                <a:gd name="T21" fmla="*/ 344 h 591"/>
                <a:gd name="T22" fmla="*/ 536 w 578"/>
                <a:gd name="T23" fmla="*/ 306 h 591"/>
                <a:gd name="T24" fmla="*/ 578 w 578"/>
                <a:gd name="T25" fmla="*/ 198 h 591"/>
                <a:gd name="T26" fmla="*/ 567 w 578"/>
                <a:gd name="T27" fmla="*/ 194 h 591"/>
                <a:gd name="T28" fmla="*/ 540 w 578"/>
                <a:gd name="T29" fmla="*/ 257 h 591"/>
                <a:gd name="T30" fmla="*/ 517 w 578"/>
                <a:gd name="T31" fmla="*/ 261 h 591"/>
                <a:gd name="T32" fmla="*/ 508 w 578"/>
                <a:gd name="T33" fmla="*/ 287 h 591"/>
                <a:gd name="T34" fmla="*/ 483 w 578"/>
                <a:gd name="T35" fmla="*/ 304 h 591"/>
                <a:gd name="T36" fmla="*/ 500 w 578"/>
                <a:gd name="T37" fmla="*/ 247 h 591"/>
                <a:gd name="T38" fmla="*/ 517 w 578"/>
                <a:gd name="T39" fmla="*/ 225 h 591"/>
                <a:gd name="T40" fmla="*/ 487 w 578"/>
                <a:gd name="T41" fmla="*/ 143 h 591"/>
                <a:gd name="T42" fmla="*/ 466 w 578"/>
                <a:gd name="T43" fmla="*/ 137 h 591"/>
                <a:gd name="T44" fmla="*/ 458 w 578"/>
                <a:gd name="T45" fmla="*/ 118 h 591"/>
                <a:gd name="T46" fmla="*/ 234 w 578"/>
                <a:gd name="T47" fmla="*/ 48 h 591"/>
                <a:gd name="T48" fmla="*/ 205 w 578"/>
                <a:gd name="T49" fmla="*/ 35 h 591"/>
                <a:gd name="T50" fmla="*/ 190 w 578"/>
                <a:gd name="T51" fmla="*/ 48 h 591"/>
                <a:gd name="T52" fmla="*/ 184 w 578"/>
                <a:gd name="T53" fmla="*/ 44 h 591"/>
                <a:gd name="T54" fmla="*/ 192 w 578"/>
                <a:gd name="T55" fmla="*/ 19 h 591"/>
                <a:gd name="T56" fmla="*/ 198 w 578"/>
                <a:gd name="T57" fmla="*/ 4 h 591"/>
                <a:gd name="T58" fmla="*/ 190 w 578"/>
                <a:gd name="T59" fmla="*/ 0 h 591"/>
                <a:gd name="T60" fmla="*/ 99 w 578"/>
                <a:gd name="T61" fmla="*/ 38 h 591"/>
                <a:gd name="T62" fmla="*/ 89 w 578"/>
                <a:gd name="T63" fmla="*/ 40 h 591"/>
                <a:gd name="T64" fmla="*/ 70 w 578"/>
                <a:gd name="T65" fmla="*/ 31 h 591"/>
                <a:gd name="T66" fmla="*/ 53 w 578"/>
                <a:gd name="T67" fmla="*/ 42 h 591"/>
                <a:gd name="T68" fmla="*/ 57 w 578"/>
                <a:gd name="T69" fmla="*/ 111 h 591"/>
                <a:gd name="T70" fmla="*/ 0 w 578"/>
                <a:gd name="T71" fmla="*/ 179 h 591"/>
                <a:gd name="T72" fmla="*/ 15 w 578"/>
                <a:gd name="T73" fmla="*/ 227 h 591"/>
                <a:gd name="T74" fmla="*/ 15 w 578"/>
                <a:gd name="T75" fmla="*/ 22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8" h="591">
                  <a:moveTo>
                    <a:pt x="15" y="227"/>
                  </a:moveTo>
                  <a:lnTo>
                    <a:pt x="13" y="297"/>
                  </a:lnTo>
                  <a:lnTo>
                    <a:pt x="84" y="341"/>
                  </a:lnTo>
                  <a:lnTo>
                    <a:pt x="110" y="371"/>
                  </a:lnTo>
                  <a:lnTo>
                    <a:pt x="167" y="413"/>
                  </a:lnTo>
                  <a:lnTo>
                    <a:pt x="175" y="462"/>
                  </a:lnTo>
                  <a:lnTo>
                    <a:pt x="186" y="529"/>
                  </a:lnTo>
                  <a:lnTo>
                    <a:pt x="240" y="591"/>
                  </a:lnTo>
                  <a:lnTo>
                    <a:pt x="527" y="574"/>
                  </a:lnTo>
                  <a:lnTo>
                    <a:pt x="511" y="483"/>
                  </a:lnTo>
                  <a:lnTo>
                    <a:pt x="536" y="344"/>
                  </a:lnTo>
                  <a:lnTo>
                    <a:pt x="536" y="306"/>
                  </a:lnTo>
                  <a:lnTo>
                    <a:pt x="578" y="198"/>
                  </a:lnTo>
                  <a:lnTo>
                    <a:pt x="567" y="194"/>
                  </a:lnTo>
                  <a:lnTo>
                    <a:pt x="540" y="257"/>
                  </a:lnTo>
                  <a:lnTo>
                    <a:pt x="517" y="261"/>
                  </a:lnTo>
                  <a:lnTo>
                    <a:pt x="508" y="287"/>
                  </a:lnTo>
                  <a:lnTo>
                    <a:pt x="483" y="304"/>
                  </a:lnTo>
                  <a:lnTo>
                    <a:pt x="500" y="247"/>
                  </a:lnTo>
                  <a:lnTo>
                    <a:pt x="517" y="225"/>
                  </a:lnTo>
                  <a:lnTo>
                    <a:pt x="487" y="143"/>
                  </a:lnTo>
                  <a:lnTo>
                    <a:pt x="466" y="137"/>
                  </a:lnTo>
                  <a:lnTo>
                    <a:pt x="458" y="118"/>
                  </a:lnTo>
                  <a:lnTo>
                    <a:pt x="234" y="48"/>
                  </a:lnTo>
                  <a:lnTo>
                    <a:pt x="205" y="35"/>
                  </a:lnTo>
                  <a:lnTo>
                    <a:pt x="190" y="48"/>
                  </a:lnTo>
                  <a:lnTo>
                    <a:pt x="184" y="44"/>
                  </a:lnTo>
                  <a:lnTo>
                    <a:pt x="192" y="19"/>
                  </a:lnTo>
                  <a:lnTo>
                    <a:pt x="198" y="4"/>
                  </a:lnTo>
                  <a:lnTo>
                    <a:pt x="190" y="0"/>
                  </a:lnTo>
                  <a:lnTo>
                    <a:pt x="99" y="38"/>
                  </a:lnTo>
                  <a:lnTo>
                    <a:pt x="89" y="40"/>
                  </a:lnTo>
                  <a:lnTo>
                    <a:pt x="70" y="31"/>
                  </a:lnTo>
                  <a:lnTo>
                    <a:pt x="53" y="42"/>
                  </a:lnTo>
                  <a:lnTo>
                    <a:pt x="57" y="111"/>
                  </a:lnTo>
                  <a:lnTo>
                    <a:pt x="0" y="179"/>
                  </a:lnTo>
                  <a:lnTo>
                    <a:pt x="15" y="227"/>
                  </a:lnTo>
                  <a:lnTo>
                    <a:pt x="15" y="227"/>
                  </a:lnTo>
                  <a:close/>
                </a:path>
              </a:pathLst>
            </a:custGeom>
            <a:solidFill>
              <a:srgbClr val="AED0E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45" name="Freeform 1140"/>
            <p:cNvSpPr>
              <a:spLocks/>
            </p:cNvSpPr>
            <p:nvPr/>
          </p:nvSpPr>
          <p:spPr bwMode="auto">
            <a:xfrm>
              <a:off x="5183188" y="2568576"/>
              <a:ext cx="438150" cy="779462"/>
            </a:xfrm>
            <a:custGeom>
              <a:avLst/>
              <a:gdLst>
                <a:gd name="T0" fmla="*/ 8 w 430"/>
                <a:gd name="T1" fmla="*/ 308 h 753"/>
                <a:gd name="T2" fmla="*/ 52 w 430"/>
                <a:gd name="T3" fmla="*/ 213 h 753"/>
                <a:gd name="T4" fmla="*/ 38 w 430"/>
                <a:gd name="T5" fmla="*/ 177 h 753"/>
                <a:gd name="T6" fmla="*/ 113 w 430"/>
                <a:gd name="T7" fmla="*/ 120 h 753"/>
                <a:gd name="T8" fmla="*/ 126 w 430"/>
                <a:gd name="T9" fmla="*/ 78 h 753"/>
                <a:gd name="T10" fmla="*/ 73 w 430"/>
                <a:gd name="T11" fmla="*/ 17 h 753"/>
                <a:gd name="T12" fmla="*/ 360 w 430"/>
                <a:gd name="T13" fmla="*/ 0 h 753"/>
                <a:gd name="T14" fmla="*/ 367 w 430"/>
                <a:gd name="T15" fmla="*/ 44 h 753"/>
                <a:gd name="T16" fmla="*/ 396 w 430"/>
                <a:gd name="T17" fmla="*/ 101 h 753"/>
                <a:gd name="T18" fmla="*/ 421 w 430"/>
                <a:gd name="T19" fmla="*/ 388 h 753"/>
                <a:gd name="T20" fmla="*/ 415 w 430"/>
                <a:gd name="T21" fmla="*/ 447 h 753"/>
                <a:gd name="T22" fmla="*/ 430 w 430"/>
                <a:gd name="T23" fmla="*/ 481 h 753"/>
                <a:gd name="T24" fmla="*/ 413 w 430"/>
                <a:gd name="T25" fmla="*/ 546 h 753"/>
                <a:gd name="T26" fmla="*/ 390 w 430"/>
                <a:gd name="T27" fmla="*/ 574 h 753"/>
                <a:gd name="T28" fmla="*/ 379 w 430"/>
                <a:gd name="T29" fmla="*/ 622 h 753"/>
                <a:gd name="T30" fmla="*/ 392 w 430"/>
                <a:gd name="T31" fmla="*/ 637 h 753"/>
                <a:gd name="T32" fmla="*/ 381 w 430"/>
                <a:gd name="T33" fmla="*/ 664 h 753"/>
                <a:gd name="T34" fmla="*/ 386 w 430"/>
                <a:gd name="T35" fmla="*/ 673 h 753"/>
                <a:gd name="T36" fmla="*/ 352 w 430"/>
                <a:gd name="T37" fmla="*/ 686 h 753"/>
                <a:gd name="T38" fmla="*/ 344 w 430"/>
                <a:gd name="T39" fmla="*/ 734 h 753"/>
                <a:gd name="T40" fmla="*/ 295 w 430"/>
                <a:gd name="T41" fmla="*/ 719 h 753"/>
                <a:gd name="T42" fmla="*/ 270 w 430"/>
                <a:gd name="T43" fmla="*/ 753 h 753"/>
                <a:gd name="T44" fmla="*/ 255 w 430"/>
                <a:gd name="T45" fmla="*/ 749 h 753"/>
                <a:gd name="T46" fmla="*/ 238 w 430"/>
                <a:gd name="T47" fmla="*/ 719 h 753"/>
                <a:gd name="T48" fmla="*/ 211 w 430"/>
                <a:gd name="T49" fmla="*/ 645 h 753"/>
                <a:gd name="T50" fmla="*/ 147 w 430"/>
                <a:gd name="T51" fmla="*/ 607 h 753"/>
                <a:gd name="T52" fmla="*/ 133 w 430"/>
                <a:gd name="T53" fmla="*/ 569 h 753"/>
                <a:gd name="T54" fmla="*/ 154 w 430"/>
                <a:gd name="T55" fmla="*/ 510 h 753"/>
                <a:gd name="T56" fmla="*/ 137 w 430"/>
                <a:gd name="T57" fmla="*/ 498 h 753"/>
                <a:gd name="T58" fmla="*/ 95 w 430"/>
                <a:gd name="T59" fmla="*/ 498 h 753"/>
                <a:gd name="T60" fmla="*/ 86 w 430"/>
                <a:gd name="T61" fmla="*/ 462 h 753"/>
                <a:gd name="T62" fmla="*/ 17 w 430"/>
                <a:gd name="T63" fmla="*/ 390 h 753"/>
                <a:gd name="T64" fmla="*/ 0 w 430"/>
                <a:gd name="T65" fmla="*/ 331 h 753"/>
                <a:gd name="T66" fmla="*/ 8 w 430"/>
                <a:gd name="T67" fmla="*/ 308 h 753"/>
                <a:gd name="T68" fmla="*/ 8 w 430"/>
                <a:gd name="T69" fmla="*/ 308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0" h="753">
                  <a:moveTo>
                    <a:pt x="8" y="308"/>
                  </a:moveTo>
                  <a:lnTo>
                    <a:pt x="52" y="213"/>
                  </a:lnTo>
                  <a:lnTo>
                    <a:pt x="38" y="177"/>
                  </a:lnTo>
                  <a:lnTo>
                    <a:pt x="113" y="120"/>
                  </a:lnTo>
                  <a:lnTo>
                    <a:pt x="126" y="78"/>
                  </a:lnTo>
                  <a:lnTo>
                    <a:pt x="73" y="17"/>
                  </a:lnTo>
                  <a:lnTo>
                    <a:pt x="360" y="0"/>
                  </a:lnTo>
                  <a:lnTo>
                    <a:pt x="367" y="44"/>
                  </a:lnTo>
                  <a:lnTo>
                    <a:pt x="396" y="101"/>
                  </a:lnTo>
                  <a:lnTo>
                    <a:pt x="421" y="388"/>
                  </a:lnTo>
                  <a:lnTo>
                    <a:pt x="415" y="447"/>
                  </a:lnTo>
                  <a:lnTo>
                    <a:pt x="430" y="481"/>
                  </a:lnTo>
                  <a:lnTo>
                    <a:pt x="413" y="546"/>
                  </a:lnTo>
                  <a:lnTo>
                    <a:pt x="390" y="574"/>
                  </a:lnTo>
                  <a:lnTo>
                    <a:pt x="379" y="622"/>
                  </a:lnTo>
                  <a:lnTo>
                    <a:pt x="392" y="637"/>
                  </a:lnTo>
                  <a:lnTo>
                    <a:pt x="381" y="664"/>
                  </a:lnTo>
                  <a:lnTo>
                    <a:pt x="386" y="673"/>
                  </a:lnTo>
                  <a:lnTo>
                    <a:pt x="352" y="686"/>
                  </a:lnTo>
                  <a:lnTo>
                    <a:pt x="344" y="734"/>
                  </a:lnTo>
                  <a:lnTo>
                    <a:pt x="295" y="719"/>
                  </a:lnTo>
                  <a:lnTo>
                    <a:pt x="270" y="753"/>
                  </a:lnTo>
                  <a:lnTo>
                    <a:pt x="255" y="749"/>
                  </a:lnTo>
                  <a:lnTo>
                    <a:pt x="238" y="719"/>
                  </a:lnTo>
                  <a:lnTo>
                    <a:pt x="211" y="645"/>
                  </a:lnTo>
                  <a:lnTo>
                    <a:pt x="147" y="607"/>
                  </a:lnTo>
                  <a:lnTo>
                    <a:pt x="133" y="569"/>
                  </a:lnTo>
                  <a:lnTo>
                    <a:pt x="154" y="510"/>
                  </a:lnTo>
                  <a:lnTo>
                    <a:pt x="137" y="498"/>
                  </a:lnTo>
                  <a:lnTo>
                    <a:pt x="95" y="498"/>
                  </a:lnTo>
                  <a:lnTo>
                    <a:pt x="86" y="462"/>
                  </a:lnTo>
                  <a:lnTo>
                    <a:pt x="17" y="390"/>
                  </a:lnTo>
                  <a:lnTo>
                    <a:pt x="0" y="331"/>
                  </a:lnTo>
                  <a:lnTo>
                    <a:pt x="8" y="308"/>
                  </a:lnTo>
                  <a:lnTo>
                    <a:pt x="8" y="308"/>
                  </a:lnTo>
                  <a:close/>
                </a:path>
              </a:pathLst>
            </a:custGeom>
            <a:solidFill>
              <a:srgbClr val="007AD6"/>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46" name="Freeform 1141"/>
            <p:cNvSpPr>
              <a:spLocks/>
            </p:cNvSpPr>
            <p:nvPr/>
          </p:nvSpPr>
          <p:spPr bwMode="auto">
            <a:xfrm>
              <a:off x="5568951" y="2636838"/>
              <a:ext cx="342900" cy="587375"/>
            </a:xfrm>
            <a:custGeom>
              <a:avLst/>
              <a:gdLst>
                <a:gd name="T0" fmla="*/ 11 w 338"/>
                <a:gd name="T1" fmla="*/ 566 h 566"/>
                <a:gd name="T2" fmla="*/ 21 w 338"/>
                <a:gd name="T3" fmla="*/ 549 h 566"/>
                <a:gd name="T4" fmla="*/ 85 w 338"/>
                <a:gd name="T5" fmla="*/ 545 h 566"/>
                <a:gd name="T6" fmla="*/ 138 w 338"/>
                <a:gd name="T7" fmla="*/ 528 h 566"/>
                <a:gd name="T8" fmla="*/ 192 w 338"/>
                <a:gd name="T9" fmla="*/ 496 h 566"/>
                <a:gd name="T10" fmla="*/ 235 w 338"/>
                <a:gd name="T11" fmla="*/ 494 h 566"/>
                <a:gd name="T12" fmla="*/ 285 w 338"/>
                <a:gd name="T13" fmla="*/ 412 h 566"/>
                <a:gd name="T14" fmla="*/ 300 w 338"/>
                <a:gd name="T15" fmla="*/ 418 h 566"/>
                <a:gd name="T16" fmla="*/ 338 w 338"/>
                <a:gd name="T17" fmla="*/ 389 h 566"/>
                <a:gd name="T18" fmla="*/ 329 w 338"/>
                <a:gd name="T19" fmla="*/ 368 h 566"/>
                <a:gd name="T20" fmla="*/ 332 w 338"/>
                <a:gd name="T21" fmla="*/ 357 h 566"/>
                <a:gd name="T22" fmla="*/ 294 w 338"/>
                <a:gd name="T23" fmla="*/ 7 h 566"/>
                <a:gd name="T24" fmla="*/ 291 w 338"/>
                <a:gd name="T25" fmla="*/ 0 h 566"/>
                <a:gd name="T26" fmla="*/ 89 w 338"/>
                <a:gd name="T27" fmla="*/ 23 h 566"/>
                <a:gd name="T28" fmla="*/ 51 w 338"/>
                <a:gd name="T29" fmla="*/ 42 h 566"/>
                <a:gd name="T30" fmla="*/ 17 w 338"/>
                <a:gd name="T31" fmla="*/ 32 h 566"/>
                <a:gd name="T32" fmla="*/ 42 w 338"/>
                <a:gd name="T33" fmla="*/ 319 h 566"/>
                <a:gd name="T34" fmla="*/ 36 w 338"/>
                <a:gd name="T35" fmla="*/ 378 h 566"/>
                <a:gd name="T36" fmla="*/ 51 w 338"/>
                <a:gd name="T37" fmla="*/ 412 h 566"/>
                <a:gd name="T38" fmla="*/ 34 w 338"/>
                <a:gd name="T39" fmla="*/ 477 h 566"/>
                <a:gd name="T40" fmla="*/ 11 w 338"/>
                <a:gd name="T41" fmla="*/ 505 h 566"/>
                <a:gd name="T42" fmla="*/ 0 w 338"/>
                <a:gd name="T43" fmla="*/ 553 h 566"/>
                <a:gd name="T44" fmla="*/ 11 w 338"/>
                <a:gd name="T45" fmla="*/ 566 h 566"/>
                <a:gd name="T46" fmla="*/ 11 w 338"/>
                <a:gd name="T47" fmla="*/ 56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8" h="566">
                  <a:moveTo>
                    <a:pt x="11" y="566"/>
                  </a:moveTo>
                  <a:lnTo>
                    <a:pt x="21" y="549"/>
                  </a:lnTo>
                  <a:lnTo>
                    <a:pt x="85" y="545"/>
                  </a:lnTo>
                  <a:lnTo>
                    <a:pt x="138" y="528"/>
                  </a:lnTo>
                  <a:lnTo>
                    <a:pt x="192" y="496"/>
                  </a:lnTo>
                  <a:lnTo>
                    <a:pt x="235" y="494"/>
                  </a:lnTo>
                  <a:lnTo>
                    <a:pt x="285" y="412"/>
                  </a:lnTo>
                  <a:lnTo>
                    <a:pt x="300" y="418"/>
                  </a:lnTo>
                  <a:lnTo>
                    <a:pt x="338" y="389"/>
                  </a:lnTo>
                  <a:lnTo>
                    <a:pt x="329" y="368"/>
                  </a:lnTo>
                  <a:lnTo>
                    <a:pt x="332" y="357"/>
                  </a:lnTo>
                  <a:lnTo>
                    <a:pt x="294" y="7"/>
                  </a:lnTo>
                  <a:lnTo>
                    <a:pt x="291" y="0"/>
                  </a:lnTo>
                  <a:lnTo>
                    <a:pt x="89" y="23"/>
                  </a:lnTo>
                  <a:lnTo>
                    <a:pt x="51" y="42"/>
                  </a:lnTo>
                  <a:lnTo>
                    <a:pt x="17" y="32"/>
                  </a:lnTo>
                  <a:lnTo>
                    <a:pt x="42" y="319"/>
                  </a:lnTo>
                  <a:lnTo>
                    <a:pt x="36" y="378"/>
                  </a:lnTo>
                  <a:lnTo>
                    <a:pt x="51" y="412"/>
                  </a:lnTo>
                  <a:lnTo>
                    <a:pt x="34" y="477"/>
                  </a:lnTo>
                  <a:lnTo>
                    <a:pt x="11" y="505"/>
                  </a:lnTo>
                  <a:lnTo>
                    <a:pt x="0" y="553"/>
                  </a:lnTo>
                  <a:lnTo>
                    <a:pt x="11" y="566"/>
                  </a:lnTo>
                  <a:lnTo>
                    <a:pt x="11" y="566"/>
                  </a:lnTo>
                  <a:close/>
                </a:path>
              </a:pathLst>
            </a:custGeom>
            <a:solidFill>
              <a:srgbClr val="D27770"/>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47" name="Freeform 1142"/>
            <p:cNvSpPr>
              <a:spLocks/>
            </p:cNvSpPr>
            <p:nvPr/>
          </p:nvSpPr>
          <p:spPr bwMode="auto">
            <a:xfrm>
              <a:off x="5451476" y="2995613"/>
              <a:ext cx="804862" cy="409575"/>
            </a:xfrm>
            <a:custGeom>
              <a:avLst/>
              <a:gdLst>
                <a:gd name="T0" fmla="*/ 4 w 791"/>
                <a:gd name="T1" fmla="*/ 375 h 396"/>
                <a:gd name="T2" fmla="*/ 23 w 791"/>
                <a:gd name="T3" fmla="*/ 373 h 396"/>
                <a:gd name="T4" fmla="*/ 29 w 791"/>
                <a:gd name="T5" fmla="*/ 331 h 396"/>
                <a:gd name="T6" fmla="*/ 17 w 791"/>
                <a:gd name="T7" fmla="*/ 329 h 396"/>
                <a:gd name="T8" fmla="*/ 42 w 791"/>
                <a:gd name="T9" fmla="*/ 295 h 396"/>
                <a:gd name="T10" fmla="*/ 91 w 791"/>
                <a:gd name="T11" fmla="*/ 310 h 396"/>
                <a:gd name="T12" fmla="*/ 99 w 791"/>
                <a:gd name="T13" fmla="*/ 262 h 396"/>
                <a:gd name="T14" fmla="*/ 133 w 791"/>
                <a:gd name="T15" fmla="*/ 249 h 396"/>
                <a:gd name="T16" fmla="*/ 128 w 791"/>
                <a:gd name="T17" fmla="*/ 240 h 396"/>
                <a:gd name="T18" fmla="*/ 147 w 791"/>
                <a:gd name="T19" fmla="*/ 194 h 396"/>
                <a:gd name="T20" fmla="*/ 211 w 791"/>
                <a:gd name="T21" fmla="*/ 190 h 396"/>
                <a:gd name="T22" fmla="*/ 264 w 791"/>
                <a:gd name="T23" fmla="*/ 173 h 396"/>
                <a:gd name="T24" fmla="*/ 299 w 791"/>
                <a:gd name="T25" fmla="*/ 150 h 396"/>
                <a:gd name="T26" fmla="*/ 318 w 791"/>
                <a:gd name="T27" fmla="*/ 141 h 396"/>
                <a:gd name="T28" fmla="*/ 361 w 791"/>
                <a:gd name="T29" fmla="*/ 139 h 396"/>
                <a:gd name="T30" fmla="*/ 411 w 791"/>
                <a:gd name="T31" fmla="*/ 57 h 396"/>
                <a:gd name="T32" fmla="*/ 426 w 791"/>
                <a:gd name="T33" fmla="*/ 63 h 396"/>
                <a:gd name="T34" fmla="*/ 464 w 791"/>
                <a:gd name="T35" fmla="*/ 34 h 396"/>
                <a:gd name="T36" fmla="*/ 455 w 791"/>
                <a:gd name="T37" fmla="*/ 13 h 396"/>
                <a:gd name="T38" fmla="*/ 458 w 791"/>
                <a:gd name="T39" fmla="*/ 2 h 396"/>
                <a:gd name="T40" fmla="*/ 493 w 791"/>
                <a:gd name="T41" fmla="*/ 0 h 396"/>
                <a:gd name="T42" fmla="*/ 515 w 791"/>
                <a:gd name="T43" fmla="*/ 8 h 396"/>
                <a:gd name="T44" fmla="*/ 584 w 791"/>
                <a:gd name="T45" fmla="*/ 48 h 396"/>
                <a:gd name="T46" fmla="*/ 633 w 791"/>
                <a:gd name="T47" fmla="*/ 46 h 396"/>
                <a:gd name="T48" fmla="*/ 656 w 791"/>
                <a:gd name="T49" fmla="*/ 31 h 396"/>
                <a:gd name="T50" fmla="*/ 711 w 791"/>
                <a:gd name="T51" fmla="*/ 65 h 396"/>
                <a:gd name="T52" fmla="*/ 728 w 791"/>
                <a:gd name="T53" fmla="*/ 129 h 396"/>
                <a:gd name="T54" fmla="*/ 791 w 791"/>
                <a:gd name="T55" fmla="*/ 175 h 396"/>
                <a:gd name="T56" fmla="*/ 761 w 791"/>
                <a:gd name="T57" fmla="*/ 211 h 396"/>
                <a:gd name="T58" fmla="*/ 707 w 791"/>
                <a:gd name="T59" fmla="*/ 262 h 396"/>
                <a:gd name="T60" fmla="*/ 706 w 791"/>
                <a:gd name="T61" fmla="*/ 274 h 396"/>
                <a:gd name="T62" fmla="*/ 628 w 791"/>
                <a:gd name="T63" fmla="*/ 323 h 396"/>
                <a:gd name="T64" fmla="*/ 190 w 791"/>
                <a:gd name="T65" fmla="*/ 365 h 396"/>
                <a:gd name="T66" fmla="*/ 143 w 791"/>
                <a:gd name="T67" fmla="*/ 361 h 396"/>
                <a:gd name="T68" fmla="*/ 145 w 791"/>
                <a:gd name="T69" fmla="*/ 384 h 396"/>
                <a:gd name="T70" fmla="*/ 0 w 791"/>
                <a:gd name="T71" fmla="*/ 396 h 396"/>
                <a:gd name="T72" fmla="*/ 4 w 791"/>
                <a:gd name="T73" fmla="*/ 375 h 396"/>
                <a:gd name="T74" fmla="*/ 4 w 791"/>
                <a:gd name="T75" fmla="*/ 375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91" h="396">
                  <a:moveTo>
                    <a:pt x="4" y="375"/>
                  </a:moveTo>
                  <a:lnTo>
                    <a:pt x="23" y="373"/>
                  </a:lnTo>
                  <a:lnTo>
                    <a:pt x="29" y="331"/>
                  </a:lnTo>
                  <a:lnTo>
                    <a:pt x="17" y="329"/>
                  </a:lnTo>
                  <a:lnTo>
                    <a:pt x="42" y="295"/>
                  </a:lnTo>
                  <a:lnTo>
                    <a:pt x="91" y="310"/>
                  </a:lnTo>
                  <a:lnTo>
                    <a:pt x="99" y="262"/>
                  </a:lnTo>
                  <a:lnTo>
                    <a:pt x="133" y="249"/>
                  </a:lnTo>
                  <a:lnTo>
                    <a:pt x="128" y="240"/>
                  </a:lnTo>
                  <a:lnTo>
                    <a:pt x="147" y="194"/>
                  </a:lnTo>
                  <a:lnTo>
                    <a:pt x="211" y="190"/>
                  </a:lnTo>
                  <a:lnTo>
                    <a:pt x="264" y="173"/>
                  </a:lnTo>
                  <a:lnTo>
                    <a:pt x="299" y="150"/>
                  </a:lnTo>
                  <a:lnTo>
                    <a:pt x="318" y="141"/>
                  </a:lnTo>
                  <a:lnTo>
                    <a:pt x="361" y="139"/>
                  </a:lnTo>
                  <a:lnTo>
                    <a:pt x="411" y="57"/>
                  </a:lnTo>
                  <a:lnTo>
                    <a:pt x="426" y="63"/>
                  </a:lnTo>
                  <a:lnTo>
                    <a:pt x="464" y="34"/>
                  </a:lnTo>
                  <a:lnTo>
                    <a:pt x="455" y="13"/>
                  </a:lnTo>
                  <a:lnTo>
                    <a:pt x="458" y="2"/>
                  </a:lnTo>
                  <a:lnTo>
                    <a:pt x="493" y="0"/>
                  </a:lnTo>
                  <a:lnTo>
                    <a:pt x="515" y="8"/>
                  </a:lnTo>
                  <a:lnTo>
                    <a:pt x="584" y="48"/>
                  </a:lnTo>
                  <a:lnTo>
                    <a:pt x="633" y="46"/>
                  </a:lnTo>
                  <a:lnTo>
                    <a:pt x="656" y="31"/>
                  </a:lnTo>
                  <a:lnTo>
                    <a:pt x="711" y="65"/>
                  </a:lnTo>
                  <a:lnTo>
                    <a:pt x="728" y="129"/>
                  </a:lnTo>
                  <a:lnTo>
                    <a:pt x="791" y="175"/>
                  </a:lnTo>
                  <a:lnTo>
                    <a:pt x="761" y="211"/>
                  </a:lnTo>
                  <a:lnTo>
                    <a:pt x="707" y="262"/>
                  </a:lnTo>
                  <a:lnTo>
                    <a:pt x="706" y="274"/>
                  </a:lnTo>
                  <a:lnTo>
                    <a:pt x="628" y="323"/>
                  </a:lnTo>
                  <a:lnTo>
                    <a:pt x="190" y="365"/>
                  </a:lnTo>
                  <a:lnTo>
                    <a:pt x="143" y="361"/>
                  </a:lnTo>
                  <a:lnTo>
                    <a:pt x="145" y="384"/>
                  </a:lnTo>
                  <a:lnTo>
                    <a:pt x="0" y="396"/>
                  </a:lnTo>
                  <a:lnTo>
                    <a:pt x="4" y="375"/>
                  </a:lnTo>
                  <a:lnTo>
                    <a:pt x="4" y="375"/>
                  </a:lnTo>
                  <a:close/>
                </a:path>
              </a:pathLst>
            </a:custGeom>
            <a:solidFill>
              <a:srgbClr val="E21E1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48" name="Freeform 1143"/>
            <p:cNvSpPr>
              <a:spLocks/>
            </p:cNvSpPr>
            <p:nvPr/>
          </p:nvSpPr>
          <p:spPr bwMode="auto">
            <a:xfrm>
              <a:off x="5353051" y="3308350"/>
              <a:ext cx="946150" cy="317500"/>
            </a:xfrm>
            <a:custGeom>
              <a:avLst/>
              <a:gdLst>
                <a:gd name="T0" fmla="*/ 17 w 931"/>
                <a:gd name="T1" fmla="*/ 253 h 308"/>
                <a:gd name="T2" fmla="*/ 11 w 931"/>
                <a:gd name="T3" fmla="*/ 249 h 308"/>
                <a:gd name="T4" fmla="*/ 38 w 931"/>
                <a:gd name="T5" fmla="*/ 228 h 308"/>
                <a:gd name="T6" fmla="*/ 64 w 931"/>
                <a:gd name="T7" fmla="*/ 180 h 308"/>
                <a:gd name="T8" fmla="*/ 55 w 931"/>
                <a:gd name="T9" fmla="*/ 169 h 308"/>
                <a:gd name="T10" fmla="*/ 68 w 931"/>
                <a:gd name="T11" fmla="*/ 146 h 308"/>
                <a:gd name="T12" fmla="*/ 68 w 931"/>
                <a:gd name="T13" fmla="*/ 120 h 308"/>
                <a:gd name="T14" fmla="*/ 87 w 931"/>
                <a:gd name="T15" fmla="*/ 101 h 308"/>
                <a:gd name="T16" fmla="*/ 232 w 931"/>
                <a:gd name="T17" fmla="*/ 89 h 308"/>
                <a:gd name="T18" fmla="*/ 230 w 931"/>
                <a:gd name="T19" fmla="*/ 66 h 308"/>
                <a:gd name="T20" fmla="*/ 277 w 931"/>
                <a:gd name="T21" fmla="*/ 70 h 308"/>
                <a:gd name="T22" fmla="*/ 715 w 931"/>
                <a:gd name="T23" fmla="*/ 28 h 308"/>
                <a:gd name="T24" fmla="*/ 931 w 931"/>
                <a:gd name="T25" fmla="*/ 0 h 308"/>
                <a:gd name="T26" fmla="*/ 893 w 931"/>
                <a:gd name="T27" fmla="*/ 74 h 308"/>
                <a:gd name="T28" fmla="*/ 834 w 931"/>
                <a:gd name="T29" fmla="*/ 87 h 308"/>
                <a:gd name="T30" fmla="*/ 806 w 931"/>
                <a:gd name="T31" fmla="*/ 125 h 308"/>
                <a:gd name="T32" fmla="*/ 699 w 931"/>
                <a:gd name="T33" fmla="*/ 186 h 308"/>
                <a:gd name="T34" fmla="*/ 694 w 931"/>
                <a:gd name="T35" fmla="*/ 209 h 308"/>
                <a:gd name="T36" fmla="*/ 667 w 931"/>
                <a:gd name="T37" fmla="*/ 222 h 308"/>
                <a:gd name="T38" fmla="*/ 667 w 931"/>
                <a:gd name="T39" fmla="*/ 253 h 308"/>
                <a:gd name="T40" fmla="*/ 523 w 931"/>
                <a:gd name="T41" fmla="*/ 270 h 308"/>
                <a:gd name="T42" fmla="*/ 234 w 931"/>
                <a:gd name="T43" fmla="*/ 294 h 308"/>
                <a:gd name="T44" fmla="*/ 0 w 931"/>
                <a:gd name="T45" fmla="*/ 308 h 308"/>
                <a:gd name="T46" fmla="*/ 17 w 931"/>
                <a:gd name="T47" fmla="*/ 253 h 308"/>
                <a:gd name="T48" fmla="*/ 17 w 931"/>
                <a:gd name="T49" fmla="*/ 25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31" h="308">
                  <a:moveTo>
                    <a:pt x="17" y="253"/>
                  </a:moveTo>
                  <a:lnTo>
                    <a:pt x="11" y="249"/>
                  </a:lnTo>
                  <a:lnTo>
                    <a:pt x="38" y="228"/>
                  </a:lnTo>
                  <a:lnTo>
                    <a:pt x="64" y="180"/>
                  </a:lnTo>
                  <a:lnTo>
                    <a:pt x="55" y="169"/>
                  </a:lnTo>
                  <a:lnTo>
                    <a:pt x="68" y="146"/>
                  </a:lnTo>
                  <a:lnTo>
                    <a:pt x="68" y="120"/>
                  </a:lnTo>
                  <a:lnTo>
                    <a:pt x="87" y="101"/>
                  </a:lnTo>
                  <a:lnTo>
                    <a:pt x="232" y="89"/>
                  </a:lnTo>
                  <a:lnTo>
                    <a:pt x="230" y="66"/>
                  </a:lnTo>
                  <a:lnTo>
                    <a:pt x="277" y="70"/>
                  </a:lnTo>
                  <a:lnTo>
                    <a:pt x="715" y="28"/>
                  </a:lnTo>
                  <a:lnTo>
                    <a:pt x="931" y="0"/>
                  </a:lnTo>
                  <a:lnTo>
                    <a:pt x="893" y="74"/>
                  </a:lnTo>
                  <a:lnTo>
                    <a:pt x="834" y="87"/>
                  </a:lnTo>
                  <a:lnTo>
                    <a:pt x="806" y="125"/>
                  </a:lnTo>
                  <a:lnTo>
                    <a:pt x="699" y="186"/>
                  </a:lnTo>
                  <a:lnTo>
                    <a:pt x="694" y="209"/>
                  </a:lnTo>
                  <a:lnTo>
                    <a:pt x="667" y="222"/>
                  </a:lnTo>
                  <a:lnTo>
                    <a:pt x="667" y="253"/>
                  </a:lnTo>
                  <a:lnTo>
                    <a:pt x="523" y="270"/>
                  </a:lnTo>
                  <a:lnTo>
                    <a:pt x="234" y="294"/>
                  </a:lnTo>
                  <a:lnTo>
                    <a:pt x="0" y="308"/>
                  </a:lnTo>
                  <a:lnTo>
                    <a:pt x="17" y="253"/>
                  </a:lnTo>
                  <a:lnTo>
                    <a:pt x="17" y="253"/>
                  </a:lnTo>
                  <a:close/>
                </a:path>
              </a:pathLst>
            </a:custGeom>
            <a:solidFill>
              <a:srgbClr val="E21E1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49" name="Freeform 1144"/>
            <p:cNvSpPr>
              <a:spLocks/>
            </p:cNvSpPr>
            <p:nvPr/>
          </p:nvSpPr>
          <p:spPr bwMode="auto">
            <a:xfrm>
              <a:off x="5221288" y="3613150"/>
              <a:ext cx="396875" cy="673100"/>
            </a:xfrm>
            <a:custGeom>
              <a:avLst/>
              <a:gdLst>
                <a:gd name="T0" fmla="*/ 27 w 388"/>
                <a:gd name="T1" fmla="*/ 457 h 654"/>
                <a:gd name="T2" fmla="*/ 65 w 388"/>
                <a:gd name="T3" fmla="*/ 407 h 654"/>
                <a:gd name="T4" fmla="*/ 54 w 388"/>
                <a:gd name="T5" fmla="*/ 394 h 654"/>
                <a:gd name="T6" fmla="*/ 38 w 388"/>
                <a:gd name="T7" fmla="*/ 287 h 654"/>
                <a:gd name="T8" fmla="*/ 33 w 388"/>
                <a:gd name="T9" fmla="*/ 215 h 654"/>
                <a:gd name="T10" fmla="*/ 59 w 388"/>
                <a:gd name="T11" fmla="*/ 135 h 654"/>
                <a:gd name="T12" fmla="*/ 101 w 388"/>
                <a:gd name="T13" fmla="*/ 80 h 654"/>
                <a:gd name="T14" fmla="*/ 97 w 388"/>
                <a:gd name="T15" fmla="*/ 65 h 654"/>
                <a:gd name="T16" fmla="*/ 128 w 388"/>
                <a:gd name="T17" fmla="*/ 14 h 654"/>
                <a:gd name="T18" fmla="*/ 362 w 388"/>
                <a:gd name="T19" fmla="*/ 0 h 654"/>
                <a:gd name="T20" fmla="*/ 373 w 388"/>
                <a:gd name="T21" fmla="*/ 12 h 654"/>
                <a:gd name="T22" fmla="*/ 362 w 388"/>
                <a:gd name="T23" fmla="*/ 419 h 654"/>
                <a:gd name="T24" fmla="*/ 388 w 388"/>
                <a:gd name="T25" fmla="*/ 614 h 654"/>
                <a:gd name="T26" fmla="*/ 379 w 388"/>
                <a:gd name="T27" fmla="*/ 624 h 654"/>
                <a:gd name="T28" fmla="*/ 329 w 388"/>
                <a:gd name="T29" fmla="*/ 612 h 654"/>
                <a:gd name="T30" fmla="*/ 253 w 388"/>
                <a:gd name="T31" fmla="*/ 654 h 654"/>
                <a:gd name="T32" fmla="*/ 215 w 388"/>
                <a:gd name="T33" fmla="*/ 592 h 654"/>
                <a:gd name="T34" fmla="*/ 221 w 388"/>
                <a:gd name="T35" fmla="*/ 546 h 654"/>
                <a:gd name="T36" fmla="*/ 0 w 388"/>
                <a:gd name="T37" fmla="*/ 555 h 654"/>
                <a:gd name="T38" fmla="*/ 27 w 388"/>
                <a:gd name="T39" fmla="*/ 457 h 654"/>
                <a:gd name="T40" fmla="*/ 27 w 388"/>
                <a:gd name="T41" fmla="*/ 457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8" h="654">
                  <a:moveTo>
                    <a:pt x="27" y="457"/>
                  </a:moveTo>
                  <a:lnTo>
                    <a:pt x="65" y="407"/>
                  </a:lnTo>
                  <a:lnTo>
                    <a:pt x="54" y="394"/>
                  </a:lnTo>
                  <a:lnTo>
                    <a:pt x="38" y="287"/>
                  </a:lnTo>
                  <a:lnTo>
                    <a:pt x="33" y="215"/>
                  </a:lnTo>
                  <a:lnTo>
                    <a:pt x="59" y="135"/>
                  </a:lnTo>
                  <a:lnTo>
                    <a:pt x="101" y="80"/>
                  </a:lnTo>
                  <a:lnTo>
                    <a:pt x="97" y="65"/>
                  </a:lnTo>
                  <a:lnTo>
                    <a:pt x="128" y="14"/>
                  </a:lnTo>
                  <a:lnTo>
                    <a:pt x="362" y="0"/>
                  </a:lnTo>
                  <a:lnTo>
                    <a:pt x="373" y="12"/>
                  </a:lnTo>
                  <a:lnTo>
                    <a:pt x="362" y="419"/>
                  </a:lnTo>
                  <a:lnTo>
                    <a:pt x="388" y="614"/>
                  </a:lnTo>
                  <a:lnTo>
                    <a:pt x="379" y="624"/>
                  </a:lnTo>
                  <a:lnTo>
                    <a:pt x="329" y="612"/>
                  </a:lnTo>
                  <a:lnTo>
                    <a:pt x="253" y="654"/>
                  </a:lnTo>
                  <a:lnTo>
                    <a:pt x="215" y="592"/>
                  </a:lnTo>
                  <a:lnTo>
                    <a:pt x="221" y="546"/>
                  </a:lnTo>
                  <a:lnTo>
                    <a:pt x="0" y="555"/>
                  </a:lnTo>
                  <a:lnTo>
                    <a:pt x="27" y="457"/>
                  </a:lnTo>
                  <a:lnTo>
                    <a:pt x="27" y="457"/>
                  </a:lnTo>
                  <a:close/>
                </a:path>
              </a:pathLst>
            </a:custGeom>
            <a:solidFill>
              <a:srgbClr val="E21E1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50" name="Freeform 1145"/>
            <p:cNvSpPr>
              <a:spLocks/>
            </p:cNvSpPr>
            <p:nvPr/>
          </p:nvSpPr>
          <p:spPr bwMode="auto">
            <a:xfrm>
              <a:off x="5591176" y="3586162"/>
              <a:ext cx="419100" cy="677863"/>
            </a:xfrm>
            <a:custGeom>
              <a:avLst/>
              <a:gdLst>
                <a:gd name="T0" fmla="*/ 11 w 416"/>
                <a:gd name="T1" fmla="*/ 36 h 659"/>
                <a:gd name="T2" fmla="*/ 0 w 416"/>
                <a:gd name="T3" fmla="*/ 443 h 659"/>
                <a:gd name="T4" fmla="*/ 26 w 416"/>
                <a:gd name="T5" fmla="*/ 638 h 659"/>
                <a:gd name="T6" fmla="*/ 55 w 416"/>
                <a:gd name="T7" fmla="*/ 646 h 659"/>
                <a:gd name="T8" fmla="*/ 81 w 416"/>
                <a:gd name="T9" fmla="*/ 631 h 659"/>
                <a:gd name="T10" fmla="*/ 97 w 416"/>
                <a:gd name="T11" fmla="*/ 646 h 659"/>
                <a:gd name="T12" fmla="*/ 74 w 416"/>
                <a:gd name="T13" fmla="*/ 659 h 659"/>
                <a:gd name="T14" fmla="*/ 131 w 416"/>
                <a:gd name="T15" fmla="*/ 644 h 659"/>
                <a:gd name="T16" fmla="*/ 142 w 416"/>
                <a:gd name="T17" fmla="*/ 627 h 659"/>
                <a:gd name="T18" fmla="*/ 135 w 416"/>
                <a:gd name="T19" fmla="*/ 616 h 659"/>
                <a:gd name="T20" fmla="*/ 138 w 416"/>
                <a:gd name="T21" fmla="*/ 598 h 659"/>
                <a:gd name="T22" fmla="*/ 112 w 416"/>
                <a:gd name="T23" fmla="*/ 574 h 659"/>
                <a:gd name="T24" fmla="*/ 112 w 416"/>
                <a:gd name="T25" fmla="*/ 553 h 659"/>
                <a:gd name="T26" fmla="*/ 416 w 416"/>
                <a:gd name="T27" fmla="*/ 526 h 659"/>
                <a:gd name="T28" fmla="*/ 391 w 416"/>
                <a:gd name="T29" fmla="*/ 422 h 659"/>
                <a:gd name="T30" fmla="*/ 406 w 416"/>
                <a:gd name="T31" fmla="*/ 359 h 659"/>
                <a:gd name="T32" fmla="*/ 368 w 416"/>
                <a:gd name="T33" fmla="*/ 277 h 659"/>
                <a:gd name="T34" fmla="*/ 289 w 416"/>
                <a:gd name="T35" fmla="*/ 0 h 659"/>
                <a:gd name="T36" fmla="*/ 0 w 416"/>
                <a:gd name="T37" fmla="*/ 24 h 659"/>
                <a:gd name="T38" fmla="*/ 11 w 416"/>
                <a:gd name="T39" fmla="*/ 36 h 659"/>
                <a:gd name="T40" fmla="*/ 11 w 416"/>
                <a:gd name="T41" fmla="*/ 36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6" h="659">
                  <a:moveTo>
                    <a:pt x="11" y="36"/>
                  </a:moveTo>
                  <a:lnTo>
                    <a:pt x="0" y="443"/>
                  </a:lnTo>
                  <a:lnTo>
                    <a:pt x="26" y="638"/>
                  </a:lnTo>
                  <a:lnTo>
                    <a:pt x="55" y="646"/>
                  </a:lnTo>
                  <a:lnTo>
                    <a:pt x="81" y="631"/>
                  </a:lnTo>
                  <a:lnTo>
                    <a:pt x="97" y="646"/>
                  </a:lnTo>
                  <a:lnTo>
                    <a:pt x="74" y="659"/>
                  </a:lnTo>
                  <a:lnTo>
                    <a:pt x="131" y="644"/>
                  </a:lnTo>
                  <a:lnTo>
                    <a:pt x="142" y="627"/>
                  </a:lnTo>
                  <a:lnTo>
                    <a:pt x="135" y="616"/>
                  </a:lnTo>
                  <a:lnTo>
                    <a:pt x="138" y="598"/>
                  </a:lnTo>
                  <a:lnTo>
                    <a:pt x="112" y="574"/>
                  </a:lnTo>
                  <a:lnTo>
                    <a:pt x="112" y="553"/>
                  </a:lnTo>
                  <a:lnTo>
                    <a:pt x="416" y="526"/>
                  </a:lnTo>
                  <a:lnTo>
                    <a:pt x="391" y="422"/>
                  </a:lnTo>
                  <a:lnTo>
                    <a:pt x="406" y="359"/>
                  </a:lnTo>
                  <a:lnTo>
                    <a:pt x="368" y="277"/>
                  </a:lnTo>
                  <a:lnTo>
                    <a:pt x="289" y="0"/>
                  </a:lnTo>
                  <a:lnTo>
                    <a:pt x="0" y="24"/>
                  </a:lnTo>
                  <a:lnTo>
                    <a:pt x="11" y="36"/>
                  </a:lnTo>
                  <a:lnTo>
                    <a:pt x="11" y="36"/>
                  </a:lnTo>
                  <a:close/>
                </a:path>
              </a:pathLst>
            </a:custGeom>
            <a:solidFill>
              <a:srgbClr val="E21E1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51" name="Freeform 1146"/>
            <p:cNvSpPr>
              <a:spLocks/>
            </p:cNvSpPr>
            <p:nvPr/>
          </p:nvSpPr>
          <p:spPr bwMode="auto">
            <a:xfrm>
              <a:off x="5881688" y="3554412"/>
              <a:ext cx="596900" cy="619125"/>
            </a:xfrm>
            <a:custGeom>
              <a:avLst/>
              <a:gdLst>
                <a:gd name="T0" fmla="*/ 79 w 587"/>
                <a:gd name="T1" fmla="*/ 312 h 603"/>
                <a:gd name="T2" fmla="*/ 117 w 587"/>
                <a:gd name="T3" fmla="*/ 394 h 603"/>
                <a:gd name="T4" fmla="*/ 102 w 587"/>
                <a:gd name="T5" fmla="*/ 457 h 603"/>
                <a:gd name="T6" fmla="*/ 127 w 587"/>
                <a:gd name="T7" fmla="*/ 561 h 603"/>
                <a:gd name="T8" fmla="*/ 150 w 587"/>
                <a:gd name="T9" fmla="*/ 595 h 603"/>
                <a:gd name="T10" fmla="*/ 464 w 587"/>
                <a:gd name="T11" fmla="*/ 578 h 603"/>
                <a:gd name="T12" fmla="*/ 467 w 587"/>
                <a:gd name="T13" fmla="*/ 599 h 603"/>
                <a:gd name="T14" fmla="*/ 486 w 587"/>
                <a:gd name="T15" fmla="*/ 603 h 603"/>
                <a:gd name="T16" fmla="*/ 479 w 587"/>
                <a:gd name="T17" fmla="*/ 552 h 603"/>
                <a:gd name="T18" fmla="*/ 492 w 587"/>
                <a:gd name="T19" fmla="*/ 538 h 603"/>
                <a:gd name="T20" fmla="*/ 538 w 587"/>
                <a:gd name="T21" fmla="*/ 548 h 603"/>
                <a:gd name="T22" fmla="*/ 545 w 587"/>
                <a:gd name="T23" fmla="*/ 512 h 603"/>
                <a:gd name="T24" fmla="*/ 540 w 587"/>
                <a:gd name="T25" fmla="*/ 464 h 603"/>
                <a:gd name="T26" fmla="*/ 559 w 587"/>
                <a:gd name="T27" fmla="*/ 451 h 603"/>
                <a:gd name="T28" fmla="*/ 587 w 587"/>
                <a:gd name="T29" fmla="*/ 360 h 603"/>
                <a:gd name="T30" fmla="*/ 568 w 587"/>
                <a:gd name="T31" fmla="*/ 356 h 603"/>
                <a:gd name="T32" fmla="*/ 492 w 587"/>
                <a:gd name="T33" fmla="*/ 238 h 603"/>
                <a:gd name="T34" fmla="*/ 327 w 587"/>
                <a:gd name="T35" fmla="*/ 90 h 603"/>
                <a:gd name="T36" fmla="*/ 254 w 587"/>
                <a:gd name="T37" fmla="*/ 44 h 603"/>
                <a:gd name="T38" fmla="*/ 279 w 587"/>
                <a:gd name="T39" fmla="*/ 0 h 603"/>
                <a:gd name="T40" fmla="*/ 144 w 587"/>
                <a:gd name="T41" fmla="*/ 18 h 603"/>
                <a:gd name="T42" fmla="*/ 0 w 587"/>
                <a:gd name="T43" fmla="*/ 35 h 603"/>
                <a:gd name="T44" fmla="*/ 79 w 587"/>
                <a:gd name="T45" fmla="*/ 312 h 603"/>
                <a:gd name="T46" fmla="*/ 79 w 587"/>
                <a:gd name="T47" fmla="*/ 312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7" h="603">
                  <a:moveTo>
                    <a:pt x="79" y="312"/>
                  </a:moveTo>
                  <a:lnTo>
                    <a:pt x="117" y="394"/>
                  </a:lnTo>
                  <a:lnTo>
                    <a:pt x="102" y="457"/>
                  </a:lnTo>
                  <a:lnTo>
                    <a:pt x="127" y="561"/>
                  </a:lnTo>
                  <a:lnTo>
                    <a:pt x="150" y="595"/>
                  </a:lnTo>
                  <a:lnTo>
                    <a:pt x="464" y="578"/>
                  </a:lnTo>
                  <a:lnTo>
                    <a:pt x="467" y="599"/>
                  </a:lnTo>
                  <a:lnTo>
                    <a:pt x="486" y="603"/>
                  </a:lnTo>
                  <a:lnTo>
                    <a:pt x="479" y="552"/>
                  </a:lnTo>
                  <a:lnTo>
                    <a:pt x="492" y="538"/>
                  </a:lnTo>
                  <a:lnTo>
                    <a:pt x="538" y="548"/>
                  </a:lnTo>
                  <a:lnTo>
                    <a:pt x="545" y="512"/>
                  </a:lnTo>
                  <a:lnTo>
                    <a:pt x="540" y="464"/>
                  </a:lnTo>
                  <a:lnTo>
                    <a:pt x="559" y="451"/>
                  </a:lnTo>
                  <a:lnTo>
                    <a:pt x="587" y="360"/>
                  </a:lnTo>
                  <a:lnTo>
                    <a:pt x="568" y="356"/>
                  </a:lnTo>
                  <a:lnTo>
                    <a:pt x="492" y="238"/>
                  </a:lnTo>
                  <a:lnTo>
                    <a:pt x="327" y="90"/>
                  </a:lnTo>
                  <a:lnTo>
                    <a:pt x="254" y="44"/>
                  </a:lnTo>
                  <a:lnTo>
                    <a:pt x="279" y="0"/>
                  </a:lnTo>
                  <a:lnTo>
                    <a:pt x="144" y="18"/>
                  </a:lnTo>
                  <a:lnTo>
                    <a:pt x="0" y="35"/>
                  </a:lnTo>
                  <a:lnTo>
                    <a:pt x="79" y="312"/>
                  </a:lnTo>
                  <a:lnTo>
                    <a:pt x="79" y="312"/>
                  </a:lnTo>
                  <a:close/>
                </a:path>
              </a:pathLst>
            </a:custGeom>
            <a:solidFill>
              <a:srgbClr val="E0A39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52" name="Freeform 1147"/>
            <p:cNvSpPr>
              <a:spLocks/>
            </p:cNvSpPr>
            <p:nvPr/>
          </p:nvSpPr>
          <p:spPr bwMode="auto">
            <a:xfrm>
              <a:off x="5705476" y="4105275"/>
              <a:ext cx="1004887" cy="754062"/>
            </a:xfrm>
            <a:custGeom>
              <a:avLst/>
              <a:gdLst>
                <a:gd name="T0" fmla="*/ 0 w 990"/>
                <a:gd name="T1" fmla="*/ 71 h 732"/>
                <a:gd name="T2" fmla="*/ 26 w 990"/>
                <a:gd name="T3" fmla="*/ 95 h 732"/>
                <a:gd name="T4" fmla="*/ 23 w 990"/>
                <a:gd name="T5" fmla="*/ 113 h 732"/>
                <a:gd name="T6" fmla="*/ 30 w 990"/>
                <a:gd name="T7" fmla="*/ 124 h 732"/>
                <a:gd name="T8" fmla="*/ 19 w 990"/>
                <a:gd name="T9" fmla="*/ 141 h 732"/>
                <a:gd name="T10" fmla="*/ 135 w 990"/>
                <a:gd name="T11" fmla="*/ 101 h 732"/>
                <a:gd name="T12" fmla="*/ 283 w 990"/>
                <a:gd name="T13" fmla="*/ 194 h 732"/>
                <a:gd name="T14" fmla="*/ 405 w 990"/>
                <a:gd name="T15" fmla="*/ 130 h 732"/>
                <a:gd name="T16" fmla="*/ 475 w 990"/>
                <a:gd name="T17" fmla="*/ 145 h 732"/>
                <a:gd name="T18" fmla="*/ 564 w 990"/>
                <a:gd name="T19" fmla="*/ 232 h 732"/>
                <a:gd name="T20" fmla="*/ 597 w 990"/>
                <a:gd name="T21" fmla="*/ 232 h 732"/>
                <a:gd name="T22" fmla="*/ 625 w 990"/>
                <a:gd name="T23" fmla="*/ 293 h 732"/>
                <a:gd name="T24" fmla="*/ 618 w 990"/>
                <a:gd name="T25" fmla="*/ 409 h 732"/>
                <a:gd name="T26" fmla="*/ 639 w 990"/>
                <a:gd name="T27" fmla="*/ 422 h 732"/>
                <a:gd name="T28" fmla="*/ 642 w 990"/>
                <a:gd name="T29" fmla="*/ 401 h 732"/>
                <a:gd name="T30" fmla="*/ 671 w 990"/>
                <a:gd name="T31" fmla="*/ 401 h 732"/>
                <a:gd name="T32" fmla="*/ 642 w 990"/>
                <a:gd name="T33" fmla="*/ 457 h 732"/>
                <a:gd name="T34" fmla="*/ 718 w 990"/>
                <a:gd name="T35" fmla="*/ 533 h 732"/>
                <a:gd name="T36" fmla="*/ 730 w 990"/>
                <a:gd name="T37" fmla="*/ 512 h 732"/>
                <a:gd name="T38" fmla="*/ 736 w 990"/>
                <a:gd name="T39" fmla="*/ 565 h 732"/>
                <a:gd name="T40" fmla="*/ 760 w 990"/>
                <a:gd name="T41" fmla="*/ 576 h 732"/>
                <a:gd name="T42" fmla="*/ 787 w 990"/>
                <a:gd name="T43" fmla="*/ 641 h 732"/>
                <a:gd name="T44" fmla="*/ 814 w 990"/>
                <a:gd name="T45" fmla="*/ 641 h 732"/>
                <a:gd name="T46" fmla="*/ 871 w 990"/>
                <a:gd name="T47" fmla="*/ 702 h 732"/>
                <a:gd name="T48" fmla="*/ 903 w 990"/>
                <a:gd name="T49" fmla="*/ 706 h 732"/>
                <a:gd name="T50" fmla="*/ 903 w 990"/>
                <a:gd name="T51" fmla="*/ 715 h 732"/>
                <a:gd name="T52" fmla="*/ 880 w 990"/>
                <a:gd name="T53" fmla="*/ 732 h 732"/>
                <a:gd name="T54" fmla="*/ 931 w 990"/>
                <a:gd name="T55" fmla="*/ 725 h 732"/>
                <a:gd name="T56" fmla="*/ 964 w 990"/>
                <a:gd name="T57" fmla="*/ 711 h 732"/>
                <a:gd name="T58" fmla="*/ 981 w 990"/>
                <a:gd name="T59" fmla="*/ 626 h 732"/>
                <a:gd name="T60" fmla="*/ 990 w 990"/>
                <a:gd name="T61" fmla="*/ 630 h 732"/>
                <a:gd name="T62" fmla="*/ 983 w 990"/>
                <a:gd name="T63" fmla="*/ 512 h 732"/>
                <a:gd name="T64" fmla="*/ 969 w 990"/>
                <a:gd name="T65" fmla="*/ 477 h 732"/>
                <a:gd name="T66" fmla="*/ 863 w 990"/>
                <a:gd name="T67" fmla="*/ 306 h 732"/>
                <a:gd name="T68" fmla="*/ 779 w 990"/>
                <a:gd name="T69" fmla="*/ 145 h 732"/>
                <a:gd name="T70" fmla="*/ 728 w 990"/>
                <a:gd name="T71" fmla="*/ 12 h 732"/>
                <a:gd name="T72" fmla="*/ 715 w 990"/>
                <a:gd name="T73" fmla="*/ 10 h 732"/>
                <a:gd name="T74" fmla="*/ 669 w 990"/>
                <a:gd name="T75" fmla="*/ 0 h 732"/>
                <a:gd name="T76" fmla="*/ 656 w 990"/>
                <a:gd name="T77" fmla="*/ 14 h 732"/>
                <a:gd name="T78" fmla="*/ 663 w 990"/>
                <a:gd name="T79" fmla="*/ 65 h 732"/>
                <a:gd name="T80" fmla="*/ 644 w 990"/>
                <a:gd name="T81" fmla="*/ 61 h 732"/>
                <a:gd name="T82" fmla="*/ 641 w 990"/>
                <a:gd name="T83" fmla="*/ 40 h 732"/>
                <a:gd name="T84" fmla="*/ 327 w 990"/>
                <a:gd name="T85" fmla="*/ 57 h 732"/>
                <a:gd name="T86" fmla="*/ 304 w 990"/>
                <a:gd name="T87" fmla="*/ 23 h 732"/>
                <a:gd name="T88" fmla="*/ 0 w 990"/>
                <a:gd name="T89" fmla="*/ 50 h 732"/>
                <a:gd name="T90" fmla="*/ 0 w 990"/>
                <a:gd name="T91" fmla="*/ 71 h 732"/>
                <a:gd name="T92" fmla="*/ 0 w 990"/>
                <a:gd name="T93" fmla="*/ 71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90" h="732">
                  <a:moveTo>
                    <a:pt x="0" y="71"/>
                  </a:moveTo>
                  <a:lnTo>
                    <a:pt x="26" y="95"/>
                  </a:lnTo>
                  <a:lnTo>
                    <a:pt x="23" y="113"/>
                  </a:lnTo>
                  <a:lnTo>
                    <a:pt x="30" y="124"/>
                  </a:lnTo>
                  <a:lnTo>
                    <a:pt x="19" y="141"/>
                  </a:lnTo>
                  <a:lnTo>
                    <a:pt x="135" y="101"/>
                  </a:lnTo>
                  <a:lnTo>
                    <a:pt x="283" y="194"/>
                  </a:lnTo>
                  <a:lnTo>
                    <a:pt x="405" y="130"/>
                  </a:lnTo>
                  <a:lnTo>
                    <a:pt x="475" y="145"/>
                  </a:lnTo>
                  <a:lnTo>
                    <a:pt x="564" y="232"/>
                  </a:lnTo>
                  <a:lnTo>
                    <a:pt x="597" y="232"/>
                  </a:lnTo>
                  <a:lnTo>
                    <a:pt x="625" y="293"/>
                  </a:lnTo>
                  <a:lnTo>
                    <a:pt x="618" y="409"/>
                  </a:lnTo>
                  <a:lnTo>
                    <a:pt x="639" y="422"/>
                  </a:lnTo>
                  <a:lnTo>
                    <a:pt x="642" y="401"/>
                  </a:lnTo>
                  <a:lnTo>
                    <a:pt x="671" y="401"/>
                  </a:lnTo>
                  <a:lnTo>
                    <a:pt x="642" y="457"/>
                  </a:lnTo>
                  <a:lnTo>
                    <a:pt x="718" y="533"/>
                  </a:lnTo>
                  <a:lnTo>
                    <a:pt x="730" y="512"/>
                  </a:lnTo>
                  <a:lnTo>
                    <a:pt x="736" y="565"/>
                  </a:lnTo>
                  <a:lnTo>
                    <a:pt x="760" y="576"/>
                  </a:lnTo>
                  <a:lnTo>
                    <a:pt x="787" y="641"/>
                  </a:lnTo>
                  <a:lnTo>
                    <a:pt x="814" y="641"/>
                  </a:lnTo>
                  <a:lnTo>
                    <a:pt x="871" y="702"/>
                  </a:lnTo>
                  <a:lnTo>
                    <a:pt x="903" y="706"/>
                  </a:lnTo>
                  <a:lnTo>
                    <a:pt x="903" y="715"/>
                  </a:lnTo>
                  <a:lnTo>
                    <a:pt x="880" y="732"/>
                  </a:lnTo>
                  <a:lnTo>
                    <a:pt x="931" y="725"/>
                  </a:lnTo>
                  <a:lnTo>
                    <a:pt x="964" y="711"/>
                  </a:lnTo>
                  <a:lnTo>
                    <a:pt x="981" y="626"/>
                  </a:lnTo>
                  <a:lnTo>
                    <a:pt x="990" y="630"/>
                  </a:lnTo>
                  <a:lnTo>
                    <a:pt x="983" y="512"/>
                  </a:lnTo>
                  <a:lnTo>
                    <a:pt x="969" y="477"/>
                  </a:lnTo>
                  <a:lnTo>
                    <a:pt x="863" y="306"/>
                  </a:lnTo>
                  <a:lnTo>
                    <a:pt x="779" y="145"/>
                  </a:lnTo>
                  <a:lnTo>
                    <a:pt x="728" y="12"/>
                  </a:lnTo>
                  <a:lnTo>
                    <a:pt x="715" y="10"/>
                  </a:lnTo>
                  <a:lnTo>
                    <a:pt x="669" y="0"/>
                  </a:lnTo>
                  <a:lnTo>
                    <a:pt x="656" y="14"/>
                  </a:lnTo>
                  <a:lnTo>
                    <a:pt x="663" y="65"/>
                  </a:lnTo>
                  <a:lnTo>
                    <a:pt x="644" y="61"/>
                  </a:lnTo>
                  <a:lnTo>
                    <a:pt x="641" y="40"/>
                  </a:lnTo>
                  <a:lnTo>
                    <a:pt x="327" y="57"/>
                  </a:lnTo>
                  <a:lnTo>
                    <a:pt x="304" y="23"/>
                  </a:lnTo>
                  <a:lnTo>
                    <a:pt x="0" y="50"/>
                  </a:lnTo>
                  <a:lnTo>
                    <a:pt x="0" y="71"/>
                  </a:lnTo>
                  <a:lnTo>
                    <a:pt x="0" y="71"/>
                  </a:lnTo>
                  <a:close/>
                </a:path>
              </a:pathLst>
            </a:custGeom>
            <a:solidFill>
              <a:srgbClr val="AED0E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53" name="Freeform 1151"/>
            <p:cNvSpPr>
              <a:spLocks/>
            </p:cNvSpPr>
            <p:nvPr/>
          </p:nvSpPr>
          <p:spPr bwMode="auto">
            <a:xfrm>
              <a:off x="5867401" y="2552701"/>
              <a:ext cx="465137" cy="517525"/>
            </a:xfrm>
            <a:custGeom>
              <a:avLst/>
              <a:gdLst>
                <a:gd name="T0" fmla="*/ 0 w 459"/>
                <a:gd name="T1" fmla="*/ 91 h 504"/>
                <a:gd name="T2" fmla="*/ 38 w 459"/>
                <a:gd name="T3" fmla="*/ 441 h 504"/>
                <a:gd name="T4" fmla="*/ 95 w 459"/>
                <a:gd name="T5" fmla="*/ 447 h 504"/>
                <a:gd name="T6" fmla="*/ 164 w 459"/>
                <a:gd name="T7" fmla="*/ 487 h 504"/>
                <a:gd name="T8" fmla="*/ 213 w 459"/>
                <a:gd name="T9" fmla="*/ 485 h 504"/>
                <a:gd name="T10" fmla="*/ 236 w 459"/>
                <a:gd name="T11" fmla="*/ 470 h 504"/>
                <a:gd name="T12" fmla="*/ 291 w 459"/>
                <a:gd name="T13" fmla="*/ 504 h 504"/>
                <a:gd name="T14" fmla="*/ 324 w 459"/>
                <a:gd name="T15" fmla="*/ 475 h 504"/>
                <a:gd name="T16" fmla="*/ 331 w 459"/>
                <a:gd name="T17" fmla="*/ 420 h 504"/>
                <a:gd name="T18" fmla="*/ 352 w 459"/>
                <a:gd name="T19" fmla="*/ 432 h 504"/>
                <a:gd name="T20" fmla="*/ 364 w 459"/>
                <a:gd name="T21" fmla="*/ 386 h 504"/>
                <a:gd name="T22" fmla="*/ 440 w 459"/>
                <a:gd name="T23" fmla="*/ 319 h 504"/>
                <a:gd name="T24" fmla="*/ 453 w 459"/>
                <a:gd name="T25" fmla="*/ 211 h 504"/>
                <a:gd name="T26" fmla="*/ 443 w 459"/>
                <a:gd name="T27" fmla="*/ 188 h 504"/>
                <a:gd name="T28" fmla="*/ 459 w 459"/>
                <a:gd name="T29" fmla="*/ 177 h 504"/>
                <a:gd name="T30" fmla="*/ 430 w 459"/>
                <a:gd name="T31" fmla="*/ 0 h 504"/>
                <a:gd name="T32" fmla="*/ 352 w 459"/>
                <a:gd name="T33" fmla="*/ 40 h 504"/>
                <a:gd name="T34" fmla="*/ 312 w 459"/>
                <a:gd name="T35" fmla="*/ 82 h 504"/>
                <a:gd name="T36" fmla="*/ 284 w 459"/>
                <a:gd name="T37" fmla="*/ 84 h 504"/>
                <a:gd name="T38" fmla="*/ 240 w 459"/>
                <a:gd name="T39" fmla="*/ 107 h 504"/>
                <a:gd name="T40" fmla="*/ 139 w 459"/>
                <a:gd name="T41" fmla="*/ 72 h 504"/>
                <a:gd name="T42" fmla="*/ 0 w 459"/>
                <a:gd name="T43" fmla="*/ 91 h 504"/>
                <a:gd name="T44" fmla="*/ 0 w 459"/>
                <a:gd name="T45" fmla="*/ 9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9" h="504">
                  <a:moveTo>
                    <a:pt x="0" y="91"/>
                  </a:moveTo>
                  <a:lnTo>
                    <a:pt x="38" y="441"/>
                  </a:lnTo>
                  <a:lnTo>
                    <a:pt x="95" y="447"/>
                  </a:lnTo>
                  <a:lnTo>
                    <a:pt x="164" y="487"/>
                  </a:lnTo>
                  <a:lnTo>
                    <a:pt x="213" y="485"/>
                  </a:lnTo>
                  <a:lnTo>
                    <a:pt x="236" y="470"/>
                  </a:lnTo>
                  <a:lnTo>
                    <a:pt x="291" y="504"/>
                  </a:lnTo>
                  <a:lnTo>
                    <a:pt x="324" y="475"/>
                  </a:lnTo>
                  <a:lnTo>
                    <a:pt x="331" y="420"/>
                  </a:lnTo>
                  <a:lnTo>
                    <a:pt x="352" y="432"/>
                  </a:lnTo>
                  <a:lnTo>
                    <a:pt x="364" y="386"/>
                  </a:lnTo>
                  <a:lnTo>
                    <a:pt x="440" y="319"/>
                  </a:lnTo>
                  <a:lnTo>
                    <a:pt x="453" y="211"/>
                  </a:lnTo>
                  <a:lnTo>
                    <a:pt x="443" y="188"/>
                  </a:lnTo>
                  <a:lnTo>
                    <a:pt x="459" y="177"/>
                  </a:lnTo>
                  <a:lnTo>
                    <a:pt x="430" y="0"/>
                  </a:lnTo>
                  <a:lnTo>
                    <a:pt x="352" y="40"/>
                  </a:lnTo>
                  <a:lnTo>
                    <a:pt x="312" y="82"/>
                  </a:lnTo>
                  <a:lnTo>
                    <a:pt x="284" y="84"/>
                  </a:lnTo>
                  <a:lnTo>
                    <a:pt x="240" y="107"/>
                  </a:lnTo>
                  <a:lnTo>
                    <a:pt x="139" y="72"/>
                  </a:lnTo>
                  <a:lnTo>
                    <a:pt x="0" y="91"/>
                  </a:lnTo>
                  <a:lnTo>
                    <a:pt x="0" y="91"/>
                  </a:lnTo>
                  <a:close/>
                </a:path>
              </a:pathLst>
            </a:custGeom>
            <a:solidFill>
              <a:srgbClr val="D9D9D9"/>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54" name="Freeform 1152"/>
            <p:cNvSpPr>
              <a:spLocks/>
            </p:cNvSpPr>
            <p:nvPr/>
          </p:nvSpPr>
          <p:spPr bwMode="auto">
            <a:xfrm>
              <a:off x="6162676" y="2736851"/>
              <a:ext cx="495300" cy="485775"/>
            </a:xfrm>
            <a:custGeom>
              <a:avLst/>
              <a:gdLst>
                <a:gd name="T0" fmla="*/ 0 w 489"/>
                <a:gd name="T1" fmla="*/ 327 h 473"/>
                <a:gd name="T2" fmla="*/ 17 w 489"/>
                <a:gd name="T3" fmla="*/ 391 h 473"/>
                <a:gd name="T4" fmla="*/ 80 w 489"/>
                <a:gd name="T5" fmla="*/ 437 h 473"/>
                <a:gd name="T6" fmla="*/ 111 w 489"/>
                <a:gd name="T7" fmla="*/ 473 h 473"/>
                <a:gd name="T8" fmla="*/ 204 w 489"/>
                <a:gd name="T9" fmla="*/ 435 h 473"/>
                <a:gd name="T10" fmla="*/ 246 w 489"/>
                <a:gd name="T11" fmla="*/ 429 h 473"/>
                <a:gd name="T12" fmla="*/ 268 w 489"/>
                <a:gd name="T13" fmla="*/ 401 h 473"/>
                <a:gd name="T14" fmla="*/ 304 w 489"/>
                <a:gd name="T15" fmla="*/ 258 h 473"/>
                <a:gd name="T16" fmla="*/ 344 w 489"/>
                <a:gd name="T17" fmla="*/ 275 h 473"/>
                <a:gd name="T18" fmla="*/ 420 w 489"/>
                <a:gd name="T19" fmla="*/ 122 h 473"/>
                <a:gd name="T20" fmla="*/ 479 w 489"/>
                <a:gd name="T21" fmla="*/ 154 h 473"/>
                <a:gd name="T22" fmla="*/ 489 w 489"/>
                <a:gd name="T23" fmla="*/ 127 h 473"/>
                <a:gd name="T24" fmla="*/ 447 w 489"/>
                <a:gd name="T25" fmla="*/ 93 h 473"/>
                <a:gd name="T26" fmla="*/ 415 w 489"/>
                <a:gd name="T27" fmla="*/ 97 h 473"/>
                <a:gd name="T28" fmla="*/ 403 w 489"/>
                <a:gd name="T29" fmla="*/ 114 h 473"/>
                <a:gd name="T30" fmla="*/ 344 w 489"/>
                <a:gd name="T31" fmla="*/ 131 h 473"/>
                <a:gd name="T32" fmla="*/ 306 w 489"/>
                <a:gd name="T33" fmla="*/ 173 h 473"/>
                <a:gd name="T34" fmla="*/ 295 w 489"/>
                <a:gd name="T35" fmla="*/ 106 h 473"/>
                <a:gd name="T36" fmla="*/ 189 w 489"/>
                <a:gd name="T37" fmla="*/ 123 h 473"/>
                <a:gd name="T38" fmla="*/ 168 w 489"/>
                <a:gd name="T39" fmla="*/ 0 h 473"/>
                <a:gd name="T40" fmla="*/ 152 w 489"/>
                <a:gd name="T41" fmla="*/ 11 h 473"/>
                <a:gd name="T42" fmla="*/ 162 w 489"/>
                <a:gd name="T43" fmla="*/ 34 h 473"/>
                <a:gd name="T44" fmla="*/ 149 w 489"/>
                <a:gd name="T45" fmla="*/ 142 h 473"/>
                <a:gd name="T46" fmla="*/ 73 w 489"/>
                <a:gd name="T47" fmla="*/ 209 h 473"/>
                <a:gd name="T48" fmla="*/ 61 w 489"/>
                <a:gd name="T49" fmla="*/ 255 h 473"/>
                <a:gd name="T50" fmla="*/ 40 w 489"/>
                <a:gd name="T51" fmla="*/ 243 h 473"/>
                <a:gd name="T52" fmla="*/ 33 w 489"/>
                <a:gd name="T53" fmla="*/ 298 h 473"/>
                <a:gd name="T54" fmla="*/ 0 w 489"/>
                <a:gd name="T55" fmla="*/ 327 h 473"/>
                <a:gd name="T56" fmla="*/ 0 w 489"/>
                <a:gd name="T57" fmla="*/ 327 h 473"/>
                <a:gd name="T58" fmla="*/ 0 w 489"/>
                <a:gd name="T59" fmla="*/ 327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9" h="473">
                  <a:moveTo>
                    <a:pt x="0" y="327"/>
                  </a:moveTo>
                  <a:lnTo>
                    <a:pt x="17" y="391"/>
                  </a:lnTo>
                  <a:lnTo>
                    <a:pt x="80" y="437"/>
                  </a:lnTo>
                  <a:lnTo>
                    <a:pt x="111" y="473"/>
                  </a:lnTo>
                  <a:lnTo>
                    <a:pt x="204" y="435"/>
                  </a:lnTo>
                  <a:lnTo>
                    <a:pt x="246" y="429"/>
                  </a:lnTo>
                  <a:lnTo>
                    <a:pt x="268" y="401"/>
                  </a:lnTo>
                  <a:lnTo>
                    <a:pt x="304" y="258"/>
                  </a:lnTo>
                  <a:lnTo>
                    <a:pt x="344" y="275"/>
                  </a:lnTo>
                  <a:lnTo>
                    <a:pt x="420" y="122"/>
                  </a:lnTo>
                  <a:lnTo>
                    <a:pt x="479" y="154"/>
                  </a:lnTo>
                  <a:lnTo>
                    <a:pt x="489" y="127"/>
                  </a:lnTo>
                  <a:lnTo>
                    <a:pt x="447" y="93"/>
                  </a:lnTo>
                  <a:lnTo>
                    <a:pt x="415" y="97"/>
                  </a:lnTo>
                  <a:lnTo>
                    <a:pt x="403" y="114"/>
                  </a:lnTo>
                  <a:lnTo>
                    <a:pt x="344" y="131"/>
                  </a:lnTo>
                  <a:lnTo>
                    <a:pt x="306" y="173"/>
                  </a:lnTo>
                  <a:lnTo>
                    <a:pt x="295" y="106"/>
                  </a:lnTo>
                  <a:lnTo>
                    <a:pt x="189" y="123"/>
                  </a:lnTo>
                  <a:lnTo>
                    <a:pt x="168" y="0"/>
                  </a:lnTo>
                  <a:lnTo>
                    <a:pt x="152" y="11"/>
                  </a:lnTo>
                  <a:lnTo>
                    <a:pt x="162" y="34"/>
                  </a:lnTo>
                  <a:lnTo>
                    <a:pt x="149" y="142"/>
                  </a:lnTo>
                  <a:lnTo>
                    <a:pt x="73" y="209"/>
                  </a:lnTo>
                  <a:lnTo>
                    <a:pt x="61" y="255"/>
                  </a:lnTo>
                  <a:lnTo>
                    <a:pt x="40" y="243"/>
                  </a:lnTo>
                  <a:lnTo>
                    <a:pt x="33" y="298"/>
                  </a:lnTo>
                  <a:lnTo>
                    <a:pt x="0" y="327"/>
                  </a:lnTo>
                  <a:lnTo>
                    <a:pt x="0" y="327"/>
                  </a:lnTo>
                  <a:lnTo>
                    <a:pt x="0" y="327"/>
                  </a:lnTo>
                  <a:close/>
                </a:path>
              </a:pathLst>
            </a:custGeom>
            <a:solidFill>
              <a:srgbClr val="E21E1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55" name="Freeform 1153"/>
            <p:cNvSpPr>
              <a:spLocks/>
            </p:cNvSpPr>
            <p:nvPr/>
          </p:nvSpPr>
          <p:spPr bwMode="auto">
            <a:xfrm>
              <a:off x="6461126" y="2771776"/>
              <a:ext cx="506412" cy="244475"/>
            </a:xfrm>
            <a:custGeom>
              <a:avLst/>
              <a:gdLst>
                <a:gd name="T0" fmla="*/ 0 w 496"/>
                <a:gd name="T1" fmla="*/ 72 h 240"/>
                <a:gd name="T2" fmla="*/ 11 w 496"/>
                <a:gd name="T3" fmla="*/ 139 h 240"/>
                <a:gd name="T4" fmla="*/ 49 w 496"/>
                <a:gd name="T5" fmla="*/ 97 h 240"/>
                <a:gd name="T6" fmla="*/ 108 w 496"/>
                <a:gd name="T7" fmla="*/ 80 h 240"/>
                <a:gd name="T8" fmla="*/ 120 w 496"/>
                <a:gd name="T9" fmla="*/ 63 h 240"/>
                <a:gd name="T10" fmla="*/ 152 w 496"/>
                <a:gd name="T11" fmla="*/ 59 h 240"/>
                <a:gd name="T12" fmla="*/ 194 w 496"/>
                <a:gd name="T13" fmla="*/ 93 h 240"/>
                <a:gd name="T14" fmla="*/ 222 w 496"/>
                <a:gd name="T15" fmla="*/ 101 h 240"/>
                <a:gd name="T16" fmla="*/ 276 w 496"/>
                <a:gd name="T17" fmla="*/ 148 h 240"/>
                <a:gd name="T18" fmla="*/ 257 w 496"/>
                <a:gd name="T19" fmla="*/ 194 h 240"/>
                <a:gd name="T20" fmla="*/ 264 w 496"/>
                <a:gd name="T21" fmla="*/ 215 h 240"/>
                <a:gd name="T22" fmla="*/ 287 w 496"/>
                <a:gd name="T23" fmla="*/ 205 h 240"/>
                <a:gd name="T24" fmla="*/ 308 w 496"/>
                <a:gd name="T25" fmla="*/ 205 h 240"/>
                <a:gd name="T26" fmla="*/ 319 w 496"/>
                <a:gd name="T27" fmla="*/ 221 h 240"/>
                <a:gd name="T28" fmla="*/ 344 w 496"/>
                <a:gd name="T29" fmla="*/ 221 h 240"/>
                <a:gd name="T30" fmla="*/ 354 w 496"/>
                <a:gd name="T31" fmla="*/ 215 h 240"/>
                <a:gd name="T32" fmla="*/ 338 w 496"/>
                <a:gd name="T33" fmla="*/ 173 h 240"/>
                <a:gd name="T34" fmla="*/ 335 w 496"/>
                <a:gd name="T35" fmla="*/ 97 h 240"/>
                <a:gd name="T36" fmla="*/ 316 w 496"/>
                <a:gd name="T37" fmla="*/ 86 h 240"/>
                <a:gd name="T38" fmla="*/ 354 w 496"/>
                <a:gd name="T39" fmla="*/ 51 h 240"/>
                <a:gd name="T40" fmla="*/ 356 w 496"/>
                <a:gd name="T41" fmla="*/ 29 h 240"/>
                <a:gd name="T42" fmla="*/ 380 w 496"/>
                <a:gd name="T43" fmla="*/ 31 h 240"/>
                <a:gd name="T44" fmla="*/ 350 w 496"/>
                <a:gd name="T45" fmla="*/ 78 h 240"/>
                <a:gd name="T46" fmla="*/ 367 w 496"/>
                <a:gd name="T47" fmla="*/ 135 h 240"/>
                <a:gd name="T48" fmla="*/ 375 w 496"/>
                <a:gd name="T49" fmla="*/ 150 h 240"/>
                <a:gd name="T50" fmla="*/ 386 w 496"/>
                <a:gd name="T51" fmla="*/ 158 h 240"/>
                <a:gd name="T52" fmla="*/ 363 w 496"/>
                <a:gd name="T53" fmla="*/ 156 h 240"/>
                <a:gd name="T54" fmla="*/ 371 w 496"/>
                <a:gd name="T55" fmla="*/ 192 h 240"/>
                <a:gd name="T56" fmla="*/ 411 w 496"/>
                <a:gd name="T57" fmla="*/ 215 h 240"/>
                <a:gd name="T58" fmla="*/ 420 w 496"/>
                <a:gd name="T59" fmla="*/ 221 h 240"/>
                <a:gd name="T60" fmla="*/ 432 w 496"/>
                <a:gd name="T61" fmla="*/ 221 h 240"/>
                <a:gd name="T62" fmla="*/ 426 w 496"/>
                <a:gd name="T63" fmla="*/ 240 h 240"/>
                <a:gd name="T64" fmla="*/ 475 w 496"/>
                <a:gd name="T65" fmla="*/ 215 h 240"/>
                <a:gd name="T66" fmla="*/ 485 w 496"/>
                <a:gd name="T67" fmla="*/ 184 h 240"/>
                <a:gd name="T68" fmla="*/ 496 w 496"/>
                <a:gd name="T69" fmla="*/ 152 h 240"/>
                <a:gd name="T70" fmla="*/ 426 w 496"/>
                <a:gd name="T71" fmla="*/ 167 h 240"/>
                <a:gd name="T72" fmla="*/ 380 w 496"/>
                <a:gd name="T73" fmla="*/ 0 h 240"/>
                <a:gd name="T74" fmla="*/ 0 w 496"/>
                <a:gd name="T75" fmla="*/ 72 h 240"/>
                <a:gd name="T76" fmla="*/ 0 w 496"/>
                <a:gd name="T77" fmla="*/ 72 h 240"/>
                <a:gd name="T78" fmla="*/ 0 w 496"/>
                <a:gd name="T79" fmla="*/ 7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6" h="240">
                  <a:moveTo>
                    <a:pt x="0" y="72"/>
                  </a:moveTo>
                  <a:lnTo>
                    <a:pt x="11" y="139"/>
                  </a:lnTo>
                  <a:lnTo>
                    <a:pt x="49" y="97"/>
                  </a:lnTo>
                  <a:lnTo>
                    <a:pt x="108" y="80"/>
                  </a:lnTo>
                  <a:lnTo>
                    <a:pt x="120" y="63"/>
                  </a:lnTo>
                  <a:lnTo>
                    <a:pt x="152" y="59"/>
                  </a:lnTo>
                  <a:lnTo>
                    <a:pt x="194" y="93"/>
                  </a:lnTo>
                  <a:lnTo>
                    <a:pt x="222" y="101"/>
                  </a:lnTo>
                  <a:lnTo>
                    <a:pt x="276" y="148"/>
                  </a:lnTo>
                  <a:lnTo>
                    <a:pt x="257" y="194"/>
                  </a:lnTo>
                  <a:lnTo>
                    <a:pt x="264" y="215"/>
                  </a:lnTo>
                  <a:lnTo>
                    <a:pt x="287" y="205"/>
                  </a:lnTo>
                  <a:lnTo>
                    <a:pt x="308" y="205"/>
                  </a:lnTo>
                  <a:lnTo>
                    <a:pt x="319" y="221"/>
                  </a:lnTo>
                  <a:lnTo>
                    <a:pt x="344" y="221"/>
                  </a:lnTo>
                  <a:lnTo>
                    <a:pt x="354" y="215"/>
                  </a:lnTo>
                  <a:lnTo>
                    <a:pt x="338" y="173"/>
                  </a:lnTo>
                  <a:lnTo>
                    <a:pt x="335" y="97"/>
                  </a:lnTo>
                  <a:lnTo>
                    <a:pt x="316" y="86"/>
                  </a:lnTo>
                  <a:lnTo>
                    <a:pt x="354" y="51"/>
                  </a:lnTo>
                  <a:lnTo>
                    <a:pt x="356" y="29"/>
                  </a:lnTo>
                  <a:lnTo>
                    <a:pt x="380" y="31"/>
                  </a:lnTo>
                  <a:lnTo>
                    <a:pt x="350" y="78"/>
                  </a:lnTo>
                  <a:lnTo>
                    <a:pt x="367" y="135"/>
                  </a:lnTo>
                  <a:lnTo>
                    <a:pt x="375" y="150"/>
                  </a:lnTo>
                  <a:lnTo>
                    <a:pt x="386" y="158"/>
                  </a:lnTo>
                  <a:lnTo>
                    <a:pt x="363" y="156"/>
                  </a:lnTo>
                  <a:lnTo>
                    <a:pt x="371" y="192"/>
                  </a:lnTo>
                  <a:lnTo>
                    <a:pt x="411" y="215"/>
                  </a:lnTo>
                  <a:lnTo>
                    <a:pt x="420" y="221"/>
                  </a:lnTo>
                  <a:lnTo>
                    <a:pt x="432" y="221"/>
                  </a:lnTo>
                  <a:lnTo>
                    <a:pt x="426" y="240"/>
                  </a:lnTo>
                  <a:lnTo>
                    <a:pt x="475" y="215"/>
                  </a:lnTo>
                  <a:lnTo>
                    <a:pt x="485" y="184"/>
                  </a:lnTo>
                  <a:lnTo>
                    <a:pt x="496" y="152"/>
                  </a:lnTo>
                  <a:lnTo>
                    <a:pt x="426" y="167"/>
                  </a:lnTo>
                  <a:lnTo>
                    <a:pt x="380" y="0"/>
                  </a:lnTo>
                  <a:lnTo>
                    <a:pt x="0" y="72"/>
                  </a:lnTo>
                  <a:lnTo>
                    <a:pt x="0" y="72"/>
                  </a:lnTo>
                  <a:lnTo>
                    <a:pt x="0" y="72"/>
                  </a:lnTo>
                  <a:close/>
                </a:path>
              </a:pathLst>
            </a:custGeom>
            <a:solidFill>
              <a:srgbClr val="007AD6"/>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56" name="Freeform 1154"/>
            <p:cNvSpPr>
              <a:spLocks/>
            </p:cNvSpPr>
            <p:nvPr/>
          </p:nvSpPr>
          <p:spPr bwMode="auto">
            <a:xfrm>
              <a:off x="6078538" y="2863851"/>
              <a:ext cx="857250" cy="476250"/>
            </a:xfrm>
            <a:custGeom>
              <a:avLst/>
              <a:gdLst>
                <a:gd name="T0" fmla="*/ 78 w 844"/>
                <a:gd name="T1" fmla="*/ 414 h 463"/>
                <a:gd name="T2" fmla="*/ 79 w 844"/>
                <a:gd name="T3" fmla="*/ 402 h 463"/>
                <a:gd name="T4" fmla="*/ 133 w 844"/>
                <a:gd name="T5" fmla="*/ 351 h 463"/>
                <a:gd name="T6" fmla="*/ 163 w 844"/>
                <a:gd name="T7" fmla="*/ 315 h 463"/>
                <a:gd name="T8" fmla="*/ 194 w 844"/>
                <a:gd name="T9" fmla="*/ 351 h 463"/>
                <a:gd name="T10" fmla="*/ 287 w 844"/>
                <a:gd name="T11" fmla="*/ 313 h 463"/>
                <a:gd name="T12" fmla="*/ 329 w 844"/>
                <a:gd name="T13" fmla="*/ 307 h 463"/>
                <a:gd name="T14" fmla="*/ 351 w 844"/>
                <a:gd name="T15" fmla="*/ 279 h 463"/>
                <a:gd name="T16" fmla="*/ 387 w 844"/>
                <a:gd name="T17" fmla="*/ 136 h 463"/>
                <a:gd name="T18" fmla="*/ 427 w 844"/>
                <a:gd name="T19" fmla="*/ 153 h 463"/>
                <a:gd name="T20" fmla="*/ 503 w 844"/>
                <a:gd name="T21" fmla="*/ 0 h 463"/>
                <a:gd name="T22" fmla="*/ 562 w 844"/>
                <a:gd name="T23" fmla="*/ 32 h 463"/>
                <a:gd name="T24" fmla="*/ 572 w 844"/>
                <a:gd name="T25" fmla="*/ 5 h 463"/>
                <a:gd name="T26" fmla="*/ 600 w 844"/>
                <a:gd name="T27" fmla="*/ 13 h 463"/>
                <a:gd name="T28" fmla="*/ 654 w 844"/>
                <a:gd name="T29" fmla="*/ 60 h 463"/>
                <a:gd name="T30" fmla="*/ 635 w 844"/>
                <a:gd name="T31" fmla="*/ 106 h 463"/>
                <a:gd name="T32" fmla="*/ 642 w 844"/>
                <a:gd name="T33" fmla="*/ 127 h 463"/>
                <a:gd name="T34" fmla="*/ 665 w 844"/>
                <a:gd name="T35" fmla="*/ 117 h 463"/>
                <a:gd name="T36" fmla="*/ 682 w 844"/>
                <a:gd name="T37" fmla="*/ 138 h 463"/>
                <a:gd name="T38" fmla="*/ 764 w 844"/>
                <a:gd name="T39" fmla="*/ 165 h 463"/>
                <a:gd name="T40" fmla="*/ 688 w 844"/>
                <a:gd name="T41" fmla="*/ 161 h 463"/>
                <a:gd name="T42" fmla="*/ 768 w 844"/>
                <a:gd name="T43" fmla="*/ 231 h 463"/>
                <a:gd name="T44" fmla="*/ 718 w 844"/>
                <a:gd name="T45" fmla="*/ 224 h 463"/>
                <a:gd name="T46" fmla="*/ 819 w 844"/>
                <a:gd name="T47" fmla="*/ 288 h 463"/>
                <a:gd name="T48" fmla="*/ 844 w 844"/>
                <a:gd name="T49" fmla="*/ 332 h 463"/>
                <a:gd name="T50" fmla="*/ 827 w 844"/>
                <a:gd name="T51" fmla="*/ 326 h 463"/>
                <a:gd name="T52" fmla="*/ 823 w 844"/>
                <a:gd name="T53" fmla="*/ 338 h 463"/>
                <a:gd name="T54" fmla="*/ 492 w 844"/>
                <a:gd name="T55" fmla="*/ 401 h 463"/>
                <a:gd name="T56" fmla="*/ 216 w 844"/>
                <a:gd name="T57" fmla="*/ 435 h 463"/>
                <a:gd name="T58" fmla="*/ 0 w 844"/>
                <a:gd name="T59" fmla="*/ 463 h 463"/>
                <a:gd name="T60" fmla="*/ 78 w 844"/>
                <a:gd name="T61" fmla="*/ 414 h 463"/>
                <a:gd name="T62" fmla="*/ 78 w 844"/>
                <a:gd name="T63" fmla="*/ 41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44" h="463">
                  <a:moveTo>
                    <a:pt x="78" y="414"/>
                  </a:moveTo>
                  <a:lnTo>
                    <a:pt x="79" y="402"/>
                  </a:lnTo>
                  <a:lnTo>
                    <a:pt x="133" y="351"/>
                  </a:lnTo>
                  <a:lnTo>
                    <a:pt x="163" y="315"/>
                  </a:lnTo>
                  <a:lnTo>
                    <a:pt x="194" y="351"/>
                  </a:lnTo>
                  <a:lnTo>
                    <a:pt x="287" y="313"/>
                  </a:lnTo>
                  <a:lnTo>
                    <a:pt x="329" y="307"/>
                  </a:lnTo>
                  <a:lnTo>
                    <a:pt x="351" y="279"/>
                  </a:lnTo>
                  <a:lnTo>
                    <a:pt x="387" y="136"/>
                  </a:lnTo>
                  <a:lnTo>
                    <a:pt x="427" y="153"/>
                  </a:lnTo>
                  <a:lnTo>
                    <a:pt x="503" y="0"/>
                  </a:lnTo>
                  <a:lnTo>
                    <a:pt x="562" y="32"/>
                  </a:lnTo>
                  <a:lnTo>
                    <a:pt x="572" y="5"/>
                  </a:lnTo>
                  <a:lnTo>
                    <a:pt x="600" y="13"/>
                  </a:lnTo>
                  <a:lnTo>
                    <a:pt x="654" y="60"/>
                  </a:lnTo>
                  <a:lnTo>
                    <a:pt x="635" y="106"/>
                  </a:lnTo>
                  <a:lnTo>
                    <a:pt x="642" y="127"/>
                  </a:lnTo>
                  <a:lnTo>
                    <a:pt x="665" y="117"/>
                  </a:lnTo>
                  <a:lnTo>
                    <a:pt x="682" y="138"/>
                  </a:lnTo>
                  <a:lnTo>
                    <a:pt x="764" y="165"/>
                  </a:lnTo>
                  <a:lnTo>
                    <a:pt x="688" y="161"/>
                  </a:lnTo>
                  <a:lnTo>
                    <a:pt x="768" y="231"/>
                  </a:lnTo>
                  <a:lnTo>
                    <a:pt x="718" y="224"/>
                  </a:lnTo>
                  <a:lnTo>
                    <a:pt x="819" y="288"/>
                  </a:lnTo>
                  <a:lnTo>
                    <a:pt x="844" y="332"/>
                  </a:lnTo>
                  <a:lnTo>
                    <a:pt x="827" y="326"/>
                  </a:lnTo>
                  <a:lnTo>
                    <a:pt x="823" y="338"/>
                  </a:lnTo>
                  <a:lnTo>
                    <a:pt x="492" y="401"/>
                  </a:lnTo>
                  <a:lnTo>
                    <a:pt x="216" y="435"/>
                  </a:lnTo>
                  <a:lnTo>
                    <a:pt x="0" y="463"/>
                  </a:lnTo>
                  <a:lnTo>
                    <a:pt x="78" y="414"/>
                  </a:lnTo>
                  <a:lnTo>
                    <a:pt x="78" y="414"/>
                  </a:lnTo>
                  <a:close/>
                </a:path>
              </a:pathLst>
            </a:custGeom>
            <a:solidFill>
              <a:srgbClr val="AED0E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57" name="Freeform 1156"/>
            <p:cNvSpPr>
              <a:spLocks/>
            </p:cNvSpPr>
            <p:nvPr/>
          </p:nvSpPr>
          <p:spPr bwMode="auto">
            <a:xfrm>
              <a:off x="6030913" y="3208337"/>
              <a:ext cx="944563" cy="422275"/>
            </a:xfrm>
            <a:custGeom>
              <a:avLst/>
              <a:gdLst>
                <a:gd name="T0" fmla="*/ 0 w 932"/>
                <a:gd name="T1" fmla="*/ 350 h 407"/>
                <a:gd name="T2" fmla="*/ 135 w 932"/>
                <a:gd name="T3" fmla="*/ 332 h 407"/>
                <a:gd name="T4" fmla="*/ 213 w 932"/>
                <a:gd name="T5" fmla="*/ 294 h 407"/>
                <a:gd name="T6" fmla="*/ 361 w 932"/>
                <a:gd name="T7" fmla="*/ 279 h 407"/>
                <a:gd name="T8" fmla="*/ 422 w 932"/>
                <a:gd name="T9" fmla="*/ 317 h 407"/>
                <a:gd name="T10" fmla="*/ 519 w 932"/>
                <a:gd name="T11" fmla="*/ 304 h 407"/>
                <a:gd name="T12" fmla="*/ 666 w 932"/>
                <a:gd name="T13" fmla="*/ 407 h 407"/>
                <a:gd name="T14" fmla="*/ 723 w 932"/>
                <a:gd name="T15" fmla="*/ 393 h 407"/>
                <a:gd name="T16" fmla="*/ 804 w 932"/>
                <a:gd name="T17" fmla="*/ 275 h 407"/>
                <a:gd name="T18" fmla="*/ 871 w 932"/>
                <a:gd name="T19" fmla="*/ 251 h 407"/>
                <a:gd name="T20" fmla="*/ 892 w 932"/>
                <a:gd name="T21" fmla="*/ 217 h 407"/>
                <a:gd name="T22" fmla="*/ 820 w 932"/>
                <a:gd name="T23" fmla="*/ 230 h 407"/>
                <a:gd name="T24" fmla="*/ 801 w 932"/>
                <a:gd name="T25" fmla="*/ 205 h 407"/>
                <a:gd name="T26" fmla="*/ 844 w 932"/>
                <a:gd name="T27" fmla="*/ 194 h 407"/>
                <a:gd name="T28" fmla="*/ 844 w 932"/>
                <a:gd name="T29" fmla="*/ 179 h 407"/>
                <a:gd name="T30" fmla="*/ 795 w 932"/>
                <a:gd name="T31" fmla="*/ 161 h 407"/>
                <a:gd name="T32" fmla="*/ 858 w 932"/>
                <a:gd name="T33" fmla="*/ 139 h 407"/>
                <a:gd name="T34" fmla="*/ 854 w 932"/>
                <a:gd name="T35" fmla="*/ 163 h 407"/>
                <a:gd name="T36" fmla="*/ 894 w 932"/>
                <a:gd name="T37" fmla="*/ 163 h 407"/>
                <a:gd name="T38" fmla="*/ 916 w 932"/>
                <a:gd name="T39" fmla="*/ 122 h 407"/>
                <a:gd name="T40" fmla="*/ 932 w 932"/>
                <a:gd name="T41" fmla="*/ 120 h 407"/>
                <a:gd name="T42" fmla="*/ 922 w 932"/>
                <a:gd name="T43" fmla="*/ 82 h 407"/>
                <a:gd name="T44" fmla="*/ 894 w 932"/>
                <a:gd name="T45" fmla="*/ 120 h 407"/>
                <a:gd name="T46" fmla="*/ 865 w 932"/>
                <a:gd name="T47" fmla="*/ 36 h 407"/>
                <a:gd name="T48" fmla="*/ 884 w 932"/>
                <a:gd name="T49" fmla="*/ 32 h 407"/>
                <a:gd name="T50" fmla="*/ 911 w 932"/>
                <a:gd name="T51" fmla="*/ 55 h 407"/>
                <a:gd name="T52" fmla="*/ 892 w 932"/>
                <a:gd name="T53" fmla="*/ 17 h 407"/>
                <a:gd name="T54" fmla="*/ 871 w 932"/>
                <a:gd name="T55" fmla="*/ 0 h 407"/>
                <a:gd name="T56" fmla="*/ 540 w 932"/>
                <a:gd name="T57" fmla="*/ 63 h 407"/>
                <a:gd name="T58" fmla="*/ 264 w 932"/>
                <a:gd name="T59" fmla="*/ 97 h 407"/>
                <a:gd name="T60" fmla="*/ 226 w 932"/>
                <a:gd name="T61" fmla="*/ 171 h 407"/>
                <a:gd name="T62" fmla="*/ 167 w 932"/>
                <a:gd name="T63" fmla="*/ 184 h 407"/>
                <a:gd name="T64" fmla="*/ 139 w 932"/>
                <a:gd name="T65" fmla="*/ 222 h 407"/>
                <a:gd name="T66" fmla="*/ 32 w 932"/>
                <a:gd name="T67" fmla="*/ 283 h 407"/>
                <a:gd name="T68" fmla="*/ 27 w 932"/>
                <a:gd name="T69" fmla="*/ 306 h 407"/>
                <a:gd name="T70" fmla="*/ 0 w 932"/>
                <a:gd name="T71" fmla="*/ 319 h 407"/>
                <a:gd name="T72" fmla="*/ 0 w 932"/>
                <a:gd name="T73" fmla="*/ 350 h 407"/>
                <a:gd name="T74" fmla="*/ 0 w 932"/>
                <a:gd name="T75" fmla="*/ 35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2" h="407">
                  <a:moveTo>
                    <a:pt x="0" y="350"/>
                  </a:moveTo>
                  <a:lnTo>
                    <a:pt x="135" y="332"/>
                  </a:lnTo>
                  <a:lnTo>
                    <a:pt x="213" y="294"/>
                  </a:lnTo>
                  <a:lnTo>
                    <a:pt x="361" y="279"/>
                  </a:lnTo>
                  <a:lnTo>
                    <a:pt x="422" y="317"/>
                  </a:lnTo>
                  <a:lnTo>
                    <a:pt x="519" y="304"/>
                  </a:lnTo>
                  <a:lnTo>
                    <a:pt x="666" y="407"/>
                  </a:lnTo>
                  <a:lnTo>
                    <a:pt x="723" y="393"/>
                  </a:lnTo>
                  <a:lnTo>
                    <a:pt x="804" y="275"/>
                  </a:lnTo>
                  <a:lnTo>
                    <a:pt x="871" y="251"/>
                  </a:lnTo>
                  <a:lnTo>
                    <a:pt x="892" y="217"/>
                  </a:lnTo>
                  <a:lnTo>
                    <a:pt x="820" y="230"/>
                  </a:lnTo>
                  <a:lnTo>
                    <a:pt x="801" y="205"/>
                  </a:lnTo>
                  <a:lnTo>
                    <a:pt x="844" y="194"/>
                  </a:lnTo>
                  <a:lnTo>
                    <a:pt x="844" y="179"/>
                  </a:lnTo>
                  <a:lnTo>
                    <a:pt x="795" y="161"/>
                  </a:lnTo>
                  <a:lnTo>
                    <a:pt x="858" y="139"/>
                  </a:lnTo>
                  <a:lnTo>
                    <a:pt x="854" y="163"/>
                  </a:lnTo>
                  <a:lnTo>
                    <a:pt x="894" y="163"/>
                  </a:lnTo>
                  <a:lnTo>
                    <a:pt x="916" y="122"/>
                  </a:lnTo>
                  <a:lnTo>
                    <a:pt x="932" y="120"/>
                  </a:lnTo>
                  <a:lnTo>
                    <a:pt x="922" y="82"/>
                  </a:lnTo>
                  <a:lnTo>
                    <a:pt x="894" y="120"/>
                  </a:lnTo>
                  <a:lnTo>
                    <a:pt x="865" y="36"/>
                  </a:lnTo>
                  <a:lnTo>
                    <a:pt x="884" y="32"/>
                  </a:lnTo>
                  <a:lnTo>
                    <a:pt x="911" y="55"/>
                  </a:lnTo>
                  <a:lnTo>
                    <a:pt x="892" y="17"/>
                  </a:lnTo>
                  <a:lnTo>
                    <a:pt x="871" y="0"/>
                  </a:lnTo>
                  <a:lnTo>
                    <a:pt x="540" y="63"/>
                  </a:lnTo>
                  <a:lnTo>
                    <a:pt x="264" y="97"/>
                  </a:lnTo>
                  <a:lnTo>
                    <a:pt x="226" y="171"/>
                  </a:lnTo>
                  <a:lnTo>
                    <a:pt x="167" y="184"/>
                  </a:lnTo>
                  <a:lnTo>
                    <a:pt x="139" y="222"/>
                  </a:lnTo>
                  <a:lnTo>
                    <a:pt x="32" y="283"/>
                  </a:lnTo>
                  <a:lnTo>
                    <a:pt x="27" y="306"/>
                  </a:lnTo>
                  <a:lnTo>
                    <a:pt x="0" y="319"/>
                  </a:lnTo>
                  <a:lnTo>
                    <a:pt x="0" y="350"/>
                  </a:lnTo>
                  <a:lnTo>
                    <a:pt x="0" y="350"/>
                  </a:lnTo>
                  <a:close/>
                </a:path>
              </a:pathLst>
            </a:custGeom>
            <a:solidFill>
              <a:srgbClr val="D9D9D9"/>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58" name="Freeform 1157"/>
            <p:cNvSpPr>
              <a:spLocks/>
            </p:cNvSpPr>
            <p:nvPr/>
          </p:nvSpPr>
          <p:spPr bwMode="auto">
            <a:xfrm>
              <a:off x="6142038" y="3500437"/>
              <a:ext cx="563563" cy="422275"/>
            </a:xfrm>
            <a:custGeom>
              <a:avLst/>
              <a:gdLst>
                <a:gd name="T0" fmla="*/ 25 w 556"/>
                <a:gd name="T1" fmla="*/ 53 h 413"/>
                <a:gd name="T2" fmla="*/ 103 w 556"/>
                <a:gd name="T3" fmla="*/ 15 h 413"/>
                <a:gd name="T4" fmla="*/ 251 w 556"/>
                <a:gd name="T5" fmla="*/ 0 h 413"/>
                <a:gd name="T6" fmla="*/ 312 w 556"/>
                <a:gd name="T7" fmla="*/ 38 h 413"/>
                <a:gd name="T8" fmla="*/ 409 w 556"/>
                <a:gd name="T9" fmla="*/ 25 h 413"/>
                <a:gd name="T10" fmla="*/ 556 w 556"/>
                <a:gd name="T11" fmla="*/ 128 h 413"/>
                <a:gd name="T12" fmla="*/ 491 w 556"/>
                <a:gd name="T13" fmla="*/ 206 h 413"/>
                <a:gd name="T14" fmla="*/ 495 w 556"/>
                <a:gd name="T15" fmla="*/ 240 h 413"/>
                <a:gd name="T16" fmla="*/ 384 w 556"/>
                <a:gd name="T17" fmla="*/ 340 h 413"/>
                <a:gd name="T18" fmla="*/ 365 w 556"/>
                <a:gd name="T19" fmla="*/ 344 h 413"/>
                <a:gd name="T20" fmla="*/ 358 w 556"/>
                <a:gd name="T21" fmla="*/ 375 h 413"/>
                <a:gd name="T22" fmla="*/ 333 w 556"/>
                <a:gd name="T23" fmla="*/ 358 h 413"/>
                <a:gd name="T24" fmla="*/ 354 w 556"/>
                <a:gd name="T25" fmla="*/ 386 h 413"/>
                <a:gd name="T26" fmla="*/ 333 w 556"/>
                <a:gd name="T27" fmla="*/ 413 h 413"/>
                <a:gd name="T28" fmla="*/ 314 w 556"/>
                <a:gd name="T29" fmla="*/ 409 h 413"/>
                <a:gd name="T30" fmla="*/ 238 w 556"/>
                <a:gd name="T31" fmla="*/ 291 h 413"/>
                <a:gd name="T32" fmla="*/ 73 w 556"/>
                <a:gd name="T33" fmla="*/ 143 h 413"/>
                <a:gd name="T34" fmla="*/ 0 w 556"/>
                <a:gd name="T35" fmla="*/ 97 h 413"/>
                <a:gd name="T36" fmla="*/ 25 w 556"/>
                <a:gd name="T37" fmla="*/ 53 h 413"/>
                <a:gd name="T38" fmla="*/ 25 w 556"/>
                <a:gd name="T39" fmla="*/ 5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6" h="413">
                  <a:moveTo>
                    <a:pt x="25" y="53"/>
                  </a:moveTo>
                  <a:lnTo>
                    <a:pt x="103" y="15"/>
                  </a:lnTo>
                  <a:lnTo>
                    <a:pt x="251" y="0"/>
                  </a:lnTo>
                  <a:lnTo>
                    <a:pt x="312" y="38"/>
                  </a:lnTo>
                  <a:lnTo>
                    <a:pt x="409" y="25"/>
                  </a:lnTo>
                  <a:lnTo>
                    <a:pt x="556" y="128"/>
                  </a:lnTo>
                  <a:lnTo>
                    <a:pt x="491" y="206"/>
                  </a:lnTo>
                  <a:lnTo>
                    <a:pt x="495" y="240"/>
                  </a:lnTo>
                  <a:lnTo>
                    <a:pt x="384" y="340"/>
                  </a:lnTo>
                  <a:lnTo>
                    <a:pt x="365" y="344"/>
                  </a:lnTo>
                  <a:lnTo>
                    <a:pt x="358" y="375"/>
                  </a:lnTo>
                  <a:lnTo>
                    <a:pt x="333" y="358"/>
                  </a:lnTo>
                  <a:lnTo>
                    <a:pt x="354" y="386"/>
                  </a:lnTo>
                  <a:lnTo>
                    <a:pt x="333" y="413"/>
                  </a:lnTo>
                  <a:lnTo>
                    <a:pt x="314" y="409"/>
                  </a:lnTo>
                  <a:lnTo>
                    <a:pt x="238" y="291"/>
                  </a:lnTo>
                  <a:lnTo>
                    <a:pt x="73" y="143"/>
                  </a:lnTo>
                  <a:lnTo>
                    <a:pt x="0" y="97"/>
                  </a:lnTo>
                  <a:lnTo>
                    <a:pt x="25" y="53"/>
                  </a:lnTo>
                  <a:lnTo>
                    <a:pt x="25" y="53"/>
                  </a:lnTo>
                  <a:close/>
                </a:path>
              </a:pathLst>
            </a:custGeom>
            <a:solidFill>
              <a:srgbClr val="E21E1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59" name="Freeform 1159"/>
            <p:cNvSpPr>
              <a:spLocks/>
            </p:cNvSpPr>
            <p:nvPr/>
          </p:nvSpPr>
          <p:spPr bwMode="auto">
            <a:xfrm>
              <a:off x="6303963" y="2454276"/>
              <a:ext cx="642938" cy="409575"/>
            </a:xfrm>
            <a:custGeom>
              <a:avLst/>
              <a:gdLst>
                <a:gd name="T0" fmla="*/ 50 w 635"/>
                <a:gd name="T1" fmla="*/ 397 h 397"/>
                <a:gd name="T2" fmla="*/ 156 w 635"/>
                <a:gd name="T3" fmla="*/ 380 h 397"/>
                <a:gd name="T4" fmla="*/ 536 w 635"/>
                <a:gd name="T5" fmla="*/ 308 h 397"/>
                <a:gd name="T6" fmla="*/ 553 w 635"/>
                <a:gd name="T7" fmla="*/ 291 h 397"/>
                <a:gd name="T8" fmla="*/ 574 w 635"/>
                <a:gd name="T9" fmla="*/ 291 h 397"/>
                <a:gd name="T10" fmla="*/ 599 w 635"/>
                <a:gd name="T11" fmla="*/ 274 h 397"/>
                <a:gd name="T12" fmla="*/ 635 w 635"/>
                <a:gd name="T13" fmla="*/ 228 h 397"/>
                <a:gd name="T14" fmla="*/ 572 w 635"/>
                <a:gd name="T15" fmla="*/ 179 h 397"/>
                <a:gd name="T16" fmla="*/ 570 w 635"/>
                <a:gd name="T17" fmla="*/ 133 h 397"/>
                <a:gd name="T18" fmla="*/ 599 w 635"/>
                <a:gd name="T19" fmla="*/ 69 h 397"/>
                <a:gd name="T20" fmla="*/ 557 w 635"/>
                <a:gd name="T21" fmla="*/ 48 h 397"/>
                <a:gd name="T22" fmla="*/ 512 w 635"/>
                <a:gd name="T23" fmla="*/ 0 h 397"/>
                <a:gd name="T24" fmla="*/ 89 w 635"/>
                <a:gd name="T25" fmla="*/ 78 h 397"/>
                <a:gd name="T26" fmla="*/ 69 w 635"/>
                <a:gd name="T27" fmla="*/ 48 h 397"/>
                <a:gd name="T28" fmla="*/ 0 w 635"/>
                <a:gd name="T29" fmla="*/ 97 h 397"/>
                <a:gd name="T30" fmla="*/ 50 w 635"/>
                <a:gd name="T31" fmla="*/ 397 h 397"/>
                <a:gd name="T32" fmla="*/ 50 w 635"/>
                <a:gd name="T33"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5" h="397">
                  <a:moveTo>
                    <a:pt x="50" y="397"/>
                  </a:moveTo>
                  <a:lnTo>
                    <a:pt x="156" y="380"/>
                  </a:lnTo>
                  <a:lnTo>
                    <a:pt x="536" y="308"/>
                  </a:lnTo>
                  <a:lnTo>
                    <a:pt x="553" y="291"/>
                  </a:lnTo>
                  <a:lnTo>
                    <a:pt x="574" y="291"/>
                  </a:lnTo>
                  <a:lnTo>
                    <a:pt x="599" y="274"/>
                  </a:lnTo>
                  <a:lnTo>
                    <a:pt x="635" y="228"/>
                  </a:lnTo>
                  <a:lnTo>
                    <a:pt x="572" y="179"/>
                  </a:lnTo>
                  <a:lnTo>
                    <a:pt x="570" y="133"/>
                  </a:lnTo>
                  <a:lnTo>
                    <a:pt x="599" y="69"/>
                  </a:lnTo>
                  <a:lnTo>
                    <a:pt x="557" y="48"/>
                  </a:lnTo>
                  <a:lnTo>
                    <a:pt x="512" y="0"/>
                  </a:lnTo>
                  <a:lnTo>
                    <a:pt x="89" y="78"/>
                  </a:lnTo>
                  <a:lnTo>
                    <a:pt x="69" y="48"/>
                  </a:lnTo>
                  <a:lnTo>
                    <a:pt x="0" y="97"/>
                  </a:lnTo>
                  <a:lnTo>
                    <a:pt x="50" y="397"/>
                  </a:lnTo>
                  <a:lnTo>
                    <a:pt x="50" y="397"/>
                  </a:lnTo>
                  <a:close/>
                </a:path>
              </a:pathLst>
            </a:custGeom>
            <a:solidFill>
              <a:srgbClr val="AED0E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60" name="Freeform 1160"/>
            <p:cNvSpPr>
              <a:spLocks/>
            </p:cNvSpPr>
            <p:nvPr/>
          </p:nvSpPr>
          <p:spPr bwMode="auto">
            <a:xfrm>
              <a:off x="6880226" y="2522538"/>
              <a:ext cx="139700" cy="336550"/>
            </a:xfrm>
            <a:custGeom>
              <a:avLst/>
              <a:gdLst>
                <a:gd name="T0" fmla="*/ 7 w 137"/>
                <a:gd name="T1" fmla="*/ 222 h 325"/>
                <a:gd name="T2" fmla="*/ 32 w 137"/>
                <a:gd name="T3" fmla="*/ 205 h 325"/>
                <a:gd name="T4" fmla="*/ 68 w 137"/>
                <a:gd name="T5" fmla="*/ 159 h 325"/>
                <a:gd name="T6" fmla="*/ 5 w 137"/>
                <a:gd name="T7" fmla="*/ 110 h 325"/>
                <a:gd name="T8" fmla="*/ 3 w 137"/>
                <a:gd name="T9" fmla="*/ 64 h 325"/>
                <a:gd name="T10" fmla="*/ 32 w 137"/>
                <a:gd name="T11" fmla="*/ 0 h 325"/>
                <a:gd name="T12" fmla="*/ 125 w 137"/>
                <a:gd name="T13" fmla="*/ 32 h 325"/>
                <a:gd name="T14" fmla="*/ 127 w 137"/>
                <a:gd name="T15" fmla="*/ 43 h 325"/>
                <a:gd name="T16" fmla="*/ 116 w 137"/>
                <a:gd name="T17" fmla="*/ 79 h 325"/>
                <a:gd name="T18" fmla="*/ 106 w 137"/>
                <a:gd name="T19" fmla="*/ 87 h 325"/>
                <a:gd name="T20" fmla="*/ 104 w 137"/>
                <a:gd name="T21" fmla="*/ 106 h 325"/>
                <a:gd name="T22" fmla="*/ 114 w 137"/>
                <a:gd name="T23" fmla="*/ 112 h 325"/>
                <a:gd name="T24" fmla="*/ 137 w 137"/>
                <a:gd name="T25" fmla="*/ 106 h 325"/>
                <a:gd name="T26" fmla="*/ 137 w 137"/>
                <a:gd name="T27" fmla="*/ 161 h 325"/>
                <a:gd name="T28" fmla="*/ 137 w 137"/>
                <a:gd name="T29" fmla="*/ 195 h 325"/>
                <a:gd name="T30" fmla="*/ 137 w 137"/>
                <a:gd name="T31" fmla="*/ 214 h 325"/>
                <a:gd name="T32" fmla="*/ 129 w 137"/>
                <a:gd name="T33" fmla="*/ 232 h 325"/>
                <a:gd name="T34" fmla="*/ 119 w 137"/>
                <a:gd name="T35" fmla="*/ 233 h 325"/>
                <a:gd name="T36" fmla="*/ 123 w 137"/>
                <a:gd name="T37" fmla="*/ 249 h 325"/>
                <a:gd name="T38" fmla="*/ 89 w 137"/>
                <a:gd name="T39" fmla="*/ 325 h 325"/>
                <a:gd name="T40" fmla="*/ 81 w 137"/>
                <a:gd name="T41" fmla="*/ 325 h 325"/>
                <a:gd name="T42" fmla="*/ 78 w 137"/>
                <a:gd name="T43" fmla="*/ 296 h 325"/>
                <a:gd name="T44" fmla="*/ 55 w 137"/>
                <a:gd name="T45" fmla="*/ 296 h 325"/>
                <a:gd name="T46" fmla="*/ 7 w 137"/>
                <a:gd name="T47" fmla="*/ 266 h 325"/>
                <a:gd name="T48" fmla="*/ 0 w 137"/>
                <a:gd name="T49" fmla="*/ 241 h 325"/>
                <a:gd name="T50" fmla="*/ 7 w 137"/>
                <a:gd name="T51" fmla="*/ 222 h 325"/>
                <a:gd name="T52" fmla="*/ 7 w 137"/>
                <a:gd name="T53" fmla="*/ 222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7" h="325">
                  <a:moveTo>
                    <a:pt x="7" y="222"/>
                  </a:moveTo>
                  <a:lnTo>
                    <a:pt x="32" y="205"/>
                  </a:lnTo>
                  <a:lnTo>
                    <a:pt x="68" y="159"/>
                  </a:lnTo>
                  <a:lnTo>
                    <a:pt x="5" y="110"/>
                  </a:lnTo>
                  <a:lnTo>
                    <a:pt x="3" y="64"/>
                  </a:lnTo>
                  <a:lnTo>
                    <a:pt x="32" y="0"/>
                  </a:lnTo>
                  <a:lnTo>
                    <a:pt x="125" y="32"/>
                  </a:lnTo>
                  <a:lnTo>
                    <a:pt x="127" y="43"/>
                  </a:lnTo>
                  <a:lnTo>
                    <a:pt x="116" y="79"/>
                  </a:lnTo>
                  <a:lnTo>
                    <a:pt x="106" y="87"/>
                  </a:lnTo>
                  <a:lnTo>
                    <a:pt x="104" y="106"/>
                  </a:lnTo>
                  <a:lnTo>
                    <a:pt x="114" y="112"/>
                  </a:lnTo>
                  <a:lnTo>
                    <a:pt x="137" y="106"/>
                  </a:lnTo>
                  <a:lnTo>
                    <a:pt x="137" y="161"/>
                  </a:lnTo>
                  <a:lnTo>
                    <a:pt x="137" y="195"/>
                  </a:lnTo>
                  <a:lnTo>
                    <a:pt x="137" y="214"/>
                  </a:lnTo>
                  <a:lnTo>
                    <a:pt x="129" y="232"/>
                  </a:lnTo>
                  <a:lnTo>
                    <a:pt x="119" y="233"/>
                  </a:lnTo>
                  <a:lnTo>
                    <a:pt x="123" y="249"/>
                  </a:lnTo>
                  <a:lnTo>
                    <a:pt x="89" y="325"/>
                  </a:lnTo>
                  <a:lnTo>
                    <a:pt x="81" y="325"/>
                  </a:lnTo>
                  <a:lnTo>
                    <a:pt x="78" y="296"/>
                  </a:lnTo>
                  <a:lnTo>
                    <a:pt x="55" y="296"/>
                  </a:lnTo>
                  <a:lnTo>
                    <a:pt x="7" y="266"/>
                  </a:lnTo>
                  <a:lnTo>
                    <a:pt x="0" y="241"/>
                  </a:lnTo>
                  <a:lnTo>
                    <a:pt x="7" y="222"/>
                  </a:lnTo>
                  <a:lnTo>
                    <a:pt x="7" y="222"/>
                  </a:lnTo>
                  <a:close/>
                </a:path>
              </a:pathLst>
            </a:custGeom>
            <a:solidFill>
              <a:srgbClr val="007AD6"/>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61" name="Freeform 1161"/>
            <p:cNvSpPr>
              <a:spLocks/>
            </p:cNvSpPr>
            <p:nvPr/>
          </p:nvSpPr>
          <p:spPr bwMode="auto">
            <a:xfrm>
              <a:off x="6373813" y="2000251"/>
              <a:ext cx="658813" cy="584200"/>
            </a:xfrm>
            <a:custGeom>
              <a:avLst/>
              <a:gdLst>
                <a:gd name="T0" fmla="*/ 20 w 648"/>
                <a:gd name="T1" fmla="*/ 517 h 565"/>
                <a:gd name="T2" fmla="*/ 443 w 648"/>
                <a:gd name="T3" fmla="*/ 439 h 565"/>
                <a:gd name="T4" fmla="*/ 488 w 648"/>
                <a:gd name="T5" fmla="*/ 487 h 565"/>
                <a:gd name="T6" fmla="*/ 530 w 648"/>
                <a:gd name="T7" fmla="*/ 508 h 565"/>
                <a:gd name="T8" fmla="*/ 623 w 648"/>
                <a:gd name="T9" fmla="*/ 540 h 565"/>
                <a:gd name="T10" fmla="*/ 631 w 648"/>
                <a:gd name="T11" fmla="*/ 565 h 565"/>
                <a:gd name="T12" fmla="*/ 646 w 648"/>
                <a:gd name="T13" fmla="*/ 530 h 565"/>
                <a:gd name="T14" fmla="*/ 648 w 648"/>
                <a:gd name="T15" fmla="*/ 483 h 565"/>
                <a:gd name="T16" fmla="*/ 631 w 648"/>
                <a:gd name="T17" fmla="*/ 392 h 565"/>
                <a:gd name="T18" fmla="*/ 631 w 648"/>
                <a:gd name="T19" fmla="*/ 297 h 565"/>
                <a:gd name="T20" fmla="*/ 585 w 648"/>
                <a:gd name="T21" fmla="*/ 158 h 565"/>
                <a:gd name="T22" fmla="*/ 577 w 648"/>
                <a:gd name="T23" fmla="*/ 97 h 565"/>
                <a:gd name="T24" fmla="*/ 549 w 648"/>
                <a:gd name="T25" fmla="*/ 0 h 565"/>
                <a:gd name="T26" fmla="*/ 412 w 648"/>
                <a:gd name="T27" fmla="*/ 32 h 565"/>
                <a:gd name="T28" fmla="*/ 336 w 648"/>
                <a:gd name="T29" fmla="*/ 112 h 565"/>
                <a:gd name="T30" fmla="*/ 332 w 648"/>
                <a:gd name="T31" fmla="*/ 133 h 565"/>
                <a:gd name="T32" fmla="*/ 289 w 648"/>
                <a:gd name="T33" fmla="*/ 181 h 565"/>
                <a:gd name="T34" fmla="*/ 300 w 648"/>
                <a:gd name="T35" fmla="*/ 198 h 565"/>
                <a:gd name="T36" fmla="*/ 309 w 648"/>
                <a:gd name="T37" fmla="*/ 211 h 565"/>
                <a:gd name="T38" fmla="*/ 302 w 648"/>
                <a:gd name="T39" fmla="*/ 215 h 565"/>
                <a:gd name="T40" fmla="*/ 315 w 648"/>
                <a:gd name="T41" fmla="*/ 234 h 565"/>
                <a:gd name="T42" fmla="*/ 317 w 648"/>
                <a:gd name="T43" fmla="*/ 251 h 565"/>
                <a:gd name="T44" fmla="*/ 275 w 648"/>
                <a:gd name="T45" fmla="*/ 291 h 565"/>
                <a:gd name="T46" fmla="*/ 212 w 648"/>
                <a:gd name="T47" fmla="*/ 308 h 565"/>
                <a:gd name="T48" fmla="*/ 197 w 648"/>
                <a:gd name="T49" fmla="*/ 319 h 565"/>
                <a:gd name="T50" fmla="*/ 174 w 648"/>
                <a:gd name="T51" fmla="*/ 310 h 565"/>
                <a:gd name="T52" fmla="*/ 104 w 648"/>
                <a:gd name="T53" fmla="*/ 318 h 565"/>
                <a:gd name="T54" fmla="*/ 53 w 648"/>
                <a:gd name="T55" fmla="*/ 338 h 565"/>
                <a:gd name="T56" fmla="*/ 53 w 648"/>
                <a:gd name="T57" fmla="*/ 365 h 565"/>
                <a:gd name="T58" fmla="*/ 62 w 648"/>
                <a:gd name="T59" fmla="*/ 382 h 565"/>
                <a:gd name="T60" fmla="*/ 70 w 648"/>
                <a:gd name="T61" fmla="*/ 382 h 565"/>
                <a:gd name="T62" fmla="*/ 77 w 648"/>
                <a:gd name="T63" fmla="*/ 403 h 565"/>
                <a:gd name="T64" fmla="*/ 64 w 648"/>
                <a:gd name="T65" fmla="*/ 414 h 565"/>
                <a:gd name="T66" fmla="*/ 58 w 648"/>
                <a:gd name="T67" fmla="*/ 433 h 565"/>
                <a:gd name="T68" fmla="*/ 0 w 648"/>
                <a:gd name="T69" fmla="*/ 487 h 565"/>
                <a:gd name="T70" fmla="*/ 20 w 648"/>
                <a:gd name="T71" fmla="*/ 517 h 565"/>
                <a:gd name="T72" fmla="*/ 20 w 648"/>
                <a:gd name="T73" fmla="*/ 517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8" h="565">
                  <a:moveTo>
                    <a:pt x="20" y="517"/>
                  </a:moveTo>
                  <a:lnTo>
                    <a:pt x="443" y="439"/>
                  </a:lnTo>
                  <a:lnTo>
                    <a:pt x="488" y="487"/>
                  </a:lnTo>
                  <a:lnTo>
                    <a:pt x="530" y="508"/>
                  </a:lnTo>
                  <a:lnTo>
                    <a:pt x="623" y="540"/>
                  </a:lnTo>
                  <a:lnTo>
                    <a:pt x="631" y="565"/>
                  </a:lnTo>
                  <a:lnTo>
                    <a:pt x="646" y="530"/>
                  </a:lnTo>
                  <a:lnTo>
                    <a:pt x="648" y="483"/>
                  </a:lnTo>
                  <a:lnTo>
                    <a:pt x="631" y="392"/>
                  </a:lnTo>
                  <a:lnTo>
                    <a:pt x="631" y="297"/>
                  </a:lnTo>
                  <a:lnTo>
                    <a:pt x="585" y="158"/>
                  </a:lnTo>
                  <a:lnTo>
                    <a:pt x="577" y="97"/>
                  </a:lnTo>
                  <a:lnTo>
                    <a:pt x="549" y="0"/>
                  </a:lnTo>
                  <a:lnTo>
                    <a:pt x="412" y="32"/>
                  </a:lnTo>
                  <a:lnTo>
                    <a:pt x="336" y="112"/>
                  </a:lnTo>
                  <a:lnTo>
                    <a:pt x="332" y="133"/>
                  </a:lnTo>
                  <a:lnTo>
                    <a:pt x="289" y="181"/>
                  </a:lnTo>
                  <a:lnTo>
                    <a:pt x="300" y="198"/>
                  </a:lnTo>
                  <a:lnTo>
                    <a:pt x="309" y="211"/>
                  </a:lnTo>
                  <a:lnTo>
                    <a:pt x="302" y="215"/>
                  </a:lnTo>
                  <a:lnTo>
                    <a:pt x="315" y="234"/>
                  </a:lnTo>
                  <a:lnTo>
                    <a:pt x="317" y="251"/>
                  </a:lnTo>
                  <a:lnTo>
                    <a:pt x="275" y="291"/>
                  </a:lnTo>
                  <a:lnTo>
                    <a:pt x="212" y="308"/>
                  </a:lnTo>
                  <a:lnTo>
                    <a:pt x="197" y="319"/>
                  </a:lnTo>
                  <a:lnTo>
                    <a:pt x="174" y="310"/>
                  </a:lnTo>
                  <a:lnTo>
                    <a:pt x="104" y="318"/>
                  </a:lnTo>
                  <a:lnTo>
                    <a:pt x="53" y="338"/>
                  </a:lnTo>
                  <a:lnTo>
                    <a:pt x="53" y="365"/>
                  </a:lnTo>
                  <a:lnTo>
                    <a:pt x="62" y="382"/>
                  </a:lnTo>
                  <a:lnTo>
                    <a:pt x="70" y="382"/>
                  </a:lnTo>
                  <a:lnTo>
                    <a:pt x="77" y="403"/>
                  </a:lnTo>
                  <a:lnTo>
                    <a:pt x="64" y="414"/>
                  </a:lnTo>
                  <a:lnTo>
                    <a:pt x="58" y="433"/>
                  </a:lnTo>
                  <a:lnTo>
                    <a:pt x="0" y="487"/>
                  </a:lnTo>
                  <a:lnTo>
                    <a:pt x="20" y="517"/>
                  </a:lnTo>
                  <a:lnTo>
                    <a:pt x="20" y="517"/>
                  </a:lnTo>
                  <a:close/>
                </a:path>
              </a:pathLst>
            </a:custGeom>
            <a:solidFill>
              <a:srgbClr val="007AD6"/>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62" name="Freeform 1163"/>
            <p:cNvSpPr>
              <a:spLocks/>
            </p:cNvSpPr>
            <p:nvPr/>
          </p:nvSpPr>
          <p:spPr bwMode="auto">
            <a:xfrm>
              <a:off x="7004051" y="2495551"/>
              <a:ext cx="203200" cy="123825"/>
            </a:xfrm>
            <a:custGeom>
              <a:avLst/>
              <a:gdLst>
                <a:gd name="T0" fmla="*/ 15 w 202"/>
                <a:gd name="T1" fmla="*/ 116 h 116"/>
                <a:gd name="T2" fmla="*/ 86 w 202"/>
                <a:gd name="T3" fmla="*/ 76 h 116"/>
                <a:gd name="T4" fmla="*/ 135 w 202"/>
                <a:gd name="T5" fmla="*/ 53 h 116"/>
                <a:gd name="T6" fmla="*/ 84 w 202"/>
                <a:gd name="T7" fmla="*/ 89 h 116"/>
                <a:gd name="T8" fmla="*/ 88 w 202"/>
                <a:gd name="T9" fmla="*/ 91 h 116"/>
                <a:gd name="T10" fmla="*/ 164 w 202"/>
                <a:gd name="T11" fmla="*/ 40 h 116"/>
                <a:gd name="T12" fmla="*/ 202 w 202"/>
                <a:gd name="T13" fmla="*/ 6 h 116"/>
                <a:gd name="T14" fmla="*/ 198 w 202"/>
                <a:gd name="T15" fmla="*/ 0 h 116"/>
                <a:gd name="T16" fmla="*/ 164 w 202"/>
                <a:gd name="T17" fmla="*/ 19 h 116"/>
                <a:gd name="T18" fmla="*/ 160 w 202"/>
                <a:gd name="T19" fmla="*/ 17 h 116"/>
                <a:gd name="T20" fmla="*/ 143 w 202"/>
                <a:gd name="T21" fmla="*/ 40 h 116"/>
                <a:gd name="T22" fmla="*/ 133 w 202"/>
                <a:gd name="T23" fmla="*/ 40 h 116"/>
                <a:gd name="T24" fmla="*/ 158 w 202"/>
                <a:gd name="T25" fmla="*/ 0 h 116"/>
                <a:gd name="T26" fmla="*/ 131 w 202"/>
                <a:gd name="T27" fmla="*/ 30 h 116"/>
                <a:gd name="T28" fmla="*/ 40 w 202"/>
                <a:gd name="T29" fmla="*/ 61 h 116"/>
                <a:gd name="T30" fmla="*/ 23 w 202"/>
                <a:gd name="T31" fmla="*/ 84 h 116"/>
                <a:gd name="T32" fmla="*/ 10 w 202"/>
                <a:gd name="T33" fmla="*/ 87 h 116"/>
                <a:gd name="T34" fmla="*/ 0 w 202"/>
                <a:gd name="T35" fmla="*/ 105 h 116"/>
                <a:gd name="T36" fmla="*/ 15 w 202"/>
                <a:gd name="T37" fmla="*/ 116 h 116"/>
                <a:gd name="T38" fmla="*/ 15 w 202"/>
                <a:gd name="T3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 h="116">
                  <a:moveTo>
                    <a:pt x="15" y="116"/>
                  </a:moveTo>
                  <a:lnTo>
                    <a:pt x="86" y="76"/>
                  </a:lnTo>
                  <a:lnTo>
                    <a:pt x="135" y="53"/>
                  </a:lnTo>
                  <a:lnTo>
                    <a:pt x="84" y="89"/>
                  </a:lnTo>
                  <a:lnTo>
                    <a:pt x="88" y="91"/>
                  </a:lnTo>
                  <a:lnTo>
                    <a:pt x="164" y="40"/>
                  </a:lnTo>
                  <a:lnTo>
                    <a:pt x="202" y="6"/>
                  </a:lnTo>
                  <a:lnTo>
                    <a:pt x="198" y="0"/>
                  </a:lnTo>
                  <a:lnTo>
                    <a:pt x="164" y="19"/>
                  </a:lnTo>
                  <a:lnTo>
                    <a:pt x="160" y="17"/>
                  </a:lnTo>
                  <a:lnTo>
                    <a:pt x="143" y="40"/>
                  </a:lnTo>
                  <a:lnTo>
                    <a:pt x="133" y="40"/>
                  </a:lnTo>
                  <a:lnTo>
                    <a:pt x="158" y="0"/>
                  </a:lnTo>
                  <a:lnTo>
                    <a:pt x="131" y="30"/>
                  </a:lnTo>
                  <a:lnTo>
                    <a:pt x="40" y="61"/>
                  </a:lnTo>
                  <a:lnTo>
                    <a:pt x="23" y="84"/>
                  </a:lnTo>
                  <a:lnTo>
                    <a:pt x="10" y="87"/>
                  </a:lnTo>
                  <a:lnTo>
                    <a:pt x="0" y="105"/>
                  </a:lnTo>
                  <a:lnTo>
                    <a:pt x="15" y="116"/>
                  </a:lnTo>
                  <a:lnTo>
                    <a:pt x="15" y="116"/>
                  </a:lnTo>
                  <a:close/>
                </a:path>
              </a:pathLst>
            </a:custGeom>
            <a:solidFill>
              <a:srgbClr val="007AD6"/>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63" name="Freeform 1164"/>
            <p:cNvSpPr>
              <a:spLocks/>
            </p:cNvSpPr>
            <p:nvPr/>
          </p:nvSpPr>
          <p:spPr bwMode="auto">
            <a:xfrm>
              <a:off x="7015163" y="2370138"/>
              <a:ext cx="188913" cy="177800"/>
            </a:xfrm>
            <a:custGeom>
              <a:avLst/>
              <a:gdLst>
                <a:gd name="T0" fmla="*/ 17 w 188"/>
                <a:gd name="T1" fmla="*/ 127 h 174"/>
                <a:gd name="T2" fmla="*/ 15 w 188"/>
                <a:gd name="T3" fmla="*/ 174 h 174"/>
                <a:gd name="T4" fmla="*/ 30 w 188"/>
                <a:gd name="T5" fmla="*/ 171 h 174"/>
                <a:gd name="T6" fmla="*/ 66 w 188"/>
                <a:gd name="T7" fmla="*/ 144 h 174"/>
                <a:gd name="T8" fmla="*/ 78 w 188"/>
                <a:gd name="T9" fmla="*/ 121 h 174"/>
                <a:gd name="T10" fmla="*/ 85 w 188"/>
                <a:gd name="T11" fmla="*/ 127 h 174"/>
                <a:gd name="T12" fmla="*/ 135 w 188"/>
                <a:gd name="T13" fmla="*/ 114 h 174"/>
                <a:gd name="T14" fmla="*/ 137 w 188"/>
                <a:gd name="T15" fmla="*/ 104 h 174"/>
                <a:gd name="T16" fmla="*/ 144 w 188"/>
                <a:gd name="T17" fmla="*/ 108 h 174"/>
                <a:gd name="T18" fmla="*/ 154 w 188"/>
                <a:gd name="T19" fmla="*/ 100 h 174"/>
                <a:gd name="T20" fmla="*/ 169 w 188"/>
                <a:gd name="T21" fmla="*/ 98 h 174"/>
                <a:gd name="T22" fmla="*/ 188 w 188"/>
                <a:gd name="T23" fmla="*/ 89 h 174"/>
                <a:gd name="T24" fmla="*/ 169 w 188"/>
                <a:gd name="T25" fmla="*/ 0 h 174"/>
                <a:gd name="T26" fmla="*/ 0 w 188"/>
                <a:gd name="T27" fmla="*/ 36 h 174"/>
                <a:gd name="T28" fmla="*/ 17 w 188"/>
                <a:gd name="T29" fmla="*/ 127 h 174"/>
                <a:gd name="T30" fmla="*/ 17 w 188"/>
                <a:gd name="T31"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174">
                  <a:moveTo>
                    <a:pt x="17" y="127"/>
                  </a:moveTo>
                  <a:lnTo>
                    <a:pt x="15" y="174"/>
                  </a:lnTo>
                  <a:lnTo>
                    <a:pt x="30" y="171"/>
                  </a:lnTo>
                  <a:lnTo>
                    <a:pt x="66" y="144"/>
                  </a:lnTo>
                  <a:lnTo>
                    <a:pt x="78" y="121"/>
                  </a:lnTo>
                  <a:lnTo>
                    <a:pt x="85" y="127"/>
                  </a:lnTo>
                  <a:lnTo>
                    <a:pt x="135" y="114"/>
                  </a:lnTo>
                  <a:lnTo>
                    <a:pt x="137" y="104"/>
                  </a:lnTo>
                  <a:lnTo>
                    <a:pt x="144" y="108"/>
                  </a:lnTo>
                  <a:lnTo>
                    <a:pt x="154" y="100"/>
                  </a:lnTo>
                  <a:lnTo>
                    <a:pt x="169" y="98"/>
                  </a:lnTo>
                  <a:lnTo>
                    <a:pt x="188" y="89"/>
                  </a:lnTo>
                  <a:lnTo>
                    <a:pt x="169" y="0"/>
                  </a:lnTo>
                  <a:lnTo>
                    <a:pt x="0" y="36"/>
                  </a:lnTo>
                  <a:lnTo>
                    <a:pt x="17" y="127"/>
                  </a:lnTo>
                  <a:lnTo>
                    <a:pt x="17" y="127"/>
                  </a:lnTo>
                  <a:close/>
                </a:path>
              </a:pathLst>
            </a:custGeom>
            <a:solidFill>
              <a:srgbClr val="007AD6"/>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64" name="Freeform 1165"/>
            <p:cNvSpPr>
              <a:spLocks/>
            </p:cNvSpPr>
            <p:nvPr/>
          </p:nvSpPr>
          <p:spPr bwMode="auto">
            <a:xfrm>
              <a:off x="7186613" y="2357438"/>
              <a:ext cx="87313" cy="103188"/>
            </a:xfrm>
            <a:custGeom>
              <a:avLst/>
              <a:gdLst>
                <a:gd name="T0" fmla="*/ 19 w 85"/>
                <a:gd name="T1" fmla="*/ 99 h 99"/>
                <a:gd name="T2" fmla="*/ 55 w 85"/>
                <a:gd name="T3" fmla="*/ 86 h 99"/>
                <a:gd name="T4" fmla="*/ 55 w 85"/>
                <a:gd name="T5" fmla="*/ 46 h 99"/>
                <a:gd name="T6" fmla="*/ 65 w 85"/>
                <a:gd name="T7" fmla="*/ 55 h 99"/>
                <a:gd name="T8" fmla="*/ 66 w 85"/>
                <a:gd name="T9" fmla="*/ 74 h 99"/>
                <a:gd name="T10" fmla="*/ 74 w 85"/>
                <a:gd name="T11" fmla="*/ 74 h 99"/>
                <a:gd name="T12" fmla="*/ 85 w 85"/>
                <a:gd name="T13" fmla="*/ 55 h 99"/>
                <a:gd name="T14" fmla="*/ 74 w 85"/>
                <a:gd name="T15" fmla="*/ 34 h 99"/>
                <a:gd name="T16" fmla="*/ 55 w 85"/>
                <a:gd name="T17" fmla="*/ 30 h 99"/>
                <a:gd name="T18" fmla="*/ 42 w 85"/>
                <a:gd name="T19" fmla="*/ 4 h 99"/>
                <a:gd name="T20" fmla="*/ 30 w 85"/>
                <a:gd name="T21" fmla="*/ 0 h 99"/>
                <a:gd name="T22" fmla="*/ 0 w 85"/>
                <a:gd name="T23" fmla="*/ 10 h 99"/>
                <a:gd name="T24" fmla="*/ 19 w 85"/>
                <a:gd name="T25" fmla="*/ 99 h 99"/>
                <a:gd name="T26" fmla="*/ 19 w 85"/>
                <a:gd name="T2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99">
                  <a:moveTo>
                    <a:pt x="19" y="99"/>
                  </a:moveTo>
                  <a:lnTo>
                    <a:pt x="55" y="86"/>
                  </a:lnTo>
                  <a:lnTo>
                    <a:pt x="55" y="46"/>
                  </a:lnTo>
                  <a:lnTo>
                    <a:pt x="65" y="55"/>
                  </a:lnTo>
                  <a:lnTo>
                    <a:pt x="66" y="74"/>
                  </a:lnTo>
                  <a:lnTo>
                    <a:pt x="74" y="74"/>
                  </a:lnTo>
                  <a:lnTo>
                    <a:pt x="85" y="55"/>
                  </a:lnTo>
                  <a:lnTo>
                    <a:pt x="74" y="34"/>
                  </a:lnTo>
                  <a:lnTo>
                    <a:pt x="55" y="30"/>
                  </a:lnTo>
                  <a:lnTo>
                    <a:pt x="42" y="4"/>
                  </a:lnTo>
                  <a:lnTo>
                    <a:pt x="30" y="0"/>
                  </a:lnTo>
                  <a:lnTo>
                    <a:pt x="0" y="10"/>
                  </a:lnTo>
                  <a:lnTo>
                    <a:pt x="19" y="99"/>
                  </a:lnTo>
                  <a:lnTo>
                    <a:pt x="19" y="99"/>
                  </a:lnTo>
                  <a:close/>
                </a:path>
              </a:pathLst>
            </a:custGeom>
            <a:solidFill>
              <a:srgbClr val="007AD6"/>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65" name="Freeform 1166"/>
            <p:cNvSpPr>
              <a:spLocks/>
            </p:cNvSpPr>
            <p:nvPr/>
          </p:nvSpPr>
          <p:spPr bwMode="auto">
            <a:xfrm>
              <a:off x="7019926" y="2235201"/>
              <a:ext cx="373062" cy="184150"/>
            </a:xfrm>
            <a:custGeom>
              <a:avLst/>
              <a:gdLst>
                <a:gd name="T0" fmla="*/ 0 w 365"/>
                <a:gd name="T1" fmla="*/ 169 h 180"/>
                <a:gd name="T2" fmla="*/ 169 w 365"/>
                <a:gd name="T3" fmla="*/ 133 h 180"/>
                <a:gd name="T4" fmla="*/ 199 w 365"/>
                <a:gd name="T5" fmla="*/ 123 h 180"/>
                <a:gd name="T6" fmla="*/ 211 w 365"/>
                <a:gd name="T7" fmla="*/ 127 h 180"/>
                <a:gd name="T8" fmla="*/ 224 w 365"/>
                <a:gd name="T9" fmla="*/ 153 h 180"/>
                <a:gd name="T10" fmla="*/ 243 w 365"/>
                <a:gd name="T11" fmla="*/ 157 h 180"/>
                <a:gd name="T12" fmla="*/ 254 w 365"/>
                <a:gd name="T13" fmla="*/ 178 h 180"/>
                <a:gd name="T14" fmla="*/ 266 w 365"/>
                <a:gd name="T15" fmla="*/ 180 h 180"/>
                <a:gd name="T16" fmla="*/ 279 w 365"/>
                <a:gd name="T17" fmla="*/ 159 h 180"/>
                <a:gd name="T18" fmla="*/ 285 w 365"/>
                <a:gd name="T19" fmla="*/ 142 h 180"/>
                <a:gd name="T20" fmla="*/ 298 w 365"/>
                <a:gd name="T21" fmla="*/ 165 h 180"/>
                <a:gd name="T22" fmla="*/ 365 w 365"/>
                <a:gd name="T23" fmla="*/ 144 h 180"/>
                <a:gd name="T24" fmla="*/ 361 w 365"/>
                <a:gd name="T25" fmla="*/ 119 h 180"/>
                <a:gd name="T26" fmla="*/ 342 w 365"/>
                <a:gd name="T27" fmla="*/ 87 h 180"/>
                <a:gd name="T28" fmla="*/ 332 w 365"/>
                <a:gd name="T29" fmla="*/ 83 h 180"/>
                <a:gd name="T30" fmla="*/ 321 w 365"/>
                <a:gd name="T31" fmla="*/ 85 h 180"/>
                <a:gd name="T32" fmla="*/ 323 w 365"/>
                <a:gd name="T33" fmla="*/ 91 h 180"/>
                <a:gd name="T34" fmla="*/ 338 w 365"/>
                <a:gd name="T35" fmla="*/ 93 h 180"/>
                <a:gd name="T36" fmla="*/ 344 w 365"/>
                <a:gd name="T37" fmla="*/ 123 h 180"/>
                <a:gd name="T38" fmla="*/ 317 w 365"/>
                <a:gd name="T39" fmla="*/ 134 h 180"/>
                <a:gd name="T40" fmla="*/ 279 w 365"/>
                <a:gd name="T41" fmla="*/ 110 h 180"/>
                <a:gd name="T42" fmla="*/ 266 w 365"/>
                <a:gd name="T43" fmla="*/ 83 h 180"/>
                <a:gd name="T44" fmla="*/ 249 w 365"/>
                <a:gd name="T45" fmla="*/ 76 h 180"/>
                <a:gd name="T46" fmla="*/ 249 w 365"/>
                <a:gd name="T47" fmla="*/ 83 h 180"/>
                <a:gd name="T48" fmla="*/ 232 w 365"/>
                <a:gd name="T49" fmla="*/ 68 h 180"/>
                <a:gd name="T50" fmla="*/ 245 w 365"/>
                <a:gd name="T51" fmla="*/ 49 h 180"/>
                <a:gd name="T52" fmla="*/ 256 w 365"/>
                <a:gd name="T53" fmla="*/ 32 h 180"/>
                <a:gd name="T54" fmla="*/ 235 w 365"/>
                <a:gd name="T55" fmla="*/ 0 h 180"/>
                <a:gd name="T56" fmla="*/ 199 w 365"/>
                <a:gd name="T57" fmla="*/ 26 h 180"/>
                <a:gd name="T58" fmla="*/ 78 w 365"/>
                <a:gd name="T59" fmla="*/ 57 h 180"/>
                <a:gd name="T60" fmla="*/ 0 w 365"/>
                <a:gd name="T61" fmla="*/ 74 h 180"/>
                <a:gd name="T62" fmla="*/ 0 w 365"/>
                <a:gd name="T63" fmla="*/ 169 h 180"/>
                <a:gd name="T64" fmla="*/ 0 w 365"/>
                <a:gd name="T65" fmla="*/ 16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5" h="180">
                  <a:moveTo>
                    <a:pt x="0" y="169"/>
                  </a:moveTo>
                  <a:lnTo>
                    <a:pt x="169" y="133"/>
                  </a:lnTo>
                  <a:lnTo>
                    <a:pt x="199" y="123"/>
                  </a:lnTo>
                  <a:lnTo>
                    <a:pt x="211" y="127"/>
                  </a:lnTo>
                  <a:lnTo>
                    <a:pt x="224" y="153"/>
                  </a:lnTo>
                  <a:lnTo>
                    <a:pt x="243" y="157"/>
                  </a:lnTo>
                  <a:lnTo>
                    <a:pt x="254" y="178"/>
                  </a:lnTo>
                  <a:lnTo>
                    <a:pt x="266" y="180"/>
                  </a:lnTo>
                  <a:lnTo>
                    <a:pt x="279" y="159"/>
                  </a:lnTo>
                  <a:lnTo>
                    <a:pt x="285" y="142"/>
                  </a:lnTo>
                  <a:lnTo>
                    <a:pt x="298" y="165"/>
                  </a:lnTo>
                  <a:lnTo>
                    <a:pt x="365" y="144"/>
                  </a:lnTo>
                  <a:lnTo>
                    <a:pt x="361" y="119"/>
                  </a:lnTo>
                  <a:lnTo>
                    <a:pt x="342" y="87"/>
                  </a:lnTo>
                  <a:lnTo>
                    <a:pt x="332" y="83"/>
                  </a:lnTo>
                  <a:lnTo>
                    <a:pt x="321" y="85"/>
                  </a:lnTo>
                  <a:lnTo>
                    <a:pt x="323" y="91"/>
                  </a:lnTo>
                  <a:lnTo>
                    <a:pt x="338" y="93"/>
                  </a:lnTo>
                  <a:lnTo>
                    <a:pt x="344" y="123"/>
                  </a:lnTo>
                  <a:lnTo>
                    <a:pt x="317" y="134"/>
                  </a:lnTo>
                  <a:lnTo>
                    <a:pt x="279" y="110"/>
                  </a:lnTo>
                  <a:lnTo>
                    <a:pt x="266" y="83"/>
                  </a:lnTo>
                  <a:lnTo>
                    <a:pt x="249" y="76"/>
                  </a:lnTo>
                  <a:lnTo>
                    <a:pt x="249" y="83"/>
                  </a:lnTo>
                  <a:lnTo>
                    <a:pt x="232" y="68"/>
                  </a:lnTo>
                  <a:lnTo>
                    <a:pt x="245" y="49"/>
                  </a:lnTo>
                  <a:lnTo>
                    <a:pt x="256" y="32"/>
                  </a:lnTo>
                  <a:lnTo>
                    <a:pt x="235" y="0"/>
                  </a:lnTo>
                  <a:lnTo>
                    <a:pt x="199" y="26"/>
                  </a:lnTo>
                  <a:lnTo>
                    <a:pt x="78" y="57"/>
                  </a:lnTo>
                  <a:lnTo>
                    <a:pt x="0" y="74"/>
                  </a:lnTo>
                  <a:lnTo>
                    <a:pt x="0" y="169"/>
                  </a:lnTo>
                  <a:lnTo>
                    <a:pt x="0" y="169"/>
                  </a:lnTo>
                  <a:close/>
                </a:path>
              </a:pathLst>
            </a:custGeom>
            <a:solidFill>
              <a:srgbClr val="007AD6"/>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66" name="Freeform 1169"/>
            <p:cNvSpPr>
              <a:spLocks/>
            </p:cNvSpPr>
            <p:nvPr/>
          </p:nvSpPr>
          <p:spPr bwMode="auto">
            <a:xfrm>
              <a:off x="6927851" y="1958976"/>
              <a:ext cx="180975" cy="349250"/>
            </a:xfrm>
            <a:custGeom>
              <a:avLst/>
              <a:gdLst>
                <a:gd name="T0" fmla="*/ 28 w 177"/>
                <a:gd name="T1" fmla="*/ 139 h 339"/>
                <a:gd name="T2" fmla="*/ 36 w 177"/>
                <a:gd name="T3" fmla="*/ 200 h 339"/>
                <a:gd name="T4" fmla="*/ 82 w 177"/>
                <a:gd name="T5" fmla="*/ 339 h 339"/>
                <a:gd name="T6" fmla="*/ 160 w 177"/>
                <a:gd name="T7" fmla="*/ 322 h 339"/>
                <a:gd name="T8" fmla="*/ 154 w 177"/>
                <a:gd name="T9" fmla="*/ 124 h 339"/>
                <a:gd name="T10" fmla="*/ 175 w 177"/>
                <a:gd name="T11" fmla="*/ 86 h 339"/>
                <a:gd name="T12" fmla="*/ 177 w 177"/>
                <a:gd name="T13" fmla="*/ 0 h 339"/>
                <a:gd name="T14" fmla="*/ 0 w 177"/>
                <a:gd name="T15" fmla="*/ 42 h 339"/>
                <a:gd name="T16" fmla="*/ 28 w 177"/>
                <a:gd name="T17" fmla="*/ 139 h 339"/>
                <a:gd name="T18" fmla="*/ 28 w 177"/>
                <a:gd name="T19" fmla="*/ 13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339">
                  <a:moveTo>
                    <a:pt x="28" y="139"/>
                  </a:moveTo>
                  <a:lnTo>
                    <a:pt x="36" y="200"/>
                  </a:lnTo>
                  <a:lnTo>
                    <a:pt x="82" y="339"/>
                  </a:lnTo>
                  <a:lnTo>
                    <a:pt x="160" y="322"/>
                  </a:lnTo>
                  <a:lnTo>
                    <a:pt x="154" y="124"/>
                  </a:lnTo>
                  <a:lnTo>
                    <a:pt x="175" y="86"/>
                  </a:lnTo>
                  <a:lnTo>
                    <a:pt x="177" y="0"/>
                  </a:lnTo>
                  <a:lnTo>
                    <a:pt x="0" y="42"/>
                  </a:lnTo>
                  <a:lnTo>
                    <a:pt x="28" y="139"/>
                  </a:lnTo>
                  <a:lnTo>
                    <a:pt x="28" y="139"/>
                  </a:lnTo>
                  <a:close/>
                </a:path>
              </a:pathLst>
            </a:custGeom>
            <a:solidFill>
              <a:srgbClr val="007AD6"/>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67" name="Freeform 1170"/>
            <p:cNvSpPr>
              <a:spLocks/>
            </p:cNvSpPr>
            <p:nvPr/>
          </p:nvSpPr>
          <p:spPr bwMode="auto">
            <a:xfrm>
              <a:off x="7086601" y="1909763"/>
              <a:ext cx="166687" cy="379413"/>
            </a:xfrm>
            <a:custGeom>
              <a:avLst/>
              <a:gdLst>
                <a:gd name="T0" fmla="*/ 0 w 163"/>
                <a:gd name="T1" fmla="*/ 173 h 371"/>
                <a:gd name="T2" fmla="*/ 21 w 163"/>
                <a:gd name="T3" fmla="*/ 135 h 371"/>
                <a:gd name="T4" fmla="*/ 23 w 163"/>
                <a:gd name="T5" fmla="*/ 49 h 371"/>
                <a:gd name="T6" fmla="*/ 21 w 163"/>
                <a:gd name="T7" fmla="*/ 17 h 371"/>
                <a:gd name="T8" fmla="*/ 53 w 163"/>
                <a:gd name="T9" fmla="*/ 0 h 371"/>
                <a:gd name="T10" fmla="*/ 127 w 163"/>
                <a:gd name="T11" fmla="*/ 232 h 371"/>
                <a:gd name="T12" fmla="*/ 163 w 163"/>
                <a:gd name="T13" fmla="*/ 281 h 371"/>
                <a:gd name="T14" fmla="*/ 163 w 163"/>
                <a:gd name="T15" fmla="*/ 314 h 371"/>
                <a:gd name="T16" fmla="*/ 127 w 163"/>
                <a:gd name="T17" fmla="*/ 340 h 371"/>
                <a:gd name="T18" fmla="*/ 6 w 163"/>
                <a:gd name="T19" fmla="*/ 371 h 371"/>
                <a:gd name="T20" fmla="*/ 0 w 163"/>
                <a:gd name="T21" fmla="*/ 173 h 371"/>
                <a:gd name="T22" fmla="*/ 0 w 163"/>
                <a:gd name="T23" fmla="*/ 173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371">
                  <a:moveTo>
                    <a:pt x="0" y="173"/>
                  </a:moveTo>
                  <a:lnTo>
                    <a:pt x="21" y="135"/>
                  </a:lnTo>
                  <a:lnTo>
                    <a:pt x="23" y="49"/>
                  </a:lnTo>
                  <a:lnTo>
                    <a:pt x="21" y="17"/>
                  </a:lnTo>
                  <a:lnTo>
                    <a:pt x="53" y="0"/>
                  </a:lnTo>
                  <a:lnTo>
                    <a:pt x="127" y="232"/>
                  </a:lnTo>
                  <a:lnTo>
                    <a:pt x="163" y="281"/>
                  </a:lnTo>
                  <a:lnTo>
                    <a:pt x="163" y="314"/>
                  </a:lnTo>
                  <a:lnTo>
                    <a:pt x="127" y="340"/>
                  </a:lnTo>
                  <a:lnTo>
                    <a:pt x="6" y="371"/>
                  </a:lnTo>
                  <a:lnTo>
                    <a:pt x="0" y="173"/>
                  </a:lnTo>
                  <a:lnTo>
                    <a:pt x="0" y="173"/>
                  </a:lnTo>
                  <a:close/>
                </a:path>
              </a:pathLst>
            </a:custGeom>
            <a:solidFill>
              <a:srgbClr val="D9D9D9"/>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68" name="Freeform 1171"/>
            <p:cNvSpPr>
              <a:spLocks/>
            </p:cNvSpPr>
            <p:nvPr/>
          </p:nvSpPr>
          <p:spPr bwMode="auto">
            <a:xfrm>
              <a:off x="7138988" y="1568451"/>
              <a:ext cx="409575" cy="628650"/>
            </a:xfrm>
            <a:custGeom>
              <a:avLst/>
              <a:gdLst>
                <a:gd name="T0" fmla="*/ 0 w 399"/>
                <a:gd name="T1" fmla="*/ 329 h 610"/>
                <a:gd name="T2" fmla="*/ 23 w 399"/>
                <a:gd name="T3" fmla="*/ 331 h 610"/>
                <a:gd name="T4" fmla="*/ 25 w 399"/>
                <a:gd name="T5" fmla="*/ 291 h 610"/>
                <a:gd name="T6" fmla="*/ 53 w 399"/>
                <a:gd name="T7" fmla="*/ 236 h 610"/>
                <a:gd name="T8" fmla="*/ 40 w 399"/>
                <a:gd name="T9" fmla="*/ 196 h 610"/>
                <a:gd name="T10" fmla="*/ 97 w 399"/>
                <a:gd name="T11" fmla="*/ 4 h 610"/>
                <a:gd name="T12" fmla="*/ 110 w 399"/>
                <a:gd name="T13" fmla="*/ 4 h 610"/>
                <a:gd name="T14" fmla="*/ 114 w 399"/>
                <a:gd name="T15" fmla="*/ 29 h 610"/>
                <a:gd name="T16" fmla="*/ 171 w 399"/>
                <a:gd name="T17" fmla="*/ 8 h 610"/>
                <a:gd name="T18" fmla="*/ 173 w 399"/>
                <a:gd name="T19" fmla="*/ 0 h 610"/>
                <a:gd name="T20" fmla="*/ 219 w 399"/>
                <a:gd name="T21" fmla="*/ 10 h 610"/>
                <a:gd name="T22" fmla="*/ 293 w 399"/>
                <a:gd name="T23" fmla="*/ 198 h 610"/>
                <a:gd name="T24" fmla="*/ 327 w 399"/>
                <a:gd name="T25" fmla="*/ 200 h 610"/>
                <a:gd name="T26" fmla="*/ 390 w 399"/>
                <a:gd name="T27" fmla="*/ 270 h 610"/>
                <a:gd name="T28" fmla="*/ 380 w 399"/>
                <a:gd name="T29" fmla="*/ 283 h 610"/>
                <a:gd name="T30" fmla="*/ 399 w 399"/>
                <a:gd name="T31" fmla="*/ 283 h 610"/>
                <a:gd name="T32" fmla="*/ 386 w 399"/>
                <a:gd name="T33" fmla="*/ 318 h 610"/>
                <a:gd name="T34" fmla="*/ 356 w 399"/>
                <a:gd name="T35" fmla="*/ 340 h 610"/>
                <a:gd name="T36" fmla="*/ 322 w 399"/>
                <a:gd name="T37" fmla="*/ 357 h 610"/>
                <a:gd name="T38" fmla="*/ 318 w 399"/>
                <a:gd name="T39" fmla="*/ 380 h 610"/>
                <a:gd name="T40" fmla="*/ 299 w 399"/>
                <a:gd name="T41" fmla="*/ 359 h 610"/>
                <a:gd name="T42" fmla="*/ 268 w 399"/>
                <a:gd name="T43" fmla="*/ 384 h 610"/>
                <a:gd name="T44" fmla="*/ 253 w 399"/>
                <a:gd name="T45" fmla="*/ 384 h 610"/>
                <a:gd name="T46" fmla="*/ 240 w 399"/>
                <a:gd name="T47" fmla="*/ 369 h 610"/>
                <a:gd name="T48" fmla="*/ 232 w 399"/>
                <a:gd name="T49" fmla="*/ 443 h 610"/>
                <a:gd name="T50" fmla="*/ 204 w 399"/>
                <a:gd name="T51" fmla="*/ 454 h 610"/>
                <a:gd name="T52" fmla="*/ 190 w 399"/>
                <a:gd name="T53" fmla="*/ 483 h 610"/>
                <a:gd name="T54" fmla="*/ 173 w 399"/>
                <a:gd name="T55" fmla="*/ 483 h 610"/>
                <a:gd name="T56" fmla="*/ 133 w 399"/>
                <a:gd name="T57" fmla="*/ 527 h 610"/>
                <a:gd name="T58" fmla="*/ 131 w 399"/>
                <a:gd name="T59" fmla="*/ 561 h 610"/>
                <a:gd name="T60" fmla="*/ 122 w 399"/>
                <a:gd name="T61" fmla="*/ 574 h 610"/>
                <a:gd name="T62" fmla="*/ 110 w 399"/>
                <a:gd name="T63" fmla="*/ 610 h 610"/>
                <a:gd name="T64" fmla="*/ 74 w 399"/>
                <a:gd name="T65" fmla="*/ 561 h 610"/>
                <a:gd name="T66" fmla="*/ 0 w 399"/>
                <a:gd name="T67" fmla="*/ 329 h 610"/>
                <a:gd name="T68" fmla="*/ 0 w 399"/>
                <a:gd name="T69" fmla="*/ 329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9" h="610">
                  <a:moveTo>
                    <a:pt x="0" y="329"/>
                  </a:moveTo>
                  <a:lnTo>
                    <a:pt x="23" y="331"/>
                  </a:lnTo>
                  <a:lnTo>
                    <a:pt x="25" y="291"/>
                  </a:lnTo>
                  <a:lnTo>
                    <a:pt x="53" y="236"/>
                  </a:lnTo>
                  <a:lnTo>
                    <a:pt x="40" y="196"/>
                  </a:lnTo>
                  <a:lnTo>
                    <a:pt x="97" y="4"/>
                  </a:lnTo>
                  <a:lnTo>
                    <a:pt x="110" y="4"/>
                  </a:lnTo>
                  <a:lnTo>
                    <a:pt x="114" y="29"/>
                  </a:lnTo>
                  <a:lnTo>
                    <a:pt x="171" y="8"/>
                  </a:lnTo>
                  <a:lnTo>
                    <a:pt x="173" y="0"/>
                  </a:lnTo>
                  <a:lnTo>
                    <a:pt x="219" y="10"/>
                  </a:lnTo>
                  <a:lnTo>
                    <a:pt x="293" y="198"/>
                  </a:lnTo>
                  <a:lnTo>
                    <a:pt x="327" y="200"/>
                  </a:lnTo>
                  <a:lnTo>
                    <a:pt x="390" y="270"/>
                  </a:lnTo>
                  <a:lnTo>
                    <a:pt x="380" y="283"/>
                  </a:lnTo>
                  <a:lnTo>
                    <a:pt x="399" y="283"/>
                  </a:lnTo>
                  <a:lnTo>
                    <a:pt x="386" y="318"/>
                  </a:lnTo>
                  <a:lnTo>
                    <a:pt x="356" y="340"/>
                  </a:lnTo>
                  <a:lnTo>
                    <a:pt x="322" y="357"/>
                  </a:lnTo>
                  <a:lnTo>
                    <a:pt x="318" y="380"/>
                  </a:lnTo>
                  <a:lnTo>
                    <a:pt x="299" y="359"/>
                  </a:lnTo>
                  <a:lnTo>
                    <a:pt x="268" y="384"/>
                  </a:lnTo>
                  <a:lnTo>
                    <a:pt x="253" y="384"/>
                  </a:lnTo>
                  <a:lnTo>
                    <a:pt x="240" y="369"/>
                  </a:lnTo>
                  <a:lnTo>
                    <a:pt x="232" y="443"/>
                  </a:lnTo>
                  <a:lnTo>
                    <a:pt x="204" y="454"/>
                  </a:lnTo>
                  <a:lnTo>
                    <a:pt x="190" y="483"/>
                  </a:lnTo>
                  <a:lnTo>
                    <a:pt x="173" y="483"/>
                  </a:lnTo>
                  <a:lnTo>
                    <a:pt x="133" y="527"/>
                  </a:lnTo>
                  <a:lnTo>
                    <a:pt x="131" y="561"/>
                  </a:lnTo>
                  <a:lnTo>
                    <a:pt x="122" y="574"/>
                  </a:lnTo>
                  <a:lnTo>
                    <a:pt x="110" y="610"/>
                  </a:lnTo>
                  <a:lnTo>
                    <a:pt x="74" y="561"/>
                  </a:lnTo>
                  <a:lnTo>
                    <a:pt x="0" y="329"/>
                  </a:lnTo>
                  <a:lnTo>
                    <a:pt x="0" y="329"/>
                  </a:lnTo>
                  <a:close/>
                </a:path>
              </a:pathLst>
            </a:custGeom>
            <a:solidFill>
              <a:srgbClr val="007AD6"/>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69" name="Freeform 58"/>
            <p:cNvSpPr>
              <a:spLocks/>
            </p:cNvSpPr>
            <p:nvPr/>
          </p:nvSpPr>
          <p:spPr bwMode="auto">
            <a:xfrm>
              <a:off x="6846888" y="2749551"/>
              <a:ext cx="114300" cy="192087"/>
            </a:xfrm>
            <a:custGeom>
              <a:avLst/>
              <a:gdLst>
                <a:gd name="T0" fmla="*/ 0 w 64"/>
                <a:gd name="T1" fmla="*/ 2147483646 h 107"/>
                <a:gd name="T2" fmla="*/ 2147483646 w 64"/>
                <a:gd name="T3" fmla="*/ 2147483646 h 107"/>
                <a:gd name="T4" fmla="*/ 2147483646 w 64"/>
                <a:gd name="T5" fmla="*/ 2147483646 h 107"/>
                <a:gd name="T6" fmla="*/ 2147483646 w 64"/>
                <a:gd name="T7" fmla="*/ 2147483646 h 107"/>
                <a:gd name="T8" fmla="*/ 2147483646 w 64"/>
                <a:gd name="T9" fmla="*/ 0 h 107"/>
                <a:gd name="T10" fmla="*/ 2147483646 w 64"/>
                <a:gd name="T11" fmla="*/ 0 h 107"/>
                <a:gd name="T12" fmla="*/ 2147483646 w 64"/>
                <a:gd name="T13" fmla="*/ 2147483646 h 107"/>
                <a:gd name="T14" fmla="*/ 2147483646 w 64"/>
                <a:gd name="T15" fmla="*/ 2147483646 h 107"/>
                <a:gd name="T16" fmla="*/ 2147483646 w 64"/>
                <a:gd name="T17" fmla="*/ 2147483646 h 107"/>
                <a:gd name="T18" fmla="*/ 2147483646 w 64"/>
                <a:gd name="T19" fmla="*/ 2147483646 h 107"/>
                <a:gd name="T20" fmla="*/ 2147483646 w 64"/>
                <a:gd name="T21" fmla="*/ 2147483646 h 107"/>
                <a:gd name="T22" fmla="*/ 2147483646 w 64"/>
                <a:gd name="T23" fmla="*/ 2147483646 h 107"/>
                <a:gd name="T24" fmla="*/ 2147483646 w 64"/>
                <a:gd name="T25" fmla="*/ 2147483646 h 107"/>
                <a:gd name="T26" fmla="*/ 2147483646 w 64"/>
                <a:gd name="T27" fmla="*/ 2147483646 h 107"/>
                <a:gd name="T28" fmla="*/ 2147483646 w 64"/>
                <a:gd name="T29" fmla="*/ 2147483646 h 107"/>
                <a:gd name="T30" fmla="*/ 2147483646 w 64"/>
                <a:gd name="T31" fmla="*/ 2147483646 h 107"/>
                <a:gd name="T32" fmla="*/ 2147483646 w 64"/>
                <a:gd name="T33" fmla="*/ 2147483646 h 107"/>
                <a:gd name="T34" fmla="*/ 2147483646 w 64"/>
                <a:gd name="T35" fmla="*/ 2147483646 h 107"/>
                <a:gd name="T36" fmla="*/ 2147483646 w 64"/>
                <a:gd name="T37" fmla="*/ 2147483646 h 107"/>
                <a:gd name="T38" fmla="*/ 2147483646 w 64"/>
                <a:gd name="T39" fmla="*/ 2147483646 h 107"/>
                <a:gd name="T40" fmla="*/ 2147483646 w 64"/>
                <a:gd name="T41" fmla="*/ 2147483646 h 107"/>
                <a:gd name="T42" fmla="*/ 2147483646 w 64"/>
                <a:gd name="T43" fmla="*/ 2147483646 h 107"/>
                <a:gd name="T44" fmla="*/ 2147483646 w 64"/>
                <a:gd name="T45" fmla="*/ 2147483646 h 107"/>
                <a:gd name="T46" fmla="*/ 2147483646 w 64"/>
                <a:gd name="T47" fmla="*/ 2147483646 h 107"/>
                <a:gd name="T48" fmla="*/ 2147483646 w 64"/>
                <a:gd name="T49" fmla="*/ 2147483646 h 107"/>
                <a:gd name="T50" fmla="*/ 2147483646 w 64"/>
                <a:gd name="T51" fmla="*/ 2147483646 h 107"/>
                <a:gd name="T52" fmla="*/ 2147483646 w 64"/>
                <a:gd name="T53" fmla="*/ 2147483646 h 107"/>
                <a:gd name="T54" fmla="*/ 2147483646 w 64"/>
                <a:gd name="T55" fmla="*/ 2147483646 h 107"/>
                <a:gd name="T56" fmla="*/ 2147483646 w 64"/>
                <a:gd name="T57" fmla="*/ 2147483646 h 107"/>
                <a:gd name="T58" fmla="*/ 2147483646 w 64"/>
                <a:gd name="T59" fmla="*/ 2147483646 h 107"/>
                <a:gd name="T60" fmla="*/ 2147483646 w 64"/>
                <a:gd name="T61" fmla="*/ 2147483646 h 107"/>
                <a:gd name="T62" fmla="*/ 2147483646 w 64"/>
                <a:gd name="T63" fmla="*/ 2147483646 h 107"/>
                <a:gd name="T64" fmla="*/ 2147483646 w 64"/>
                <a:gd name="T65" fmla="*/ 2147483646 h 107"/>
                <a:gd name="T66" fmla="*/ 2147483646 w 64"/>
                <a:gd name="T67" fmla="*/ 2147483646 h 107"/>
                <a:gd name="T68" fmla="*/ 2147483646 w 64"/>
                <a:gd name="T69" fmla="*/ 2147483646 h 107"/>
                <a:gd name="T70" fmla="*/ 2147483646 w 64"/>
                <a:gd name="T71" fmla="*/ 2147483646 h 107"/>
                <a:gd name="T72" fmla="*/ 0 w 64"/>
                <a:gd name="T73" fmla="*/ 2147483646 h 1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107">
                  <a:moveTo>
                    <a:pt x="0" y="14"/>
                  </a:moveTo>
                  <a:lnTo>
                    <a:pt x="1" y="9"/>
                  </a:lnTo>
                  <a:lnTo>
                    <a:pt x="4" y="4"/>
                  </a:lnTo>
                  <a:lnTo>
                    <a:pt x="9" y="2"/>
                  </a:lnTo>
                  <a:lnTo>
                    <a:pt x="12" y="0"/>
                  </a:lnTo>
                  <a:lnTo>
                    <a:pt x="16" y="0"/>
                  </a:lnTo>
                  <a:lnTo>
                    <a:pt x="19" y="3"/>
                  </a:lnTo>
                  <a:lnTo>
                    <a:pt x="16" y="4"/>
                  </a:lnTo>
                  <a:lnTo>
                    <a:pt x="16" y="9"/>
                  </a:lnTo>
                  <a:lnTo>
                    <a:pt x="14" y="14"/>
                  </a:lnTo>
                  <a:lnTo>
                    <a:pt x="11" y="18"/>
                  </a:lnTo>
                  <a:lnTo>
                    <a:pt x="15" y="23"/>
                  </a:lnTo>
                  <a:lnTo>
                    <a:pt x="15" y="27"/>
                  </a:lnTo>
                  <a:lnTo>
                    <a:pt x="17" y="32"/>
                  </a:lnTo>
                  <a:lnTo>
                    <a:pt x="21" y="37"/>
                  </a:lnTo>
                  <a:lnTo>
                    <a:pt x="26" y="41"/>
                  </a:lnTo>
                  <a:lnTo>
                    <a:pt x="30" y="44"/>
                  </a:lnTo>
                  <a:lnTo>
                    <a:pt x="30" y="51"/>
                  </a:lnTo>
                  <a:lnTo>
                    <a:pt x="33" y="58"/>
                  </a:lnTo>
                  <a:lnTo>
                    <a:pt x="39" y="62"/>
                  </a:lnTo>
                  <a:lnTo>
                    <a:pt x="40" y="67"/>
                  </a:lnTo>
                  <a:lnTo>
                    <a:pt x="49" y="75"/>
                  </a:lnTo>
                  <a:lnTo>
                    <a:pt x="55" y="73"/>
                  </a:lnTo>
                  <a:lnTo>
                    <a:pt x="56" y="76"/>
                  </a:lnTo>
                  <a:lnTo>
                    <a:pt x="55" y="81"/>
                  </a:lnTo>
                  <a:lnTo>
                    <a:pt x="55" y="86"/>
                  </a:lnTo>
                  <a:lnTo>
                    <a:pt x="56" y="86"/>
                  </a:lnTo>
                  <a:lnTo>
                    <a:pt x="53" y="91"/>
                  </a:lnTo>
                  <a:lnTo>
                    <a:pt x="55" y="90"/>
                  </a:lnTo>
                  <a:lnTo>
                    <a:pt x="60" y="88"/>
                  </a:lnTo>
                  <a:lnTo>
                    <a:pt x="64" y="99"/>
                  </a:lnTo>
                  <a:lnTo>
                    <a:pt x="63" y="99"/>
                  </a:lnTo>
                  <a:lnTo>
                    <a:pt x="60" y="100"/>
                  </a:lnTo>
                  <a:lnTo>
                    <a:pt x="26" y="107"/>
                  </a:lnTo>
                  <a:lnTo>
                    <a:pt x="24" y="102"/>
                  </a:lnTo>
                  <a:lnTo>
                    <a:pt x="15" y="68"/>
                  </a:lnTo>
                  <a:lnTo>
                    <a:pt x="0" y="14"/>
                  </a:lnTo>
                </a:path>
              </a:pathLst>
            </a:custGeom>
            <a:solidFill>
              <a:srgbClr val="007AD6"/>
            </a:solidFill>
            <a:ln w="4763">
              <a:solidFill>
                <a:srgbClr val="FFFFFF"/>
              </a:solidFill>
              <a:prstDash val="solid"/>
              <a:round/>
              <a:headEnd/>
              <a:tailEnd/>
            </a:ln>
          </p:spPr>
          <p:txBody>
            <a:bodyPr/>
            <a:lstStyle/>
            <a:p>
              <a:pPr eaLnBrk="0" hangingPunct="0">
                <a:defRPr/>
              </a:pPr>
              <a:endParaRPr lang="en-US">
                <a:latin typeface="+mj-lt"/>
                <a:ea typeface="MS PGothic" panose="020B0600070205080204" pitchFamily="34" charset="-128"/>
                <a:cs typeface="Arial" pitchFamily="34" charset="0"/>
              </a:endParaRPr>
            </a:p>
          </p:txBody>
        </p:sp>
        <p:sp>
          <p:nvSpPr>
            <p:cNvPr id="170" name="Freeform 8"/>
            <p:cNvSpPr>
              <a:spLocks/>
            </p:cNvSpPr>
            <p:nvPr/>
          </p:nvSpPr>
          <p:spPr bwMode="auto">
            <a:xfrm>
              <a:off x="2871787" y="4224337"/>
              <a:ext cx="47625" cy="68263"/>
            </a:xfrm>
            <a:custGeom>
              <a:avLst/>
              <a:gdLst>
                <a:gd name="T0" fmla="*/ 0 w 44"/>
                <a:gd name="T1" fmla="*/ 64 h 64"/>
                <a:gd name="T2" fmla="*/ 0 w 44"/>
                <a:gd name="T3" fmla="*/ 45 h 64"/>
                <a:gd name="T4" fmla="*/ 25 w 44"/>
                <a:gd name="T5" fmla="*/ 0 h 64"/>
                <a:gd name="T6" fmla="*/ 44 w 44"/>
                <a:gd name="T7" fmla="*/ 13 h 64"/>
                <a:gd name="T8" fmla="*/ 23 w 44"/>
                <a:gd name="T9" fmla="*/ 64 h 64"/>
                <a:gd name="T10" fmla="*/ 0 w 44"/>
                <a:gd name="T11" fmla="*/ 64 h 64"/>
                <a:gd name="T12" fmla="*/ 0 60000 65536"/>
                <a:gd name="T13" fmla="*/ 0 60000 65536"/>
                <a:gd name="T14" fmla="*/ 0 60000 65536"/>
                <a:gd name="T15" fmla="*/ 0 60000 65536"/>
                <a:gd name="T16" fmla="*/ 0 60000 65536"/>
                <a:gd name="T17" fmla="*/ 0 60000 65536"/>
                <a:gd name="T18" fmla="*/ 0 w 44"/>
                <a:gd name="T19" fmla="*/ 0 h 64"/>
                <a:gd name="T20" fmla="*/ 44 w 44"/>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44" h="64">
                  <a:moveTo>
                    <a:pt x="0" y="64"/>
                  </a:moveTo>
                  <a:lnTo>
                    <a:pt x="0" y="45"/>
                  </a:lnTo>
                  <a:lnTo>
                    <a:pt x="25" y="0"/>
                  </a:lnTo>
                  <a:lnTo>
                    <a:pt x="44" y="13"/>
                  </a:lnTo>
                  <a:lnTo>
                    <a:pt x="23" y="64"/>
                  </a:lnTo>
                  <a:lnTo>
                    <a:pt x="0" y="64"/>
                  </a:lnTo>
                  <a:close/>
                </a:path>
              </a:pathLst>
            </a:custGeom>
            <a:solidFill>
              <a:srgbClr val="007AD6"/>
            </a:solidFill>
            <a:ln w="6350">
              <a:solidFill>
                <a:srgbClr val="FFFFFF"/>
              </a:solidFill>
              <a:round/>
              <a:headEnd/>
              <a:tailEnd/>
            </a:ln>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71" name="Freeform 9"/>
            <p:cNvSpPr>
              <a:spLocks/>
            </p:cNvSpPr>
            <p:nvPr/>
          </p:nvSpPr>
          <p:spPr bwMode="auto">
            <a:xfrm>
              <a:off x="2940050" y="4164012"/>
              <a:ext cx="88900" cy="87313"/>
            </a:xfrm>
            <a:custGeom>
              <a:avLst/>
              <a:gdLst>
                <a:gd name="T0" fmla="*/ 18 w 83"/>
                <a:gd name="T1" fmla="*/ 9 h 81"/>
                <a:gd name="T2" fmla="*/ 0 w 83"/>
                <a:gd name="T3" fmla="*/ 48 h 81"/>
                <a:gd name="T4" fmla="*/ 32 w 83"/>
                <a:gd name="T5" fmla="*/ 74 h 81"/>
                <a:gd name="T6" fmla="*/ 69 w 83"/>
                <a:gd name="T7" fmla="*/ 81 h 81"/>
                <a:gd name="T8" fmla="*/ 83 w 83"/>
                <a:gd name="T9" fmla="*/ 49 h 81"/>
                <a:gd name="T10" fmla="*/ 74 w 83"/>
                <a:gd name="T11" fmla="*/ 0 h 81"/>
                <a:gd name="T12" fmla="*/ 18 w 83"/>
                <a:gd name="T13" fmla="*/ 9 h 81"/>
                <a:gd name="T14" fmla="*/ 0 60000 65536"/>
                <a:gd name="T15" fmla="*/ 0 60000 65536"/>
                <a:gd name="T16" fmla="*/ 0 60000 65536"/>
                <a:gd name="T17" fmla="*/ 0 60000 65536"/>
                <a:gd name="T18" fmla="*/ 0 60000 65536"/>
                <a:gd name="T19" fmla="*/ 0 60000 65536"/>
                <a:gd name="T20" fmla="*/ 0 60000 65536"/>
                <a:gd name="T21" fmla="*/ 0 w 83"/>
                <a:gd name="T22" fmla="*/ 0 h 81"/>
                <a:gd name="T23" fmla="*/ 83 w 83"/>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81">
                  <a:moveTo>
                    <a:pt x="18" y="9"/>
                  </a:moveTo>
                  <a:lnTo>
                    <a:pt x="0" y="48"/>
                  </a:lnTo>
                  <a:lnTo>
                    <a:pt x="32" y="74"/>
                  </a:lnTo>
                  <a:lnTo>
                    <a:pt x="69" y="81"/>
                  </a:lnTo>
                  <a:lnTo>
                    <a:pt x="83" y="49"/>
                  </a:lnTo>
                  <a:lnTo>
                    <a:pt x="74" y="0"/>
                  </a:lnTo>
                  <a:lnTo>
                    <a:pt x="18" y="9"/>
                  </a:lnTo>
                  <a:close/>
                </a:path>
              </a:pathLst>
            </a:custGeom>
            <a:solidFill>
              <a:srgbClr val="007AD6"/>
            </a:solidFill>
            <a:ln w="6350">
              <a:solidFill>
                <a:srgbClr val="FFFFFF"/>
              </a:solidFill>
              <a:round/>
              <a:headEnd/>
              <a:tailEnd/>
            </a:ln>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72" name="Freeform 10"/>
            <p:cNvSpPr>
              <a:spLocks/>
            </p:cNvSpPr>
            <p:nvPr/>
          </p:nvSpPr>
          <p:spPr bwMode="auto">
            <a:xfrm>
              <a:off x="3022600" y="4224337"/>
              <a:ext cx="131762" cy="98425"/>
            </a:xfrm>
            <a:custGeom>
              <a:avLst/>
              <a:gdLst>
                <a:gd name="T0" fmla="*/ 0 w 123"/>
                <a:gd name="T1" fmla="*/ 32 h 91"/>
                <a:gd name="T2" fmla="*/ 84 w 123"/>
                <a:gd name="T3" fmla="*/ 0 h 91"/>
                <a:gd name="T4" fmla="*/ 100 w 123"/>
                <a:gd name="T5" fmla="*/ 39 h 91"/>
                <a:gd name="T6" fmla="*/ 116 w 123"/>
                <a:gd name="T7" fmla="*/ 48 h 91"/>
                <a:gd name="T8" fmla="*/ 123 w 123"/>
                <a:gd name="T9" fmla="*/ 80 h 91"/>
                <a:gd name="T10" fmla="*/ 81 w 123"/>
                <a:gd name="T11" fmla="*/ 85 h 91"/>
                <a:gd name="T12" fmla="*/ 51 w 123"/>
                <a:gd name="T13" fmla="*/ 91 h 91"/>
                <a:gd name="T14" fmla="*/ 0 w 123"/>
                <a:gd name="T15" fmla="*/ 32 h 91"/>
                <a:gd name="T16" fmla="*/ 0 60000 65536"/>
                <a:gd name="T17" fmla="*/ 0 60000 65536"/>
                <a:gd name="T18" fmla="*/ 0 60000 65536"/>
                <a:gd name="T19" fmla="*/ 0 60000 65536"/>
                <a:gd name="T20" fmla="*/ 0 60000 65536"/>
                <a:gd name="T21" fmla="*/ 0 60000 65536"/>
                <a:gd name="T22" fmla="*/ 0 60000 65536"/>
                <a:gd name="T23" fmla="*/ 0 60000 65536"/>
                <a:gd name="T24" fmla="*/ 0 w 123"/>
                <a:gd name="T25" fmla="*/ 0 h 91"/>
                <a:gd name="T26" fmla="*/ 123 w 123"/>
                <a:gd name="T27" fmla="*/ 91 h 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3" h="91">
                  <a:moveTo>
                    <a:pt x="0" y="32"/>
                  </a:moveTo>
                  <a:lnTo>
                    <a:pt x="84" y="0"/>
                  </a:lnTo>
                  <a:lnTo>
                    <a:pt x="100" y="39"/>
                  </a:lnTo>
                  <a:lnTo>
                    <a:pt x="116" y="48"/>
                  </a:lnTo>
                  <a:lnTo>
                    <a:pt x="123" y="80"/>
                  </a:lnTo>
                  <a:lnTo>
                    <a:pt x="81" y="85"/>
                  </a:lnTo>
                  <a:lnTo>
                    <a:pt x="51" y="91"/>
                  </a:lnTo>
                  <a:lnTo>
                    <a:pt x="0" y="32"/>
                  </a:lnTo>
                  <a:close/>
                </a:path>
              </a:pathLst>
            </a:custGeom>
            <a:solidFill>
              <a:srgbClr val="007AD6"/>
            </a:solidFill>
            <a:ln w="6350">
              <a:solidFill>
                <a:srgbClr val="FFFFFF"/>
              </a:solidFill>
              <a:round/>
              <a:headEnd/>
              <a:tailEnd/>
            </a:ln>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73" name="Freeform 11"/>
            <p:cNvSpPr>
              <a:spLocks/>
            </p:cNvSpPr>
            <p:nvPr/>
          </p:nvSpPr>
          <p:spPr bwMode="auto">
            <a:xfrm>
              <a:off x="3159125" y="4298950"/>
              <a:ext cx="104775" cy="52387"/>
            </a:xfrm>
            <a:custGeom>
              <a:avLst/>
              <a:gdLst>
                <a:gd name="T0" fmla="*/ 15 w 98"/>
                <a:gd name="T1" fmla="*/ 2 h 48"/>
                <a:gd name="T2" fmla="*/ 0 w 98"/>
                <a:gd name="T3" fmla="*/ 45 h 48"/>
                <a:gd name="T4" fmla="*/ 26 w 98"/>
                <a:gd name="T5" fmla="*/ 48 h 48"/>
                <a:gd name="T6" fmla="*/ 42 w 98"/>
                <a:gd name="T7" fmla="*/ 38 h 48"/>
                <a:gd name="T8" fmla="*/ 72 w 98"/>
                <a:gd name="T9" fmla="*/ 39 h 48"/>
                <a:gd name="T10" fmla="*/ 98 w 98"/>
                <a:gd name="T11" fmla="*/ 20 h 48"/>
                <a:gd name="T12" fmla="*/ 81 w 98"/>
                <a:gd name="T13" fmla="*/ 13 h 48"/>
                <a:gd name="T14" fmla="*/ 68 w 98"/>
                <a:gd name="T15" fmla="*/ 0 h 48"/>
                <a:gd name="T16" fmla="*/ 15 w 98"/>
                <a:gd name="T17" fmla="*/ 2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8"/>
                <a:gd name="T29" fmla="*/ 98 w 9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8">
                  <a:moveTo>
                    <a:pt x="15" y="2"/>
                  </a:moveTo>
                  <a:lnTo>
                    <a:pt x="0" y="45"/>
                  </a:lnTo>
                  <a:lnTo>
                    <a:pt x="26" y="48"/>
                  </a:lnTo>
                  <a:lnTo>
                    <a:pt x="42" y="38"/>
                  </a:lnTo>
                  <a:lnTo>
                    <a:pt x="72" y="39"/>
                  </a:lnTo>
                  <a:lnTo>
                    <a:pt x="98" y="20"/>
                  </a:lnTo>
                  <a:lnTo>
                    <a:pt x="81" y="13"/>
                  </a:lnTo>
                  <a:lnTo>
                    <a:pt x="68" y="0"/>
                  </a:lnTo>
                  <a:lnTo>
                    <a:pt x="15" y="2"/>
                  </a:lnTo>
                  <a:close/>
                </a:path>
              </a:pathLst>
            </a:custGeom>
            <a:solidFill>
              <a:srgbClr val="007AD6"/>
            </a:solidFill>
            <a:ln w="6350">
              <a:solidFill>
                <a:srgbClr val="FFFFFF"/>
              </a:solidFill>
              <a:round/>
              <a:headEnd/>
              <a:tailEnd/>
            </a:ln>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74" name="Freeform 12"/>
            <p:cNvSpPr>
              <a:spLocks/>
            </p:cNvSpPr>
            <p:nvPr/>
          </p:nvSpPr>
          <p:spPr bwMode="auto">
            <a:xfrm>
              <a:off x="3189287" y="4371975"/>
              <a:ext cx="42863" cy="38100"/>
            </a:xfrm>
            <a:custGeom>
              <a:avLst/>
              <a:gdLst>
                <a:gd name="T0" fmla="*/ 35 w 40"/>
                <a:gd name="T1" fmla="*/ 0 h 35"/>
                <a:gd name="T2" fmla="*/ 0 w 40"/>
                <a:gd name="T3" fmla="*/ 3 h 35"/>
                <a:gd name="T4" fmla="*/ 6 w 40"/>
                <a:gd name="T5" fmla="*/ 35 h 35"/>
                <a:gd name="T6" fmla="*/ 40 w 40"/>
                <a:gd name="T7" fmla="*/ 27 h 35"/>
                <a:gd name="T8" fmla="*/ 35 w 40"/>
                <a:gd name="T9" fmla="*/ 0 h 35"/>
                <a:gd name="T10" fmla="*/ 0 60000 65536"/>
                <a:gd name="T11" fmla="*/ 0 60000 65536"/>
                <a:gd name="T12" fmla="*/ 0 60000 65536"/>
                <a:gd name="T13" fmla="*/ 0 60000 65536"/>
                <a:gd name="T14" fmla="*/ 0 60000 65536"/>
                <a:gd name="T15" fmla="*/ 0 w 40"/>
                <a:gd name="T16" fmla="*/ 0 h 35"/>
                <a:gd name="T17" fmla="*/ 40 w 40"/>
                <a:gd name="T18" fmla="*/ 35 h 35"/>
              </a:gdLst>
              <a:ahLst/>
              <a:cxnLst>
                <a:cxn ang="T10">
                  <a:pos x="T0" y="T1"/>
                </a:cxn>
                <a:cxn ang="T11">
                  <a:pos x="T2" y="T3"/>
                </a:cxn>
                <a:cxn ang="T12">
                  <a:pos x="T4" y="T5"/>
                </a:cxn>
                <a:cxn ang="T13">
                  <a:pos x="T6" y="T7"/>
                </a:cxn>
                <a:cxn ang="T14">
                  <a:pos x="T8" y="T9"/>
                </a:cxn>
              </a:cxnLst>
              <a:rect l="T15" t="T16" r="T17" b="T18"/>
              <a:pathLst>
                <a:path w="40" h="35">
                  <a:moveTo>
                    <a:pt x="35" y="0"/>
                  </a:moveTo>
                  <a:lnTo>
                    <a:pt x="0" y="3"/>
                  </a:lnTo>
                  <a:lnTo>
                    <a:pt x="6" y="35"/>
                  </a:lnTo>
                  <a:lnTo>
                    <a:pt x="40" y="27"/>
                  </a:lnTo>
                  <a:lnTo>
                    <a:pt x="35" y="0"/>
                  </a:lnTo>
                  <a:close/>
                </a:path>
              </a:pathLst>
            </a:custGeom>
            <a:solidFill>
              <a:srgbClr val="70ACE2"/>
            </a:solidFill>
            <a:ln w="6350">
              <a:solidFill>
                <a:srgbClr val="FFFFFF"/>
              </a:solidFill>
              <a:round/>
              <a:headEnd/>
              <a:tailEnd/>
            </a:ln>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75" name="Freeform 13"/>
            <p:cNvSpPr>
              <a:spLocks/>
            </p:cNvSpPr>
            <p:nvPr/>
          </p:nvSpPr>
          <p:spPr bwMode="auto">
            <a:xfrm>
              <a:off x="3236912" y="4413250"/>
              <a:ext cx="28575" cy="36512"/>
            </a:xfrm>
            <a:custGeom>
              <a:avLst/>
              <a:gdLst>
                <a:gd name="T0" fmla="*/ 0 w 27"/>
                <a:gd name="T1" fmla="*/ 13 h 34"/>
                <a:gd name="T2" fmla="*/ 27 w 27"/>
                <a:gd name="T3" fmla="*/ 0 h 34"/>
                <a:gd name="T4" fmla="*/ 27 w 27"/>
                <a:gd name="T5" fmla="*/ 30 h 34"/>
                <a:gd name="T6" fmla="*/ 9 w 27"/>
                <a:gd name="T7" fmla="*/ 34 h 34"/>
                <a:gd name="T8" fmla="*/ 0 w 27"/>
                <a:gd name="T9" fmla="*/ 13 h 34"/>
                <a:gd name="T10" fmla="*/ 0 60000 65536"/>
                <a:gd name="T11" fmla="*/ 0 60000 65536"/>
                <a:gd name="T12" fmla="*/ 0 60000 65536"/>
                <a:gd name="T13" fmla="*/ 0 60000 65536"/>
                <a:gd name="T14" fmla="*/ 0 60000 65536"/>
                <a:gd name="T15" fmla="*/ 0 w 27"/>
                <a:gd name="T16" fmla="*/ 0 h 34"/>
                <a:gd name="T17" fmla="*/ 27 w 27"/>
                <a:gd name="T18" fmla="*/ 34 h 34"/>
              </a:gdLst>
              <a:ahLst/>
              <a:cxnLst>
                <a:cxn ang="T10">
                  <a:pos x="T0" y="T1"/>
                </a:cxn>
                <a:cxn ang="T11">
                  <a:pos x="T2" y="T3"/>
                </a:cxn>
                <a:cxn ang="T12">
                  <a:pos x="T4" y="T5"/>
                </a:cxn>
                <a:cxn ang="T13">
                  <a:pos x="T6" y="T7"/>
                </a:cxn>
                <a:cxn ang="T14">
                  <a:pos x="T8" y="T9"/>
                </a:cxn>
              </a:cxnLst>
              <a:rect l="T15" t="T16" r="T17" b="T18"/>
              <a:pathLst>
                <a:path w="27" h="34">
                  <a:moveTo>
                    <a:pt x="0" y="13"/>
                  </a:moveTo>
                  <a:lnTo>
                    <a:pt x="27" y="0"/>
                  </a:lnTo>
                  <a:lnTo>
                    <a:pt x="27" y="30"/>
                  </a:lnTo>
                  <a:lnTo>
                    <a:pt x="9" y="34"/>
                  </a:lnTo>
                  <a:lnTo>
                    <a:pt x="0" y="13"/>
                  </a:lnTo>
                  <a:close/>
                </a:path>
              </a:pathLst>
            </a:custGeom>
            <a:solidFill>
              <a:srgbClr val="007AD6"/>
            </a:solidFill>
            <a:ln w="6350">
              <a:solidFill>
                <a:srgbClr val="FFFFFF"/>
              </a:solidFill>
              <a:round/>
              <a:headEnd/>
              <a:tailEnd/>
            </a:ln>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76" name="Freeform 14"/>
            <p:cNvSpPr>
              <a:spLocks/>
            </p:cNvSpPr>
            <p:nvPr/>
          </p:nvSpPr>
          <p:spPr bwMode="auto">
            <a:xfrm>
              <a:off x="3309937" y="4430712"/>
              <a:ext cx="177800" cy="212725"/>
            </a:xfrm>
            <a:custGeom>
              <a:avLst/>
              <a:gdLst>
                <a:gd name="T0" fmla="*/ 28 w 167"/>
                <a:gd name="T1" fmla="*/ 0 h 197"/>
                <a:gd name="T2" fmla="*/ 0 w 167"/>
                <a:gd name="T3" fmla="*/ 75 h 197"/>
                <a:gd name="T4" fmla="*/ 20 w 167"/>
                <a:gd name="T5" fmla="*/ 112 h 197"/>
                <a:gd name="T6" fmla="*/ 20 w 167"/>
                <a:gd name="T7" fmla="*/ 179 h 197"/>
                <a:gd name="T8" fmla="*/ 60 w 167"/>
                <a:gd name="T9" fmla="*/ 197 h 197"/>
                <a:gd name="T10" fmla="*/ 78 w 167"/>
                <a:gd name="T11" fmla="*/ 158 h 197"/>
                <a:gd name="T12" fmla="*/ 129 w 167"/>
                <a:gd name="T13" fmla="*/ 149 h 197"/>
                <a:gd name="T14" fmla="*/ 167 w 167"/>
                <a:gd name="T15" fmla="*/ 106 h 197"/>
                <a:gd name="T16" fmla="*/ 127 w 167"/>
                <a:gd name="T17" fmla="*/ 39 h 197"/>
                <a:gd name="T18" fmla="*/ 28 w 167"/>
                <a:gd name="T19" fmla="*/ 0 h 1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7"/>
                <a:gd name="T31" fmla="*/ 0 h 197"/>
                <a:gd name="T32" fmla="*/ 167 w 167"/>
                <a:gd name="T33" fmla="*/ 197 h 1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7" h="197">
                  <a:moveTo>
                    <a:pt x="28" y="0"/>
                  </a:moveTo>
                  <a:lnTo>
                    <a:pt x="0" y="75"/>
                  </a:lnTo>
                  <a:lnTo>
                    <a:pt x="20" y="112"/>
                  </a:lnTo>
                  <a:lnTo>
                    <a:pt x="20" y="179"/>
                  </a:lnTo>
                  <a:lnTo>
                    <a:pt x="60" y="197"/>
                  </a:lnTo>
                  <a:lnTo>
                    <a:pt x="78" y="158"/>
                  </a:lnTo>
                  <a:lnTo>
                    <a:pt x="129" y="149"/>
                  </a:lnTo>
                  <a:lnTo>
                    <a:pt x="167" y="106"/>
                  </a:lnTo>
                  <a:lnTo>
                    <a:pt x="127" y="39"/>
                  </a:lnTo>
                  <a:lnTo>
                    <a:pt x="28" y="0"/>
                  </a:lnTo>
                  <a:close/>
                </a:path>
              </a:pathLst>
            </a:custGeom>
            <a:solidFill>
              <a:srgbClr val="007AD6"/>
            </a:solidFill>
            <a:ln w="6350">
              <a:solidFill>
                <a:srgbClr val="FFFFFF"/>
              </a:solidFill>
              <a:round/>
              <a:headEnd/>
              <a:tailEnd/>
            </a:ln>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77" name="Freeform 15"/>
            <p:cNvSpPr>
              <a:spLocks/>
            </p:cNvSpPr>
            <p:nvPr/>
          </p:nvSpPr>
          <p:spPr bwMode="auto">
            <a:xfrm>
              <a:off x="3246437" y="4330700"/>
              <a:ext cx="98425" cy="84137"/>
            </a:xfrm>
            <a:custGeom>
              <a:avLst/>
              <a:gdLst>
                <a:gd name="T0" fmla="*/ 19 w 92"/>
                <a:gd name="T1" fmla="*/ 0 h 77"/>
                <a:gd name="T2" fmla="*/ 0 w 92"/>
                <a:gd name="T3" fmla="*/ 23 h 77"/>
                <a:gd name="T4" fmla="*/ 8 w 92"/>
                <a:gd name="T5" fmla="*/ 41 h 77"/>
                <a:gd name="T6" fmla="*/ 25 w 92"/>
                <a:gd name="T7" fmla="*/ 47 h 77"/>
                <a:gd name="T8" fmla="*/ 43 w 92"/>
                <a:gd name="T9" fmla="*/ 77 h 77"/>
                <a:gd name="T10" fmla="*/ 91 w 92"/>
                <a:gd name="T11" fmla="*/ 65 h 77"/>
                <a:gd name="T12" fmla="*/ 92 w 92"/>
                <a:gd name="T13" fmla="*/ 33 h 77"/>
                <a:gd name="T14" fmla="*/ 57 w 92"/>
                <a:gd name="T15" fmla="*/ 6 h 77"/>
                <a:gd name="T16" fmla="*/ 19 w 92"/>
                <a:gd name="T17" fmla="*/ 0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77"/>
                <a:gd name="T29" fmla="*/ 92 w 92"/>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77">
                  <a:moveTo>
                    <a:pt x="19" y="0"/>
                  </a:moveTo>
                  <a:lnTo>
                    <a:pt x="0" y="23"/>
                  </a:lnTo>
                  <a:lnTo>
                    <a:pt x="8" y="41"/>
                  </a:lnTo>
                  <a:lnTo>
                    <a:pt x="25" y="47"/>
                  </a:lnTo>
                  <a:lnTo>
                    <a:pt x="43" y="77"/>
                  </a:lnTo>
                  <a:lnTo>
                    <a:pt x="91" y="65"/>
                  </a:lnTo>
                  <a:lnTo>
                    <a:pt x="92" y="33"/>
                  </a:lnTo>
                  <a:lnTo>
                    <a:pt x="57" y="6"/>
                  </a:lnTo>
                  <a:lnTo>
                    <a:pt x="19" y="0"/>
                  </a:lnTo>
                  <a:close/>
                </a:path>
              </a:pathLst>
            </a:custGeom>
            <a:solidFill>
              <a:srgbClr val="007AD6"/>
            </a:solidFill>
            <a:ln w="6350">
              <a:solidFill>
                <a:srgbClr val="FFFFFF"/>
              </a:solidFill>
              <a:round/>
              <a:headEnd/>
              <a:tailEnd/>
            </a:ln>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78" name="TextBox 102"/>
            <p:cNvSpPr txBox="1">
              <a:spLocks noChangeArrowheads="1"/>
            </p:cNvSpPr>
            <p:nvPr/>
          </p:nvSpPr>
          <p:spPr bwMode="auto">
            <a:xfrm>
              <a:off x="5943601" y="2736851"/>
              <a:ext cx="344487"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latin typeface="+mj-lt"/>
                  <a:cs typeface="Tahoma" panose="020B0604030504040204" pitchFamily="34" charset="0"/>
                </a:rPr>
                <a:t>OH</a:t>
              </a:r>
            </a:p>
          </p:txBody>
        </p:sp>
        <p:sp>
          <p:nvSpPr>
            <p:cNvPr id="179" name="TextBox 103"/>
            <p:cNvSpPr txBox="1">
              <a:spLocks noChangeArrowheads="1"/>
            </p:cNvSpPr>
            <p:nvPr/>
          </p:nvSpPr>
          <p:spPr bwMode="auto">
            <a:xfrm>
              <a:off x="6186488" y="2867026"/>
              <a:ext cx="355600" cy="214312"/>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WV</a:t>
              </a:r>
            </a:p>
          </p:txBody>
        </p:sp>
        <p:sp>
          <p:nvSpPr>
            <p:cNvPr id="180" name="TextBox 104"/>
            <p:cNvSpPr txBox="1">
              <a:spLocks noChangeArrowheads="1"/>
            </p:cNvSpPr>
            <p:nvPr/>
          </p:nvSpPr>
          <p:spPr bwMode="auto">
            <a:xfrm>
              <a:off x="6511926" y="2984501"/>
              <a:ext cx="322262"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latin typeface="+mj-lt"/>
                  <a:cs typeface="Tahoma" panose="020B0604030504040204" pitchFamily="34" charset="0"/>
                </a:rPr>
                <a:t>VA</a:t>
              </a:r>
            </a:p>
          </p:txBody>
        </p:sp>
        <p:sp>
          <p:nvSpPr>
            <p:cNvPr id="181" name="TextBox 105"/>
            <p:cNvSpPr txBox="1">
              <a:spLocks noChangeArrowheads="1"/>
            </p:cNvSpPr>
            <p:nvPr/>
          </p:nvSpPr>
          <p:spPr bwMode="auto">
            <a:xfrm>
              <a:off x="6511926" y="2547938"/>
              <a:ext cx="315912"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latin typeface="+mj-lt"/>
                  <a:cs typeface="Tahoma" panose="020B0604030504040204" pitchFamily="34" charset="0"/>
                </a:rPr>
                <a:t>PA</a:t>
              </a:r>
            </a:p>
          </p:txBody>
        </p:sp>
        <p:sp>
          <p:nvSpPr>
            <p:cNvPr id="182" name="TextBox 106"/>
            <p:cNvSpPr txBox="1">
              <a:spLocks noChangeArrowheads="1"/>
            </p:cNvSpPr>
            <p:nvPr/>
          </p:nvSpPr>
          <p:spPr bwMode="auto">
            <a:xfrm>
              <a:off x="6637338" y="2185988"/>
              <a:ext cx="327025"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NY</a:t>
              </a:r>
            </a:p>
          </p:txBody>
        </p:sp>
        <p:sp>
          <p:nvSpPr>
            <p:cNvPr id="183" name="TextBox 107"/>
            <p:cNvSpPr txBox="1">
              <a:spLocks noChangeArrowheads="1"/>
            </p:cNvSpPr>
            <p:nvPr/>
          </p:nvSpPr>
          <p:spPr bwMode="auto">
            <a:xfrm>
              <a:off x="7145338" y="1701801"/>
              <a:ext cx="346075"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ME</a:t>
              </a:r>
            </a:p>
          </p:txBody>
        </p:sp>
        <p:sp>
          <p:nvSpPr>
            <p:cNvPr id="184" name="TextBox 108"/>
            <p:cNvSpPr txBox="1">
              <a:spLocks noChangeArrowheads="1"/>
            </p:cNvSpPr>
            <p:nvPr/>
          </p:nvSpPr>
          <p:spPr bwMode="auto">
            <a:xfrm>
              <a:off x="6461126" y="3268662"/>
              <a:ext cx="336550"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NC</a:t>
              </a:r>
            </a:p>
          </p:txBody>
        </p:sp>
        <p:sp>
          <p:nvSpPr>
            <p:cNvPr id="185" name="TextBox 109"/>
            <p:cNvSpPr txBox="1">
              <a:spLocks noChangeArrowheads="1"/>
            </p:cNvSpPr>
            <p:nvPr/>
          </p:nvSpPr>
          <p:spPr bwMode="auto">
            <a:xfrm>
              <a:off x="6373813" y="3554412"/>
              <a:ext cx="307975"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SC</a:t>
              </a:r>
            </a:p>
          </p:txBody>
        </p:sp>
        <p:sp>
          <p:nvSpPr>
            <p:cNvPr id="186" name="TextBox 110"/>
            <p:cNvSpPr txBox="1">
              <a:spLocks noChangeArrowheads="1"/>
            </p:cNvSpPr>
            <p:nvPr/>
          </p:nvSpPr>
          <p:spPr bwMode="auto">
            <a:xfrm>
              <a:off x="6005513" y="3778250"/>
              <a:ext cx="328613"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GA</a:t>
              </a:r>
            </a:p>
          </p:txBody>
        </p:sp>
        <p:sp>
          <p:nvSpPr>
            <p:cNvPr id="187" name="TextBox 111"/>
            <p:cNvSpPr txBox="1">
              <a:spLocks noChangeArrowheads="1"/>
            </p:cNvSpPr>
            <p:nvPr/>
          </p:nvSpPr>
          <p:spPr bwMode="auto">
            <a:xfrm>
              <a:off x="5641976" y="3365500"/>
              <a:ext cx="327025" cy="214312"/>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latin typeface="+mj-lt"/>
                  <a:cs typeface="Tahoma" panose="020B0604030504040204" pitchFamily="34" charset="0"/>
                </a:rPr>
                <a:t>TN</a:t>
              </a:r>
            </a:p>
          </p:txBody>
        </p:sp>
        <p:sp>
          <p:nvSpPr>
            <p:cNvPr id="188" name="TextBox 112"/>
            <p:cNvSpPr txBox="1">
              <a:spLocks noChangeArrowheads="1"/>
            </p:cNvSpPr>
            <p:nvPr/>
          </p:nvSpPr>
          <p:spPr bwMode="auto">
            <a:xfrm>
              <a:off x="5786438" y="3087688"/>
              <a:ext cx="315913"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ctr">
                <a:spcBef>
                  <a:spcPct val="0"/>
                </a:spcBef>
                <a:buClrTx/>
                <a:buFontTx/>
                <a:buNone/>
                <a:defRPr/>
              </a:pPr>
              <a:r>
                <a:rPr lang="en-US" altLang="en-US" sz="800" dirty="0" smtClean="0">
                  <a:latin typeface="+mj-lt"/>
                  <a:cs typeface="Tahoma" panose="020B0604030504040204" pitchFamily="34" charset="0"/>
                </a:rPr>
                <a:t>KY</a:t>
              </a:r>
            </a:p>
          </p:txBody>
        </p:sp>
        <p:sp>
          <p:nvSpPr>
            <p:cNvPr id="189" name="TextBox 113"/>
            <p:cNvSpPr txBox="1">
              <a:spLocks noChangeArrowheads="1"/>
            </p:cNvSpPr>
            <p:nvPr/>
          </p:nvSpPr>
          <p:spPr bwMode="auto">
            <a:xfrm>
              <a:off x="5635626" y="2798763"/>
              <a:ext cx="303212"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IN</a:t>
              </a:r>
            </a:p>
          </p:txBody>
        </p:sp>
        <p:sp>
          <p:nvSpPr>
            <p:cNvPr id="190" name="TextBox 114"/>
            <p:cNvSpPr txBox="1">
              <a:spLocks noChangeArrowheads="1"/>
            </p:cNvSpPr>
            <p:nvPr/>
          </p:nvSpPr>
          <p:spPr bwMode="auto">
            <a:xfrm>
              <a:off x="5697538" y="2362201"/>
              <a:ext cx="319088"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latin typeface="+mj-lt"/>
                  <a:cs typeface="Tahoma" panose="020B0604030504040204" pitchFamily="34" charset="0"/>
                </a:rPr>
                <a:t>MI</a:t>
              </a:r>
            </a:p>
          </p:txBody>
        </p:sp>
        <p:sp>
          <p:nvSpPr>
            <p:cNvPr id="191" name="TextBox 115"/>
            <p:cNvSpPr txBox="1">
              <a:spLocks noChangeArrowheads="1"/>
            </p:cNvSpPr>
            <p:nvPr/>
          </p:nvSpPr>
          <p:spPr bwMode="auto">
            <a:xfrm>
              <a:off x="5154613" y="2197101"/>
              <a:ext cx="323850"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WI</a:t>
              </a:r>
            </a:p>
          </p:txBody>
        </p:sp>
        <p:sp>
          <p:nvSpPr>
            <p:cNvPr id="192" name="TextBox 116"/>
            <p:cNvSpPr txBox="1">
              <a:spLocks noChangeArrowheads="1"/>
            </p:cNvSpPr>
            <p:nvPr/>
          </p:nvSpPr>
          <p:spPr bwMode="auto">
            <a:xfrm>
              <a:off x="4679951" y="1987551"/>
              <a:ext cx="357187"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latin typeface="+mj-lt"/>
                  <a:cs typeface="Tahoma" panose="020B0604030504040204" pitchFamily="34" charset="0"/>
                </a:rPr>
                <a:t>MN</a:t>
              </a:r>
            </a:p>
          </p:txBody>
        </p:sp>
        <p:sp>
          <p:nvSpPr>
            <p:cNvPr id="193" name="TextBox 117"/>
            <p:cNvSpPr txBox="1">
              <a:spLocks noChangeArrowheads="1"/>
            </p:cNvSpPr>
            <p:nvPr/>
          </p:nvSpPr>
          <p:spPr bwMode="auto">
            <a:xfrm>
              <a:off x="5327651" y="2798763"/>
              <a:ext cx="287337"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IL</a:t>
              </a:r>
            </a:p>
          </p:txBody>
        </p:sp>
        <p:sp>
          <p:nvSpPr>
            <p:cNvPr id="194" name="TextBox 118"/>
            <p:cNvSpPr txBox="1">
              <a:spLocks noChangeArrowheads="1"/>
            </p:cNvSpPr>
            <p:nvPr/>
          </p:nvSpPr>
          <p:spPr bwMode="auto">
            <a:xfrm>
              <a:off x="4968876" y="4029075"/>
              <a:ext cx="315912" cy="338137"/>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ctr">
                <a:spcBef>
                  <a:spcPct val="0"/>
                </a:spcBef>
                <a:buClrTx/>
                <a:buFontTx/>
                <a:buNone/>
                <a:defRPr/>
              </a:pPr>
              <a:r>
                <a:rPr lang="en-US" altLang="en-US" sz="800" dirty="0" smtClean="0">
                  <a:latin typeface="+mj-lt"/>
                  <a:cs typeface="Tahoma" panose="020B0604030504040204" pitchFamily="34" charset="0"/>
                </a:rPr>
                <a:t>LA</a:t>
              </a:r>
            </a:p>
            <a:p>
              <a:pPr algn="ctr">
                <a:spcBef>
                  <a:spcPct val="0"/>
                </a:spcBef>
                <a:buClrTx/>
                <a:buFontTx/>
                <a:buNone/>
                <a:defRPr/>
              </a:pPr>
              <a:endParaRPr lang="en-US" altLang="en-US" sz="800" b="1" dirty="0" smtClean="0">
                <a:latin typeface="+mj-lt"/>
                <a:cs typeface="Tahoma" panose="020B0604030504040204" pitchFamily="34" charset="0"/>
              </a:endParaRPr>
            </a:p>
          </p:txBody>
        </p:sp>
        <p:sp>
          <p:nvSpPr>
            <p:cNvPr id="195" name="TextBox 119"/>
            <p:cNvSpPr txBox="1">
              <a:spLocks noChangeArrowheads="1"/>
            </p:cNvSpPr>
            <p:nvPr/>
          </p:nvSpPr>
          <p:spPr bwMode="auto">
            <a:xfrm>
              <a:off x="4189412" y="3981450"/>
              <a:ext cx="320675"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latin typeface="+mj-lt"/>
                  <a:cs typeface="Tahoma" panose="020B0604030504040204" pitchFamily="34" charset="0"/>
                </a:rPr>
                <a:t>TX</a:t>
              </a:r>
            </a:p>
          </p:txBody>
        </p:sp>
        <p:sp>
          <p:nvSpPr>
            <p:cNvPr id="196" name="TextBox 120"/>
            <p:cNvSpPr txBox="1">
              <a:spLocks noChangeArrowheads="1"/>
            </p:cNvSpPr>
            <p:nvPr/>
          </p:nvSpPr>
          <p:spPr bwMode="auto">
            <a:xfrm>
              <a:off x="4391025" y="3451225"/>
              <a:ext cx="336550"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OK</a:t>
              </a:r>
            </a:p>
          </p:txBody>
        </p:sp>
        <p:sp>
          <p:nvSpPr>
            <p:cNvPr id="197" name="TextBox 121"/>
            <p:cNvSpPr txBox="1">
              <a:spLocks noChangeArrowheads="1"/>
            </p:cNvSpPr>
            <p:nvPr/>
          </p:nvSpPr>
          <p:spPr bwMode="auto">
            <a:xfrm>
              <a:off x="2740025" y="2174876"/>
              <a:ext cx="301625"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latin typeface="+mj-lt"/>
                  <a:cs typeface="Tahoma" panose="020B0604030504040204" pitchFamily="34" charset="0"/>
                </a:rPr>
                <a:t>ID</a:t>
              </a:r>
            </a:p>
          </p:txBody>
        </p:sp>
        <p:sp>
          <p:nvSpPr>
            <p:cNvPr id="198" name="TextBox 122"/>
            <p:cNvSpPr txBox="1">
              <a:spLocks noChangeArrowheads="1"/>
            </p:cNvSpPr>
            <p:nvPr/>
          </p:nvSpPr>
          <p:spPr bwMode="auto">
            <a:xfrm>
              <a:off x="2305050" y="2674938"/>
              <a:ext cx="333375"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just">
                <a:spcBef>
                  <a:spcPct val="0"/>
                </a:spcBef>
                <a:buClrTx/>
                <a:buFontTx/>
                <a:buNone/>
                <a:defRPr/>
              </a:pPr>
              <a:r>
                <a:rPr lang="en-US" altLang="en-US" sz="800" dirty="0" smtClean="0">
                  <a:latin typeface="+mj-lt"/>
                  <a:cs typeface="Tahoma" panose="020B0604030504040204" pitchFamily="34" charset="0"/>
                </a:rPr>
                <a:t>NV</a:t>
              </a:r>
            </a:p>
          </p:txBody>
        </p:sp>
        <p:sp>
          <p:nvSpPr>
            <p:cNvPr id="199" name="TextBox 123"/>
            <p:cNvSpPr txBox="1">
              <a:spLocks noChangeArrowheads="1"/>
            </p:cNvSpPr>
            <p:nvPr/>
          </p:nvSpPr>
          <p:spPr bwMode="auto">
            <a:xfrm>
              <a:off x="2095500" y="1936751"/>
              <a:ext cx="333375"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OR</a:t>
              </a:r>
            </a:p>
          </p:txBody>
        </p:sp>
        <p:sp>
          <p:nvSpPr>
            <p:cNvPr id="200" name="TextBox 124"/>
            <p:cNvSpPr txBox="1">
              <a:spLocks noChangeArrowheads="1"/>
            </p:cNvSpPr>
            <p:nvPr/>
          </p:nvSpPr>
          <p:spPr bwMode="auto">
            <a:xfrm>
              <a:off x="2259012" y="1509713"/>
              <a:ext cx="360363"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WA</a:t>
              </a:r>
            </a:p>
          </p:txBody>
        </p:sp>
        <p:sp>
          <p:nvSpPr>
            <p:cNvPr id="201" name="TextBox 125"/>
            <p:cNvSpPr txBox="1">
              <a:spLocks noChangeArrowheads="1"/>
            </p:cNvSpPr>
            <p:nvPr/>
          </p:nvSpPr>
          <p:spPr bwMode="auto">
            <a:xfrm>
              <a:off x="1938337" y="3022601"/>
              <a:ext cx="325438"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just">
                <a:spcBef>
                  <a:spcPct val="0"/>
                </a:spcBef>
                <a:buClrTx/>
                <a:buFontTx/>
                <a:buNone/>
                <a:defRPr/>
              </a:pPr>
              <a:r>
                <a:rPr lang="en-US" altLang="en-US" sz="800" smtClean="0">
                  <a:latin typeface="+mj-lt"/>
                  <a:cs typeface="Tahoma" panose="020B0604030504040204" pitchFamily="34" charset="0"/>
                </a:rPr>
                <a:t>CA</a:t>
              </a:r>
            </a:p>
          </p:txBody>
        </p:sp>
        <p:sp>
          <p:nvSpPr>
            <p:cNvPr id="202" name="TextBox 126"/>
            <p:cNvSpPr txBox="1">
              <a:spLocks noChangeArrowheads="1"/>
            </p:cNvSpPr>
            <p:nvPr/>
          </p:nvSpPr>
          <p:spPr bwMode="auto">
            <a:xfrm>
              <a:off x="2781300" y="3411537"/>
              <a:ext cx="320675"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AZ</a:t>
              </a:r>
            </a:p>
          </p:txBody>
        </p:sp>
        <p:sp>
          <p:nvSpPr>
            <p:cNvPr id="203" name="TextBox 127"/>
            <p:cNvSpPr txBox="1">
              <a:spLocks noChangeArrowheads="1"/>
            </p:cNvSpPr>
            <p:nvPr/>
          </p:nvSpPr>
          <p:spPr bwMode="auto">
            <a:xfrm>
              <a:off x="3427412" y="3541712"/>
              <a:ext cx="357188"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latin typeface="+mj-lt"/>
                  <a:cs typeface="Tahoma" panose="020B0604030504040204" pitchFamily="34" charset="0"/>
                </a:rPr>
                <a:t>NM</a:t>
              </a:r>
            </a:p>
          </p:txBody>
        </p:sp>
        <p:sp>
          <p:nvSpPr>
            <p:cNvPr id="204" name="TextBox 128"/>
            <p:cNvSpPr txBox="1">
              <a:spLocks noChangeArrowheads="1"/>
            </p:cNvSpPr>
            <p:nvPr/>
          </p:nvSpPr>
          <p:spPr bwMode="auto">
            <a:xfrm>
              <a:off x="3511550" y="2928938"/>
              <a:ext cx="328612"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ctr">
                <a:spcBef>
                  <a:spcPct val="0"/>
                </a:spcBef>
                <a:buClrTx/>
                <a:buFontTx/>
                <a:buNone/>
                <a:defRPr/>
              </a:pPr>
              <a:r>
                <a:rPr lang="en-US" altLang="en-US" sz="800" dirty="0" smtClean="0">
                  <a:latin typeface="+mj-lt"/>
                  <a:cs typeface="Tahoma" panose="020B0604030504040204" pitchFamily="34" charset="0"/>
                </a:rPr>
                <a:t>CO</a:t>
              </a:r>
            </a:p>
          </p:txBody>
        </p:sp>
        <p:sp>
          <p:nvSpPr>
            <p:cNvPr id="205" name="TextBox 129"/>
            <p:cNvSpPr txBox="1">
              <a:spLocks noChangeArrowheads="1"/>
            </p:cNvSpPr>
            <p:nvPr/>
          </p:nvSpPr>
          <p:spPr bwMode="auto">
            <a:xfrm>
              <a:off x="3355975" y="2362201"/>
              <a:ext cx="354012"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latin typeface="+mj-lt"/>
                  <a:cs typeface="Tahoma" panose="020B0604030504040204" pitchFamily="34" charset="0"/>
                </a:rPr>
                <a:t>WY</a:t>
              </a:r>
            </a:p>
          </p:txBody>
        </p:sp>
        <p:sp>
          <p:nvSpPr>
            <p:cNvPr id="206" name="TextBox 130"/>
            <p:cNvSpPr txBox="1">
              <a:spLocks noChangeArrowheads="1"/>
            </p:cNvSpPr>
            <p:nvPr/>
          </p:nvSpPr>
          <p:spPr bwMode="auto">
            <a:xfrm>
              <a:off x="3276600" y="1770063"/>
              <a:ext cx="342900"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MT</a:t>
              </a:r>
            </a:p>
          </p:txBody>
        </p:sp>
        <p:sp>
          <p:nvSpPr>
            <p:cNvPr id="207" name="TextBox 131"/>
            <p:cNvSpPr txBox="1">
              <a:spLocks noChangeArrowheads="1"/>
            </p:cNvSpPr>
            <p:nvPr/>
          </p:nvSpPr>
          <p:spPr bwMode="auto">
            <a:xfrm>
              <a:off x="4116387" y="1789113"/>
              <a:ext cx="341313"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latin typeface="+mj-lt"/>
                  <a:cs typeface="Tahoma" panose="020B0604030504040204" pitchFamily="34" charset="0"/>
                </a:rPr>
                <a:t>ND</a:t>
              </a:r>
            </a:p>
          </p:txBody>
        </p:sp>
        <p:sp>
          <p:nvSpPr>
            <p:cNvPr id="208" name="TextBox 132"/>
            <p:cNvSpPr txBox="1">
              <a:spLocks noChangeArrowheads="1"/>
            </p:cNvSpPr>
            <p:nvPr/>
          </p:nvSpPr>
          <p:spPr bwMode="auto">
            <a:xfrm>
              <a:off x="4116387" y="2184401"/>
              <a:ext cx="319088"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SD</a:t>
              </a:r>
            </a:p>
          </p:txBody>
        </p:sp>
        <p:sp>
          <p:nvSpPr>
            <p:cNvPr id="209" name="TextBox 133"/>
            <p:cNvSpPr txBox="1">
              <a:spLocks noChangeArrowheads="1"/>
            </p:cNvSpPr>
            <p:nvPr/>
          </p:nvSpPr>
          <p:spPr bwMode="auto">
            <a:xfrm>
              <a:off x="4833938" y="2549526"/>
              <a:ext cx="293688"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IA</a:t>
              </a:r>
            </a:p>
          </p:txBody>
        </p:sp>
        <p:sp>
          <p:nvSpPr>
            <p:cNvPr id="210" name="TextBox 134"/>
            <p:cNvSpPr txBox="1">
              <a:spLocks noChangeArrowheads="1"/>
            </p:cNvSpPr>
            <p:nvPr/>
          </p:nvSpPr>
          <p:spPr bwMode="auto">
            <a:xfrm>
              <a:off x="2862262" y="2779713"/>
              <a:ext cx="325438"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UT</a:t>
              </a:r>
            </a:p>
          </p:txBody>
        </p:sp>
        <p:sp>
          <p:nvSpPr>
            <p:cNvPr id="211" name="TextBox 135"/>
            <p:cNvSpPr txBox="1">
              <a:spLocks noChangeArrowheads="1"/>
            </p:cNvSpPr>
            <p:nvPr/>
          </p:nvSpPr>
          <p:spPr bwMode="auto">
            <a:xfrm>
              <a:off x="6326188" y="4360862"/>
              <a:ext cx="307975"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FL</a:t>
              </a:r>
            </a:p>
          </p:txBody>
        </p:sp>
        <p:sp>
          <p:nvSpPr>
            <p:cNvPr id="212" name="TextBox 136"/>
            <p:cNvSpPr txBox="1">
              <a:spLocks noChangeArrowheads="1"/>
            </p:cNvSpPr>
            <p:nvPr/>
          </p:nvSpPr>
          <p:spPr bwMode="auto">
            <a:xfrm>
              <a:off x="4926013" y="3533775"/>
              <a:ext cx="325438"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AR</a:t>
              </a:r>
            </a:p>
          </p:txBody>
        </p:sp>
        <p:sp>
          <p:nvSpPr>
            <p:cNvPr id="213" name="TextBox 137"/>
            <p:cNvSpPr txBox="1">
              <a:spLocks noChangeArrowheads="1"/>
            </p:cNvSpPr>
            <p:nvPr/>
          </p:nvSpPr>
          <p:spPr bwMode="auto">
            <a:xfrm>
              <a:off x="4887913" y="3049588"/>
              <a:ext cx="355600"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latin typeface="+mj-lt"/>
                  <a:cs typeface="Tahoma" panose="020B0604030504040204" pitchFamily="34" charset="0"/>
                </a:rPr>
                <a:t>MO</a:t>
              </a:r>
            </a:p>
          </p:txBody>
        </p:sp>
        <p:sp>
          <p:nvSpPr>
            <p:cNvPr id="215" name="TextBox 138"/>
            <p:cNvSpPr txBox="1">
              <a:spLocks noChangeArrowheads="1"/>
            </p:cNvSpPr>
            <p:nvPr/>
          </p:nvSpPr>
          <p:spPr bwMode="auto">
            <a:xfrm>
              <a:off x="5270501" y="3768725"/>
              <a:ext cx="336550" cy="338137"/>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ctr">
                <a:spcBef>
                  <a:spcPct val="0"/>
                </a:spcBef>
                <a:buClrTx/>
                <a:buFontTx/>
                <a:buNone/>
                <a:defRPr/>
              </a:pPr>
              <a:r>
                <a:rPr lang="en-US" altLang="en-US" sz="800" dirty="0" smtClean="0">
                  <a:latin typeface="+mj-lt"/>
                  <a:cs typeface="Tahoma" panose="020B0604030504040204" pitchFamily="34" charset="0"/>
                </a:rPr>
                <a:t>MS</a:t>
              </a:r>
            </a:p>
            <a:p>
              <a:pPr algn="ctr">
                <a:spcBef>
                  <a:spcPct val="0"/>
                </a:spcBef>
                <a:buClrTx/>
                <a:buFontTx/>
                <a:buNone/>
                <a:defRPr/>
              </a:pPr>
              <a:endParaRPr lang="en-US" altLang="en-US" sz="800" dirty="0" smtClean="0">
                <a:latin typeface="+mj-lt"/>
                <a:cs typeface="Tahoma" panose="020B0604030504040204" pitchFamily="34" charset="0"/>
              </a:endParaRPr>
            </a:p>
          </p:txBody>
        </p:sp>
        <p:sp>
          <p:nvSpPr>
            <p:cNvPr id="321" name="TextBox 139"/>
            <p:cNvSpPr txBox="1">
              <a:spLocks noChangeArrowheads="1"/>
            </p:cNvSpPr>
            <p:nvPr/>
          </p:nvSpPr>
          <p:spPr bwMode="auto">
            <a:xfrm>
              <a:off x="5661026" y="3781425"/>
              <a:ext cx="315912"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latin typeface="+mj-lt"/>
                  <a:cs typeface="Tahoma" panose="020B0604030504040204" pitchFamily="34" charset="0"/>
                </a:rPr>
                <a:t>AL</a:t>
              </a:r>
            </a:p>
          </p:txBody>
        </p:sp>
        <p:sp>
          <p:nvSpPr>
            <p:cNvPr id="322" name="TextBox 140"/>
            <p:cNvSpPr txBox="1">
              <a:spLocks noChangeArrowheads="1"/>
            </p:cNvSpPr>
            <p:nvPr/>
          </p:nvSpPr>
          <p:spPr bwMode="auto">
            <a:xfrm>
              <a:off x="4217987" y="2611438"/>
              <a:ext cx="330200"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latin typeface="+mj-lt"/>
                  <a:cs typeface="Tahoma" panose="020B0604030504040204" pitchFamily="34" charset="0"/>
                </a:rPr>
                <a:t>NE</a:t>
              </a:r>
            </a:p>
          </p:txBody>
        </p:sp>
        <p:sp>
          <p:nvSpPr>
            <p:cNvPr id="323" name="TextBox 141"/>
            <p:cNvSpPr txBox="1">
              <a:spLocks noChangeArrowheads="1"/>
            </p:cNvSpPr>
            <p:nvPr/>
          </p:nvSpPr>
          <p:spPr bwMode="auto">
            <a:xfrm>
              <a:off x="4275137" y="3049588"/>
              <a:ext cx="312738"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KS</a:t>
              </a:r>
            </a:p>
          </p:txBody>
        </p:sp>
        <p:sp>
          <p:nvSpPr>
            <p:cNvPr id="324" name="TextBox 153"/>
            <p:cNvSpPr txBox="1">
              <a:spLocks noChangeArrowheads="1"/>
            </p:cNvSpPr>
            <p:nvPr/>
          </p:nvSpPr>
          <p:spPr bwMode="auto">
            <a:xfrm>
              <a:off x="2019300" y="3997325"/>
              <a:ext cx="323850" cy="215900"/>
            </a:xfrm>
            <a:prstGeom prst="rect">
              <a:avLst/>
            </a:prstGeom>
            <a:solidFill>
              <a:srgbClr val="E21E1E"/>
            </a:solid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latin typeface="+mj-lt"/>
                  <a:cs typeface="Tahoma" panose="020B0604030504040204" pitchFamily="34" charset="0"/>
                </a:rPr>
                <a:t>AK</a:t>
              </a:r>
            </a:p>
          </p:txBody>
        </p:sp>
      </p:grpSp>
      <p:sp>
        <p:nvSpPr>
          <p:cNvPr id="41987" name="Title 1"/>
          <p:cNvSpPr>
            <a:spLocks noGrp="1"/>
          </p:cNvSpPr>
          <p:nvPr>
            <p:ph type="title"/>
          </p:nvPr>
        </p:nvSpPr>
        <p:spPr>
          <a:xfrm>
            <a:off x="228600" y="630238"/>
            <a:ext cx="8104188" cy="854075"/>
          </a:xfrm>
        </p:spPr>
        <p:txBody>
          <a:bodyPr>
            <a:normAutofit/>
          </a:bodyPr>
          <a:lstStyle/>
          <a:p>
            <a:r>
              <a:rPr lang="en-US" altLang="en-US" dirty="0" smtClean="0"/>
              <a:t>Several Swing States Lean D</a:t>
            </a: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b="1" dirty="0">
              <a:solidFill>
                <a:schemeClr val="bg1"/>
              </a:solidFill>
              <a:latin typeface="FreightSans Pro Book" pitchFamily="50" charset="0"/>
            </a:endParaRPr>
          </a:p>
        </p:txBody>
      </p:sp>
      <p:sp>
        <p:nvSpPr>
          <p:cNvPr id="214" name="Text Placeholder 18"/>
          <p:cNvSpPr txBox="1">
            <a:spLocks/>
          </p:cNvSpPr>
          <p:nvPr/>
        </p:nvSpPr>
        <p:spPr bwMode="auto">
          <a:xfrm>
            <a:off x="0" y="6383338"/>
            <a:ext cx="9144000" cy="0"/>
          </a:xfrm>
          <a:prstGeom prst="rect">
            <a:avLst/>
          </a:prstGeom>
          <a:solidFill>
            <a:schemeClr val="bg1"/>
          </a:solid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dirty="0">
                <a:solidFill>
                  <a:schemeClr val="tx1">
                    <a:lumMod val="65000"/>
                    <a:lumOff val="35000"/>
                  </a:schemeClr>
                </a:solidFill>
                <a:latin typeface="+mn-lt"/>
              </a:rPr>
              <a:t>Source: Cook Political Report Electoral College Ratings, May 27, 2016.</a:t>
            </a:r>
          </a:p>
        </p:txBody>
      </p:sp>
      <p:sp>
        <p:nvSpPr>
          <p:cNvPr id="41990" name="TextBox 1"/>
          <p:cNvSpPr txBox="1">
            <a:spLocks noChangeArrowheads="1"/>
          </p:cNvSpPr>
          <p:nvPr/>
        </p:nvSpPr>
        <p:spPr bwMode="auto">
          <a:xfrm>
            <a:off x="457200" y="2266950"/>
            <a:ext cx="787558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 typeface="Arial" pitchFamily="34" charset="0"/>
              <a:buNone/>
            </a:pPr>
            <a:r>
              <a:rPr lang="en-US" altLang="en-US" sz="1100" b="1">
                <a:solidFill>
                  <a:srgbClr val="007AD6"/>
                </a:solidFill>
                <a:latin typeface="Calibri Light" pitchFamily="34" charset="0"/>
                <a:cs typeface="Arial" pitchFamily="34" charset="0"/>
              </a:rPr>
              <a:t>■</a:t>
            </a:r>
            <a:r>
              <a:rPr lang="en-US" altLang="en-US" sz="1100" b="1">
                <a:latin typeface="Calibri Light" pitchFamily="34" charset="0"/>
                <a:cs typeface="Arial" pitchFamily="34" charset="0"/>
              </a:rPr>
              <a:t> </a:t>
            </a:r>
            <a:r>
              <a:rPr lang="en-US" altLang="en-US" sz="1100">
                <a:latin typeface="Calibri Light" pitchFamily="34" charset="0"/>
                <a:cs typeface="Arial" pitchFamily="34" charset="0"/>
              </a:rPr>
              <a:t>Solid Democrat   </a:t>
            </a:r>
            <a:r>
              <a:rPr lang="en-US" altLang="en-US" sz="1100" b="1">
                <a:solidFill>
                  <a:srgbClr val="70ACE2"/>
                </a:solidFill>
                <a:latin typeface="Calibri Light" pitchFamily="34" charset="0"/>
                <a:cs typeface="Arial" pitchFamily="34" charset="0"/>
              </a:rPr>
              <a:t>■</a:t>
            </a:r>
            <a:r>
              <a:rPr lang="en-US" altLang="en-US" sz="1100" b="1">
                <a:latin typeface="Calibri Light" pitchFamily="34" charset="0"/>
                <a:cs typeface="Arial" pitchFamily="34" charset="0"/>
              </a:rPr>
              <a:t> </a:t>
            </a:r>
            <a:r>
              <a:rPr lang="en-US" altLang="en-US" sz="1100">
                <a:latin typeface="Calibri Light" pitchFamily="34" charset="0"/>
                <a:cs typeface="Arial" pitchFamily="34" charset="0"/>
              </a:rPr>
              <a:t>Likely Democrat   </a:t>
            </a:r>
            <a:r>
              <a:rPr lang="en-US" altLang="en-US" sz="1100" b="1">
                <a:solidFill>
                  <a:srgbClr val="AED0EE"/>
                </a:solidFill>
                <a:latin typeface="Calibri Light" pitchFamily="34" charset="0"/>
                <a:cs typeface="Arial" pitchFamily="34" charset="0"/>
              </a:rPr>
              <a:t>■</a:t>
            </a:r>
            <a:r>
              <a:rPr lang="en-US" altLang="en-US" sz="1100" b="1">
                <a:latin typeface="Calibri Light" pitchFamily="34" charset="0"/>
                <a:cs typeface="Arial" pitchFamily="34" charset="0"/>
              </a:rPr>
              <a:t> </a:t>
            </a:r>
            <a:r>
              <a:rPr lang="en-US" altLang="en-US" sz="1100">
                <a:latin typeface="Calibri Light" pitchFamily="34" charset="0"/>
                <a:cs typeface="Arial" pitchFamily="34" charset="0"/>
              </a:rPr>
              <a:t>Lean Democrat   </a:t>
            </a:r>
            <a:r>
              <a:rPr lang="en-US" altLang="en-US" sz="1100" b="1">
                <a:solidFill>
                  <a:srgbClr val="D9D9D9"/>
                </a:solidFill>
                <a:latin typeface="Calibri Light" pitchFamily="34" charset="0"/>
                <a:cs typeface="Arial" pitchFamily="34" charset="0"/>
              </a:rPr>
              <a:t>■</a:t>
            </a:r>
            <a:r>
              <a:rPr lang="en-US" altLang="en-US" sz="1100" b="1">
                <a:latin typeface="Calibri Light" pitchFamily="34" charset="0"/>
                <a:cs typeface="Arial" pitchFamily="34" charset="0"/>
              </a:rPr>
              <a:t> </a:t>
            </a:r>
            <a:r>
              <a:rPr lang="en-US" altLang="en-US" sz="1100">
                <a:latin typeface="Calibri Light" pitchFamily="34" charset="0"/>
                <a:cs typeface="Arial" pitchFamily="34" charset="0"/>
              </a:rPr>
              <a:t>Toss Up   </a:t>
            </a:r>
            <a:r>
              <a:rPr lang="en-US" altLang="en-US" sz="1100" b="1">
                <a:solidFill>
                  <a:srgbClr val="E0A39E"/>
                </a:solidFill>
                <a:latin typeface="Calibri Light" pitchFamily="34" charset="0"/>
                <a:cs typeface="Arial" pitchFamily="34" charset="0"/>
              </a:rPr>
              <a:t>■</a:t>
            </a:r>
            <a:r>
              <a:rPr lang="en-US" altLang="en-US" sz="1100" b="1">
                <a:latin typeface="Calibri Light" pitchFamily="34" charset="0"/>
                <a:cs typeface="Arial" pitchFamily="34" charset="0"/>
              </a:rPr>
              <a:t> </a:t>
            </a:r>
            <a:r>
              <a:rPr lang="en-US" altLang="en-US" sz="1100">
                <a:latin typeface="Calibri Light" pitchFamily="34" charset="0"/>
                <a:cs typeface="Arial" pitchFamily="34" charset="0"/>
              </a:rPr>
              <a:t>Lean Republican  </a:t>
            </a:r>
            <a:r>
              <a:rPr lang="en-US" altLang="en-US" sz="1100">
                <a:solidFill>
                  <a:srgbClr val="D27770"/>
                </a:solidFill>
                <a:latin typeface="Calibri Light" pitchFamily="34" charset="0"/>
                <a:cs typeface="Arial" pitchFamily="34" charset="0"/>
              </a:rPr>
              <a:t> </a:t>
            </a:r>
            <a:r>
              <a:rPr lang="en-US" altLang="en-US" sz="1100" b="1">
                <a:solidFill>
                  <a:srgbClr val="D27770"/>
                </a:solidFill>
                <a:latin typeface="Calibri Light" pitchFamily="34" charset="0"/>
                <a:cs typeface="Arial" pitchFamily="34" charset="0"/>
              </a:rPr>
              <a:t>■ </a:t>
            </a:r>
            <a:r>
              <a:rPr lang="en-US" altLang="en-US" sz="1100">
                <a:latin typeface="Calibri Light" pitchFamily="34" charset="0"/>
                <a:cs typeface="Arial" pitchFamily="34" charset="0"/>
              </a:rPr>
              <a:t>Likely Republican   </a:t>
            </a:r>
            <a:r>
              <a:rPr lang="en-US" altLang="en-US" sz="1100" b="1">
                <a:solidFill>
                  <a:srgbClr val="E21E1E"/>
                </a:solidFill>
                <a:latin typeface="Calibri Light" pitchFamily="34" charset="0"/>
                <a:cs typeface="Arial" pitchFamily="34" charset="0"/>
              </a:rPr>
              <a:t>■</a:t>
            </a:r>
            <a:r>
              <a:rPr lang="en-US" altLang="en-US" sz="1100" b="1">
                <a:latin typeface="Calibri Light" pitchFamily="34" charset="0"/>
                <a:cs typeface="Arial" pitchFamily="34" charset="0"/>
              </a:rPr>
              <a:t> </a:t>
            </a:r>
            <a:r>
              <a:rPr lang="en-US" altLang="en-US" sz="1100">
                <a:latin typeface="Calibri Light" pitchFamily="34" charset="0"/>
                <a:cs typeface="Arial" pitchFamily="34" charset="0"/>
              </a:rPr>
              <a:t>Solid Republican</a:t>
            </a:r>
          </a:p>
          <a:p>
            <a:pPr>
              <a:lnSpc>
                <a:spcPct val="100000"/>
              </a:lnSpc>
              <a:spcBef>
                <a:spcPct val="0"/>
              </a:spcBef>
              <a:buFontTx/>
              <a:buNone/>
            </a:pPr>
            <a:endParaRPr lang="en-US" altLang="en-US" sz="1100">
              <a:latin typeface="Calibri Light" pitchFamily="34" charset="0"/>
              <a:cs typeface="Arial" pitchFamily="34" charset="0"/>
            </a:endParaRPr>
          </a:p>
        </p:txBody>
      </p:sp>
      <p:sp>
        <p:nvSpPr>
          <p:cNvPr id="41991"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defTabSz="811213"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defTabSz="811213"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defTabSz="811213"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defTabSz="811213"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1600" b="1">
                <a:solidFill>
                  <a:srgbClr val="7F7F7F"/>
                </a:solidFill>
                <a:cs typeface="Arial" pitchFamily="34" charset="0"/>
              </a:rPr>
              <a:t>Map of Cook Political Report’s Electoral College Ratings</a:t>
            </a:r>
          </a:p>
        </p:txBody>
      </p:sp>
      <p:sp>
        <p:nvSpPr>
          <p:cNvPr id="41992" name="TextBox 148"/>
          <p:cNvSpPr txBox="1">
            <a:spLocks noChangeArrowheads="1"/>
          </p:cNvSpPr>
          <p:nvPr/>
        </p:nvSpPr>
        <p:spPr bwMode="auto">
          <a:xfrm>
            <a:off x="6951663" y="4021138"/>
            <a:ext cx="3286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800">
                <a:solidFill>
                  <a:srgbClr val="000000"/>
                </a:solidFill>
                <a:cs typeface="Arial" pitchFamily="34" charset="0"/>
              </a:rPr>
              <a:t>DE</a:t>
            </a:r>
          </a:p>
        </p:txBody>
      </p:sp>
      <p:sp>
        <p:nvSpPr>
          <p:cNvPr id="41993" name="TextBox 145"/>
          <p:cNvSpPr txBox="1">
            <a:spLocks noChangeArrowheads="1"/>
          </p:cNvSpPr>
          <p:nvPr/>
        </p:nvSpPr>
        <p:spPr bwMode="auto">
          <a:xfrm>
            <a:off x="7291388" y="3587750"/>
            <a:ext cx="29686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800">
                <a:solidFill>
                  <a:srgbClr val="000000"/>
                </a:solidFill>
                <a:cs typeface="Arial" pitchFamily="34" charset="0"/>
              </a:rPr>
              <a:t>RI</a:t>
            </a:r>
          </a:p>
        </p:txBody>
      </p:sp>
      <p:sp>
        <p:nvSpPr>
          <p:cNvPr id="41994" name="TextBox 142"/>
          <p:cNvSpPr txBox="1">
            <a:spLocks noChangeArrowheads="1"/>
          </p:cNvSpPr>
          <p:nvPr/>
        </p:nvSpPr>
        <p:spPr bwMode="auto">
          <a:xfrm>
            <a:off x="6854825" y="3038475"/>
            <a:ext cx="3190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800">
                <a:solidFill>
                  <a:srgbClr val="000000"/>
                </a:solidFill>
                <a:cs typeface="Arial" pitchFamily="34" charset="0"/>
              </a:rPr>
              <a:t>VT</a:t>
            </a:r>
          </a:p>
        </p:txBody>
      </p:sp>
      <p:sp>
        <p:nvSpPr>
          <p:cNvPr id="41995" name="TextBox 143"/>
          <p:cNvSpPr txBox="1">
            <a:spLocks noChangeArrowheads="1"/>
          </p:cNvSpPr>
          <p:nvPr/>
        </p:nvSpPr>
        <p:spPr bwMode="auto">
          <a:xfrm>
            <a:off x="7265988" y="3284538"/>
            <a:ext cx="3476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800">
                <a:solidFill>
                  <a:srgbClr val="000000"/>
                </a:solidFill>
                <a:cs typeface="Arial" pitchFamily="34" charset="0"/>
              </a:rPr>
              <a:t>NH</a:t>
            </a:r>
          </a:p>
        </p:txBody>
      </p:sp>
      <p:sp>
        <p:nvSpPr>
          <p:cNvPr id="41996" name="TextBox 144"/>
          <p:cNvSpPr txBox="1">
            <a:spLocks noChangeArrowheads="1"/>
          </p:cNvSpPr>
          <p:nvPr/>
        </p:nvSpPr>
        <p:spPr bwMode="auto">
          <a:xfrm>
            <a:off x="7364413" y="3408363"/>
            <a:ext cx="3476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800">
                <a:solidFill>
                  <a:srgbClr val="000000"/>
                </a:solidFill>
                <a:cs typeface="Arial" pitchFamily="34" charset="0"/>
              </a:rPr>
              <a:t>MA</a:t>
            </a:r>
          </a:p>
        </p:txBody>
      </p:sp>
      <p:sp>
        <p:nvSpPr>
          <p:cNvPr id="41997" name="TextBox 146"/>
          <p:cNvSpPr txBox="1">
            <a:spLocks noChangeArrowheads="1"/>
          </p:cNvSpPr>
          <p:nvPr/>
        </p:nvSpPr>
        <p:spPr bwMode="auto">
          <a:xfrm>
            <a:off x="7165975" y="3716338"/>
            <a:ext cx="3143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800">
                <a:solidFill>
                  <a:srgbClr val="000000"/>
                </a:solidFill>
                <a:cs typeface="Arial" pitchFamily="34" charset="0"/>
              </a:rPr>
              <a:t>CT</a:t>
            </a:r>
          </a:p>
        </p:txBody>
      </p:sp>
      <p:sp>
        <p:nvSpPr>
          <p:cNvPr id="41998" name="TextBox 147"/>
          <p:cNvSpPr txBox="1">
            <a:spLocks noChangeArrowheads="1"/>
          </p:cNvSpPr>
          <p:nvPr/>
        </p:nvSpPr>
        <p:spPr bwMode="auto">
          <a:xfrm>
            <a:off x="7008813" y="3840163"/>
            <a:ext cx="315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800">
                <a:solidFill>
                  <a:srgbClr val="000000"/>
                </a:solidFill>
                <a:cs typeface="Arial" pitchFamily="34" charset="0"/>
              </a:rPr>
              <a:t>NJ</a:t>
            </a:r>
          </a:p>
        </p:txBody>
      </p:sp>
      <p:sp>
        <p:nvSpPr>
          <p:cNvPr id="41999" name="TextBox 149"/>
          <p:cNvSpPr txBox="1">
            <a:spLocks noChangeArrowheads="1"/>
          </p:cNvSpPr>
          <p:nvPr/>
        </p:nvSpPr>
        <p:spPr bwMode="auto">
          <a:xfrm>
            <a:off x="6880225" y="4192588"/>
            <a:ext cx="355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800">
                <a:solidFill>
                  <a:srgbClr val="000000"/>
                </a:solidFill>
                <a:cs typeface="Arial" pitchFamily="34" charset="0"/>
              </a:rPr>
              <a:t>MD</a:t>
            </a:r>
          </a:p>
        </p:txBody>
      </p:sp>
      <p:sp>
        <p:nvSpPr>
          <p:cNvPr id="42000" name="TextBox 149"/>
          <p:cNvSpPr txBox="1">
            <a:spLocks noChangeArrowheads="1"/>
          </p:cNvSpPr>
          <p:nvPr/>
        </p:nvSpPr>
        <p:spPr bwMode="auto">
          <a:xfrm>
            <a:off x="7185025" y="4106863"/>
            <a:ext cx="327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800">
                <a:solidFill>
                  <a:srgbClr val="000000"/>
                </a:solidFill>
                <a:cs typeface="Arial" pitchFamily="34" charset="0"/>
              </a:rPr>
              <a:t>DC</a:t>
            </a:r>
          </a:p>
        </p:txBody>
      </p:sp>
    </p:spTree>
    <p:extLst>
      <p:ext uri="{BB962C8B-B14F-4D97-AF65-F5344CB8AC3E}">
        <p14:creationId xmlns:p14="http://schemas.microsoft.com/office/powerpoint/2010/main" val="36526143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normAutofit fontScale="90000"/>
          </a:bodyPr>
          <a:lstStyle/>
          <a:p>
            <a:r>
              <a:rPr lang="en-US" altLang="en-US" dirty="0" smtClean="0"/>
              <a:t>2016 Election - New Swing States?</a:t>
            </a:r>
          </a:p>
        </p:txBody>
      </p:sp>
      <p:sp>
        <p:nvSpPr>
          <p:cNvPr id="43011" name="Text Placeholder 18"/>
          <p:cNvSpPr>
            <a:spLocks noGrp="1"/>
          </p:cNvSpPr>
          <p:nvPr>
            <p:ph type="body" sz="quarter" idx="4294967295"/>
          </p:nvPr>
        </p:nvSpPr>
        <p:spPr>
          <a:xfrm>
            <a:off x="0" y="6207125"/>
            <a:ext cx="9144000" cy="374650"/>
          </a:xfrm>
          <a:solidFill>
            <a:schemeClr val="bg1"/>
          </a:solidFill>
        </p:spPr>
        <p:txBody>
          <a:bodyPr>
            <a:normAutofit lnSpcReduction="10000"/>
          </a:bodyPr>
          <a:lstStyle/>
          <a:p>
            <a:pPr marL="0" indent="0">
              <a:lnSpc>
                <a:spcPct val="100000"/>
              </a:lnSpc>
              <a:spcBef>
                <a:spcPct val="0"/>
              </a:spcBef>
              <a:buFont typeface="Arial" pitchFamily="34" charset="0"/>
              <a:buNone/>
            </a:pPr>
            <a:endParaRPr lang="en-US" altLang="en-US" sz="1000" i="1" smtClean="0">
              <a:solidFill>
                <a:srgbClr val="595959"/>
              </a:solidFill>
              <a:latin typeface="Calibri Light" pitchFamily="34" charset="0"/>
            </a:endParaRPr>
          </a:p>
          <a:p>
            <a:pPr marL="0" indent="0">
              <a:lnSpc>
                <a:spcPct val="100000"/>
              </a:lnSpc>
              <a:spcBef>
                <a:spcPct val="0"/>
              </a:spcBef>
              <a:buFont typeface="Arial" pitchFamily="34" charset="0"/>
              <a:buNone/>
            </a:pPr>
            <a:r>
              <a:rPr lang="en-US" altLang="en-US" sz="1000" i="1" smtClean="0">
                <a:solidFill>
                  <a:srgbClr val="595959"/>
                </a:solidFill>
                <a:latin typeface="Calibri Light" pitchFamily="34" charset="0"/>
              </a:rPr>
              <a:t>Source: Ben Kamisar, </a:t>
            </a:r>
            <a:r>
              <a:rPr lang="ja-JP" altLang="en-US" sz="1000" i="1" smtClean="0">
                <a:solidFill>
                  <a:srgbClr val="595959"/>
                </a:solidFill>
                <a:latin typeface="Calibri Light" pitchFamily="34" charset="0"/>
              </a:rPr>
              <a:t>“</a:t>
            </a:r>
            <a:r>
              <a:rPr lang="en-US" altLang="ja-JP" sz="1000" i="1" smtClean="0">
                <a:solidFill>
                  <a:srgbClr val="595959"/>
                </a:solidFill>
                <a:latin typeface="Calibri Light" pitchFamily="34" charset="0"/>
              </a:rPr>
              <a:t>5 Unexpected States That Could Be Battlegrounds,</a:t>
            </a:r>
            <a:r>
              <a:rPr lang="ja-JP" altLang="en-US" sz="1000" i="1" smtClean="0">
                <a:solidFill>
                  <a:srgbClr val="595959"/>
                </a:solidFill>
                <a:latin typeface="Calibri Light" pitchFamily="34" charset="0"/>
              </a:rPr>
              <a:t>”</a:t>
            </a:r>
            <a:r>
              <a:rPr lang="en-US" altLang="ja-JP" sz="1000" i="1" smtClean="0">
                <a:solidFill>
                  <a:srgbClr val="595959"/>
                </a:solidFill>
                <a:latin typeface="Calibri Light" pitchFamily="34" charset="0"/>
              </a:rPr>
              <a:t> The Hill, June 6, 2016.</a:t>
            </a:r>
            <a:endParaRPr lang="en-US" altLang="en-US" sz="1000" i="1" smtClean="0">
              <a:solidFill>
                <a:srgbClr val="595959"/>
              </a:solidFill>
              <a:latin typeface="Calibri Light" pitchFamily="34" charset="0"/>
            </a:endParaRPr>
          </a:p>
        </p:txBody>
      </p:sp>
      <p:sp>
        <p:nvSpPr>
          <p:cNvPr id="12" name="Rectangle 11"/>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b="1" dirty="0">
              <a:solidFill>
                <a:schemeClr val="bg1"/>
              </a:solidFill>
              <a:latin typeface="FreightSans Pro Book" pitchFamily="50" charset="0"/>
            </a:endParaRPr>
          </a:p>
        </p:txBody>
      </p:sp>
      <p:sp>
        <p:nvSpPr>
          <p:cNvPr id="43013"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defTabSz="811213"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defTabSz="811213"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defTabSz="811213"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defTabSz="811213"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1600" b="1">
                <a:solidFill>
                  <a:srgbClr val="7F7F7F"/>
                </a:solidFill>
                <a:cs typeface="Arial" pitchFamily="34" charset="0"/>
              </a:rPr>
              <a:t>4 New Potential Battleground States</a:t>
            </a:r>
          </a:p>
        </p:txBody>
      </p:sp>
      <p:sp>
        <p:nvSpPr>
          <p:cNvPr id="20" name="Freeform 1116"/>
          <p:cNvSpPr>
            <a:spLocks/>
          </p:cNvSpPr>
          <p:nvPr/>
        </p:nvSpPr>
        <p:spPr bwMode="auto">
          <a:xfrm>
            <a:off x="366713" y="2116138"/>
            <a:ext cx="627062" cy="779462"/>
          </a:xfrm>
          <a:custGeom>
            <a:avLst/>
            <a:gdLst>
              <a:gd name="T0" fmla="*/ 135 w 618"/>
              <a:gd name="T1" fmla="*/ 0 h 752"/>
              <a:gd name="T2" fmla="*/ 433 w 618"/>
              <a:gd name="T3" fmla="*/ 55 h 752"/>
              <a:gd name="T4" fmla="*/ 410 w 618"/>
              <a:gd name="T5" fmla="*/ 186 h 752"/>
              <a:gd name="T6" fmla="*/ 618 w 618"/>
              <a:gd name="T7" fmla="*/ 218 h 752"/>
              <a:gd name="T8" fmla="*/ 538 w 618"/>
              <a:gd name="T9" fmla="*/ 752 h 752"/>
              <a:gd name="T10" fmla="*/ 0 w 618"/>
              <a:gd name="T11" fmla="*/ 663 h 752"/>
              <a:gd name="T12" fmla="*/ 135 w 618"/>
              <a:gd name="T13" fmla="*/ 0 h 752"/>
              <a:gd name="T14" fmla="*/ 135 w 618"/>
              <a:gd name="T15" fmla="*/ 0 h 7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8" h="752">
                <a:moveTo>
                  <a:pt x="135" y="0"/>
                </a:moveTo>
                <a:lnTo>
                  <a:pt x="433" y="55"/>
                </a:lnTo>
                <a:lnTo>
                  <a:pt x="410" y="186"/>
                </a:lnTo>
                <a:lnTo>
                  <a:pt x="618" y="218"/>
                </a:lnTo>
                <a:lnTo>
                  <a:pt x="538" y="752"/>
                </a:lnTo>
                <a:lnTo>
                  <a:pt x="0" y="663"/>
                </a:lnTo>
                <a:lnTo>
                  <a:pt x="135" y="0"/>
                </a:lnTo>
                <a:lnTo>
                  <a:pt x="135" y="0"/>
                </a:lnTo>
                <a:close/>
              </a:path>
            </a:pathLst>
          </a:custGeom>
          <a:solidFill>
            <a:srgbClr val="8972A2"/>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54" name="Freeform 1122"/>
          <p:cNvSpPr>
            <a:spLocks/>
          </p:cNvSpPr>
          <p:nvPr/>
        </p:nvSpPr>
        <p:spPr bwMode="auto">
          <a:xfrm>
            <a:off x="219075" y="4276725"/>
            <a:ext cx="755650" cy="863600"/>
          </a:xfrm>
          <a:custGeom>
            <a:avLst/>
            <a:gdLst>
              <a:gd name="T0" fmla="*/ 48 w 746"/>
              <a:gd name="T1" fmla="*/ 534 h 840"/>
              <a:gd name="T2" fmla="*/ 29 w 746"/>
              <a:gd name="T3" fmla="*/ 504 h 840"/>
              <a:gd name="T4" fmla="*/ 38 w 746"/>
              <a:gd name="T5" fmla="*/ 456 h 840"/>
              <a:gd name="T6" fmla="*/ 88 w 746"/>
              <a:gd name="T7" fmla="*/ 378 h 840"/>
              <a:gd name="T8" fmla="*/ 124 w 746"/>
              <a:gd name="T9" fmla="*/ 355 h 840"/>
              <a:gd name="T10" fmla="*/ 103 w 746"/>
              <a:gd name="T11" fmla="*/ 327 h 840"/>
              <a:gd name="T12" fmla="*/ 90 w 746"/>
              <a:gd name="T13" fmla="*/ 251 h 840"/>
              <a:gd name="T14" fmla="*/ 105 w 746"/>
              <a:gd name="T15" fmla="*/ 108 h 840"/>
              <a:gd name="T16" fmla="*/ 130 w 746"/>
              <a:gd name="T17" fmla="*/ 101 h 840"/>
              <a:gd name="T18" fmla="*/ 172 w 746"/>
              <a:gd name="T19" fmla="*/ 125 h 840"/>
              <a:gd name="T20" fmla="*/ 208 w 746"/>
              <a:gd name="T21" fmla="*/ 0 h 840"/>
              <a:gd name="T22" fmla="*/ 746 w 746"/>
              <a:gd name="T23" fmla="*/ 89 h 840"/>
              <a:gd name="T24" fmla="*/ 634 w 746"/>
              <a:gd name="T25" fmla="*/ 840 h 840"/>
              <a:gd name="T26" fmla="*/ 468 w 746"/>
              <a:gd name="T27" fmla="*/ 817 h 840"/>
              <a:gd name="T28" fmla="*/ 366 w 746"/>
              <a:gd name="T29" fmla="*/ 789 h 840"/>
              <a:gd name="T30" fmla="*/ 154 w 746"/>
              <a:gd name="T31" fmla="*/ 705 h 840"/>
              <a:gd name="T32" fmla="*/ 0 w 746"/>
              <a:gd name="T33" fmla="*/ 576 h 840"/>
              <a:gd name="T34" fmla="*/ 48 w 746"/>
              <a:gd name="T35" fmla="*/ 534 h 840"/>
              <a:gd name="T36" fmla="*/ 48 w 746"/>
              <a:gd name="T37" fmla="*/ 534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6" h="840">
                <a:moveTo>
                  <a:pt x="48" y="534"/>
                </a:moveTo>
                <a:lnTo>
                  <a:pt x="29" y="504"/>
                </a:lnTo>
                <a:lnTo>
                  <a:pt x="38" y="456"/>
                </a:lnTo>
                <a:lnTo>
                  <a:pt x="88" y="378"/>
                </a:lnTo>
                <a:lnTo>
                  <a:pt x="124" y="355"/>
                </a:lnTo>
                <a:lnTo>
                  <a:pt x="103" y="327"/>
                </a:lnTo>
                <a:lnTo>
                  <a:pt x="90" y="251"/>
                </a:lnTo>
                <a:lnTo>
                  <a:pt x="105" y="108"/>
                </a:lnTo>
                <a:lnTo>
                  <a:pt x="130" y="101"/>
                </a:lnTo>
                <a:lnTo>
                  <a:pt x="172" y="125"/>
                </a:lnTo>
                <a:lnTo>
                  <a:pt x="208" y="0"/>
                </a:lnTo>
                <a:lnTo>
                  <a:pt x="746" y="89"/>
                </a:lnTo>
                <a:lnTo>
                  <a:pt x="634" y="840"/>
                </a:lnTo>
                <a:lnTo>
                  <a:pt x="468" y="817"/>
                </a:lnTo>
                <a:lnTo>
                  <a:pt x="366" y="789"/>
                </a:lnTo>
                <a:lnTo>
                  <a:pt x="154" y="705"/>
                </a:lnTo>
                <a:lnTo>
                  <a:pt x="0" y="576"/>
                </a:lnTo>
                <a:lnTo>
                  <a:pt x="48" y="534"/>
                </a:lnTo>
                <a:lnTo>
                  <a:pt x="48" y="534"/>
                </a:lnTo>
                <a:close/>
              </a:path>
            </a:pathLst>
          </a:custGeom>
          <a:solidFill>
            <a:srgbClr val="8972A2"/>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55" name="Freeform 1146"/>
          <p:cNvSpPr>
            <a:spLocks/>
          </p:cNvSpPr>
          <p:nvPr/>
        </p:nvSpPr>
        <p:spPr bwMode="auto">
          <a:xfrm>
            <a:off x="4791075" y="2111375"/>
            <a:ext cx="596900" cy="619125"/>
          </a:xfrm>
          <a:custGeom>
            <a:avLst/>
            <a:gdLst>
              <a:gd name="T0" fmla="*/ 79 w 587"/>
              <a:gd name="T1" fmla="*/ 312 h 603"/>
              <a:gd name="T2" fmla="*/ 117 w 587"/>
              <a:gd name="T3" fmla="*/ 394 h 603"/>
              <a:gd name="T4" fmla="*/ 102 w 587"/>
              <a:gd name="T5" fmla="*/ 457 h 603"/>
              <a:gd name="T6" fmla="*/ 127 w 587"/>
              <a:gd name="T7" fmla="*/ 561 h 603"/>
              <a:gd name="T8" fmla="*/ 150 w 587"/>
              <a:gd name="T9" fmla="*/ 595 h 603"/>
              <a:gd name="T10" fmla="*/ 464 w 587"/>
              <a:gd name="T11" fmla="*/ 578 h 603"/>
              <a:gd name="T12" fmla="*/ 467 w 587"/>
              <a:gd name="T13" fmla="*/ 599 h 603"/>
              <a:gd name="T14" fmla="*/ 486 w 587"/>
              <a:gd name="T15" fmla="*/ 603 h 603"/>
              <a:gd name="T16" fmla="*/ 479 w 587"/>
              <a:gd name="T17" fmla="*/ 552 h 603"/>
              <a:gd name="T18" fmla="*/ 492 w 587"/>
              <a:gd name="T19" fmla="*/ 538 h 603"/>
              <a:gd name="T20" fmla="*/ 538 w 587"/>
              <a:gd name="T21" fmla="*/ 548 h 603"/>
              <a:gd name="T22" fmla="*/ 545 w 587"/>
              <a:gd name="T23" fmla="*/ 512 h 603"/>
              <a:gd name="T24" fmla="*/ 540 w 587"/>
              <a:gd name="T25" fmla="*/ 464 h 603"/>
              <a:gd name="T26" fmla="*/ 559 w 587"/>
              <a:gd name="T27" fmla="*/ 451 h 603"/>
              <a:gd name="T28" fmla="*/ 587 w 587"/>
              <a:gd name="T29" fmla="*/ 360 h 603"/>
              <a:gd name="T30" fmla="*/ 568 w 587"/>
              <a:gd name="T31" fmla="*/ 356 h 603"/>
              <a:gd name="T32" fmla="*/ 492 w 587"/>
              <a:gd name="T33" fmla="*/ 238 h 603"/>
              <a:gd name="T34" fmla="*/ 327 w 587"/>
              <a:gd name="T35" fmla="*/ 90 h 603"/>
              <a:gd name="T36" fmla="*/ 254 w 587"/>
              <a:gd name="T37" fmla="*/ 44 h 603"/>
              <a:gd name="T38" fmla="*/ 279 w 587"/>
              <a:gd name="T39" fmla="*/ 0 h 603"/>
              <a:gd name="T40" fmla="*/ 144 w 587"/>
              <a:gd name="T41" fmla="*/ 18 h 603"/>
              <a:gd name="T42" fmla="*/ 0 w 587"/>
              <a:gd name="T43" fmla="*/ 35 h 603"/>
              <a:gd name="T44" fmla="*/ 79 w 587"/>
              <a:gd name="T45" fmla="*/ 312 h 603"/>
              <a:gd name="T46" fmla="*/ 79 w 587"/>
              <a:gd name="T47" fmla="*/ 312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7" h="603">
                <a:moveTo>
                  <a:pt x="79" y="312"/>
                </a:moveTo>
                <a:lnTo>
                  <a:pt x="117" y="394"/>
                </a:lnTo>
                <a:lnTo>
                  <a:pt x="102" y="457"/>
                </a:lnTo>
                <a:lnTo>
                  <a:pt x="127" y="561"/>
                </a:lnTo>
                <a:lnTo>
                  <a:pt x="150" y="595"/>
                </a:lnTo>
                <a:lnTo>
                  <a:pt x="464" y="578"/>
                </a:lnTo>
                <a:lnTo>
                  <a:pt x="467" y="599"/>
                </a:lnTo>
                <a:lnTo>
                  <a:pt x="486" y="603"/>
                </a:lnTo>
                <a:lnTo>
                  <a:pt x="479" y="552"/>
                </a:lnTo>
                <a:lnTo>
                  <a:pt x="492" y="538"/>
                </a:lnTo>
                <a:lnTo>
                  <a:pt x="538" y="548"/>
                </a:lnTo>
                <a:lnTo>
                  <a:pt x="545" y="512"/>
                </a:lnTo>
                <a:lnTo>
                  <a:pt x="540" y="464"/>
                </a:lnTo>
                <a:lnTo>
                  <a:pt x="559" y="451"/>
                </a:lnTo>
                <a:lnTo>
                  <a:pt x="587" y="360"/>
                </a:lnTo>
                <a:lnTo>
                  <a:pt x="568" y="356"/>
                </a:lnTo>
                <a:lnTo>
                  <a:pt x="492" y="238"/>
                </a:lnTo>
                <a:lnTo>
                  <a:pt x="327" y="90"/>
                </a:lnTo>
                <a:lnTo>
                  <a:pt x="254" y="44"/>
                </a:lnTo>
                <a:lnTo>
                  <a:pt x="279" y="0"/>
                </a:lnTo>
                <a:lnTo>
                  <a:pt x="144" y="18"/>
                </a:lnTo>
                <a:lnTo>
                  <a:pt x="0" y="35"/>
                </a:lnTo>
                <a:lnTo>
                  <a:pt x="79" y="312"/>
                </a:lnTo>
                <a:lnTo>
                  <a:pt x="79" y="312"/>
                </a:lnTo>
                <a:close/>
              </a:path>
            </a:pathLst>
          </a:custGeom>
          <a:solidFill>
            <a:srgbClr val="8972A2"/>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57" name="Freeform 1138"/>
          <p:cNvSpPr>
            <a:spLocks/>
          </p:cNvSpPr>
          <p:nvPr/>
        </p:nvSpPr>
        <p:spPr bwMode="auto">
          <a:xfrm>
            <a:off x="4902200" y="4225925"/>
            <a:ext cx="427038" cy="577850"/>
          </a:xfrm>
          <a:custGeom>
            <a:avLst/>
            <a:gdLst>
              <a:gd name="T0" fmla="*/ 48 w 422"/>
              <a:gd name="T1" fmla="*/ 464 h 559"/>
              <a:gd name="T2" fmla="*/ 42 w 422"/>
              <a:gd name="T3" fmla="*/ 370 h 559"/>
              <a:gd name="T4" fmla="*/ 6 w 422"/>
              <a:gd name="T5" fmla="*/ 302 h 559"/>
              <a:gd name="T6" fmla="*/ 21 w 422"/>
              <a:gd name="T7" fmla="*/ 159 h 559"/>
              <a:gd name="T8" fmla="*/ 82 w 422"/>
              <a:gd name="T9" fmla="*/ 85 h 559"/>
              <a:gd name="T10" fmla="*/ 78 w 422"/>
              <a:gd name="T11" fmla="*/ 140 h 559"/>
              <a:gd name="T12" fmla="*/ 97 w 422"/>
              <a:gd name="T13" fmla="*/ 129 h 559"/>
              <a:gd name="T14" fmla="*/ 97 w 422"/>
              <a:gd name="T15" fmla="*/ 83 h 559"/>
              <a:gd name="T16" fmla="*/ 120 w 422"/>
              <a:gd name="T17" fmla="*/ 57 h 559"/>
              <a:gd name="T18" fmla="*/ 127 w 422"/>
              <a:gd name="T19" fmla="*/ 7 h 559"/>
              <a:gd name="T20" fmla="*/ 148 w 422"/>
              <a:gd name="T21" fmla="*/ 0 h 559"/>
              <a:gd name="T22" fmla="*/ 276 w 422"/>
              <a:gd name="T23" fmla="*/ 43 h 559"/>
              <a:gd name="T24" fmla="*/ 287 w 422"/>
              <a:gd name="T25" fmla="*/ 80 h 559"/>
              <a:gd name="T26" fmla="*/ 304 w 422"/>
              <a:gd name="T27" fmla="*/ 114 h 559"/>
              <a:gd name="T28" fmla="*/ 308 w 422"/>
              <a:gd name="T29" fmla="*/ 175 h 559"/>
              <a:gd name="T30" fmla="*/ 264 w 422"/>
              <a:gd name="T31" fmla="*/ 228 h 559"/>
              <a:gd name="T32" fmla="*/ 262 w 422"/>
              <a:gd name="T33" fmla="*/ 268 h 559"/>
              <a:gd name="T34" fmla="*/ 287 w 422"/>
              <a:gd name="T35" fmla="*/ 281 h 559"/>
              <a:gd name="T36" fmla="*/ 321 w 422"/>
              <a:gd name="T37" fmla="*/ 226 h 559"/>
              <a:gd name="T38" fmla="*/ 356 w 422"/>
              <a:gd name="T39" fmla="*/ 207 h 559"/>
              <a:gd name="T40" fmla="*/ 378 w 422"/>
              <a:gd name="T41" fmla="*/ 218 h 559"/>
              <a:gd name="T42" fmla="*/ 422 w 422"/>
              <a:gd name="T43" fmla="*/ 342 h 559"/>
              <a:gd name="T44" fmla="*/ 392 w 422"/>
              <a:gd name="T45" fmla="*/ 395 h 559"/>
              <a:gd name="T46" fmla="*/ 384 w 422"/>
              <a:gd name="T47" fmla="*/ 433 h 559"/>
              <a:gd name="T48" fmla="*/ 367 w 422"/>
              <a:gd name="T49" fmla="*/ 445 h 559"/>
              <a:gd name="T50" fmla="*/ 367 w 422"/>
              <a:gd name="T51" fmla="*/ 479 h 559"/>
              <a:gd name="T52" fmla="*/ 344 w 422"/>
              <a:gd name="T53" fmla="*/ 524 h 559"/>
              <a:gd name="T54" fmla="*/ 205 w 422"/>
              <a:gd name="T55" fmla="*/ 543 h 559"/>
              <a:gd name="T56" fmla="*/ 202 w 422"/>
              <a:gd name="T57" fmla="*/ 536 h 559"/>
              <a:gd name="T58" fmla="*/ 0 w 422"/>
              <a:gd name="T59" fmla="*/ 559 h 559"/>
              <a:gd name="T60" fmla="*/ 48 w 422"/>
              <a:gd name="T61" fmla="*/ 464 h 559"/>
              <a:gd name="T62" fmla="*/ 48 w 422"/>
              <a:gd name="T63" fmla="*/ 464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2" h="559">
                <a:moveTo>
                  <a:pt x="48" y="464"/>
                </a:moveTo>
                <a:lnTo>
                  <a:pt x="42" y="370"/>
                </a:lnTo>
                <a:lnTo>
                  <a:pt x="6" y="302"/>
                </a:lnTo>
                <a:lnTo>
                  <a:pt x="21" y="159"/>
                </a:lnTo>
                <a:lnTo>
                  <a:pt x="82" y="85"/>
                </a:lnTo>
                <a:lnTo>
                  <a:pt x="78" y="140"/>
                </a:lnTo>
                <a:lnTo>
                  <a:pt x="97" y="129"/>
                </a:lnTo>
                <a:lnTo>
                  <a:pt x="97" y="83"/>
                </a:lnTo>
                <a:lnTo>
                  <a:pt x="120" y="57"/>
                </a:lnTo>
                <a:lnTo>
                  <a:pt x="127" y="7"/>
                </a:lnTo>
                <a:lnTo>
                  <a:pt x="148" y="0"/>
                </a:lnTo>
                <a:lnTo>
                  <a:pt x="276" y="43"/>
                </a:lnTo>
                <a:lnTo>
                  <a:pt x="287" y="80"/>
                </a:lnTo>
                <a:lnTo>
                  <a:pt x="304" y="114"/>
                </a:lnTo>
                <a:lnTo>
                  <a:pt x="308" y="175"/>
                </a:lnTo>
                <a:lnTo>
                  <a:pt x="264" y="228"/>
                </a:lnTo>
                <a:lnTo>
                  <a:pt x="262" y="268"/>
                </a:lnTo>
                <a:lnTo>
                  <a:pt x="287" y="281"/>
                </a:lnTo>
                <a:lnTo>
                  <a:pt x="321" y="226"/>
                </a:lnTo>
                <a:lnTo>
                  <a:pt x="356" y="207"/>
                </a:lnTo>
                <a:lnTo>
                  <a:pt x="378" y="218"/>
                </a:lnTo>
                <a:lnTo>
                  <a:pt x="422" y="342"/>
                </a:lnTo>
                <a:lnTo>
                  <a:pt x="392" y="395"/>
                </a:lnTo>
                <a:lnTo>
                  <a:pt x="384" y="433"/>
                </a:lnTo>
                <a:lnTo>
                  <a:pt x="367" y="445"/>
                </a:lnTo>
                <a:lnTo>
                  <a:pt x="367" y="479"/>
                </a:lnTo>
                <a:lnTo>
                  <a:pt x="344" y="524"/>
                </a:lnTo>
                <a:lnTo>
                  <a:pt x="205" y="543"/>
                </a:lnTo>
                <a:lnTo>
                  <a:pt x="202" y="536"/>
                </a:lnTo>
                <a:lnTo>
                  <a:pt x="0" y="559"/>
                </a:lnTo>
                <a:lnTo>
                  <a:pt x="48" y="464"/>
                </a:lnTo>
                <a:lnTo>
                  <a:pt x="48" y="464"/>
                </a:lnTo>
                <a:close/>
              </a:path>
            </a:pathLst>
          </a:custGeom>
          <a:solidFill>
            <a:srgbClr val="8972A2"/>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43018" name="TextBox 2"/>
          <p:cNvSpPr txBox="1">
            <a:spLocks noChangeArrowheads="1"/>
          </p:cNvSpPr>
          <p:nvPr/>
        </p:nvSpPr>
        <p:spPr bwMode="auto">
          <a:xfrm>
            <a:off x="1122363" y="2022475"/>
            <a:ext cx="356552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1200" b="1">
                <a:cs typeface="Arial" pitchFamily="34" charset="0"/>
              </a:rPr>
              <a:t>Utah </a:t>
            </a:r>
            <a:r>
              <a:rPr lang="en-US" altLang="en-US" sz="1200">
                <a:latin typeface="Calibri Light" pitchFamily="34" charset="0"/>
                <a:cs typeface="Arial" pitchFamily="34" charset="0"/>
              </a:rPr>
              <a:t>has been one of the most reliably red states in the US, voting Republican in each of the past 12 presidential elections. A new poll has Clinton and Trump tied with 35%; Libertarian Gary Johnson trails with 13%. Mormons could play a role in turning Utah blue. In the GOP primary, Trump came in last place and  over 50 points behind Cruz. Mitt Romney, a prominent Mormon, has been a vocal critic of Trump.</a:t>
            </a:r>
            <a:endParaRPr lang="en-US" altLang="en-US" sz="1200" b="1">
              <a:cs typeface="Arial" pitchFamily="34" charset="0"/>
            </a:endParaRPr>
          </a:p>
          <a:p>
            <a:pPr>
              <a:lnSpc>
                <a:spcPct val="100000"/>
              </a:lnSpc>
              <a:spcBef>
                <a:spcPct val="0"/>
              </a:spcBef>
              <a:buFontTx/>
              <a:buNone/>
            </a:pPr>
            <a:endParaRPr lang="en-US" altLang="en-US" sz="1200">
              <a:latin typeface="Calibri Light" pitchFamily="34" charset="0"/>
              <a:cs typeface="Arial" pitchFamily="34" charset="0"/>
            </a:endParaRPr>
          </a:p>
          <a:p>
            <a:pPr>
              <a:lnSpc>
                <a:spcPct val="100000"/>
              </a:lnSpc>
              <a:spcBef>
                <a:spcPct val="0"/>
              </a:spcBef>
              <a:buFontTx/>
              <a:buNone/>
            </a:pPr>
            <a:endParaRPr lang="en-US" altLang="en-US" sz="1200">
              <a:latin typeface="Calibri Light" pitchFamily="34" charset="0"/>
              <a:cs typeface="Arial" pitchFamily="34" charset="0"/>
            </a:endParaRPr>
          </a:p>
        </p:txBody>
      </p:sp>
      <p:sp>
        <p:nvSpPr>
          <p:cNvPr id="43019" name="TextBox 57"/>
          <p:cNvSpPr txBox="1">
            <a:spLocks noChangeArrowheads="1"/>
          </p:cNvSpPr>
          <p:nvPr/>
        </p:nvSpPr>
        <p:spPr bwMode="auto">
          <a:xfrm>
            <a:off x="1122363" y="4146550"/>
            <a:ext cx="35655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1200" b="1">
                <a:cs typeface="Arial" pitchFamily="34" charset="0"/>
              </a:rPr>
              <a:t>Arizona </a:t>
            </a:r>
            <a:r>
              <a:rPr lang="en-US" altLang="en-US" sz="1200">
                <a:latin typeface="Calibri Light" pitchFamily="34" charset="0"/>
                <a:cs typeface="Arial" pitchFamily="34" charset="0"/>
              </a:rPr>
              <a:t>is home to the fifth-highest number of eligible Hispanic voters in all of the states, despite less than half of the Hispanic population eligible to vote due to lack of voter registration or citizenship. Reports show Hispanic voter registration on the rise, and 89% of Hispanic people view Trump unfavorably. A recent poll in the state showed Trump with only a 4-point lead. </a:t>
            </a:r>
          </a:p>
        </p:txBody>
      </p:sp>
      <p:sp>
        <p:nvSpPr>
          <p:cNvPr id="43020" name="TextBox 58"/>
          <p:cNvSpPr txBox="1">
            <a:spLocks noChangeArrowheads="1"/>
          </p:cNvSpPr>
          <p:nvPr/>
        </p:nvSpPr>
        <p:spPr bwMode="auto">
          <a:xfrm>
            <a:off x="5473700" y="2022475"/>
            <a:ext cx="347503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1200">
                <a:latin typeface="Calibri Light" pitchFamily="34" charset="0"/>
                <a:cs typeface="Arial" pitchFamily="34" charset="0"/>
              </a:rPr>
              <a:t>In</a:t>
            </a:r>
            <a:r>
              <a:rPr lang="en-US" altLang="en-US" sz="1200" b="1">
                <a:cs typeface="Arial" pitchFamily="34" charset="0"/>
              </a:rPr>
              <a:t> Georgia</a:t>
            </a:r>
            <a:r>
              <a:rPr lang="en-US" altLang="en-US" sz="1200">
                <a:latin typeface="Calibri Light" pitchFamily="34" charset="0"/>
                <a:cs typeface="Arial" pitchFamily="34" charset="0"/>
              </a:rPr>
              <a:t>, Clinton is looking to replicate her husband</a:t>
            </a:r>
            <a:r>
              <a:rPr lang="ja-JP" altLang="en-US" sz="1200">
                <a:latin typeface="Calibri Light" pitchFamily="34" charset="0"/>
                <a:cs typeface="Arial" pitchFamily="34" charset="0"/>
              </a:rPr>
              <a:t>’</a:t>
            </a:r>
            <a:r>
              <a:rPr lang="en-US" altLang="ja-JP" sz="1200">
                <a:latin typeface="Calibri Light" pitchFamily="34" charset="0"/>
                <a:cs typeface="Arial" pitchFamily="34" charset="0"/>
              </a:rPr>
              <a:t>s success: Bill Clinton won the state in 1992. Despite Republicans holding all statewide positions and winning the last five presidential elections here, the four major polls from May have Trump leading by less than 10% (his largest lead was 9% and his smallest was 1). Clinton polls much, much better among black Georgians, and 81% of the states growth between 2000-2010 came from minorities.</a:t>
            </a:r>
            <a:endParaRPr lang="en-US" altLang="ja-JP" sz="1200" b="1">
              <a:cs typeface="Arial" pitchFamily="34" charset="0"/>
            </a:endParaRPr>
          </a:p>
          <a:p>
            <a:pPr>
              <a:lnSpc>
                <a:spcPct val="100000"/>
              </a:lnSpc>
              <a:spcBef>
                <a:spcPct val="0"/>
              </a:spcBef>
              <a:buFontTx/>
              <a:buNone/>
            </a:pPr>
            <a:endParaRPr lang="en-US" altLang="en-US" sz="1200">
              <a:latin typeface="Calibri Light" pitchFamily="34" charset="0"/>
              <a:cs typeface="Arial" pitchFamily="34" charset="0"/>
            </a:endParaRPr>
          </a:p>
        </p:txBody>
      </p:sp>
      <p:sp>
        <p:nvSpPr>
          <p:cNvPr id="43021" name="TextBox 60"/>
          <p:cNvSpPr txBox="1">
            <a:spLocks noChangeArrowheads="1"/>
          </p:cNvSpPr>
          <p:nvPr/>
        </p:nvSpPr>
        <p:spPr bwMode="auto">
          <a:xfrm>
            <a:off x="5473700" y="4146550"/>
            <a:ext cx="34750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1200" b="1">
                <a:cs typeface="Arial" pitchFamily="34" charset="0"/>
              </a:rPr>
              <a:t>Michigan </a:t>
            </a:r>
            <a:r>
              <a:rPr lang="en-US" altLang="en-US" sz="1200">
                <a:latin typeface="Calibri Light" pitchFamily="34" charset="0"/>
                <a:cs typeface="Arial" pitchFamily="34" charset="0"/>
              </a:rPr>
              <a:t>has voted blue in the past six elections, but Trump</a:t>
            </a:r>
            <a:r>
              <a:rPr lang="ja-JP" altLang="en-US" sz="1200">
                <a:latin typeface="Calibri Light" pitchFamily="34" charset="0"/>
                <a:cs typeface="Arial" pitchFamily="34" charset="0"/>
              </a:rPr>
              <a:t>’</a:t>
            </a:r>
            <a:r>
              <a:rPr lang="en-US" altLang="ja-JP" sz="1200">
                <a:latin typeface="Calibri Light" pitchFamily="34" charset="0"/>
                <a:cs typeface="Arial" pitchFamily="34" charset="0"/>
              </a:rPr>
              <a:t>s populist rhetoric and aggressive push against trade deals could carry him to victory. Polls from early spring had Clinton up by double digits, but a late May poll hade her up only 4 points. </a:t>
            </a:r>
            <a:endParaRPr lang="en-US" altLang="ja-JP" sz="1200" b="1">
              <a:cs typeface="Arial" pitchFamily="34" charset="0"/>
            </a:endParaRPr>
          </a:p>
          <a:p>
            <a:pPr>
              <a:lnSpc>
                <a:spcPct val="100000"/>
              </a:lnSpc>
              <a:spcBef>
                <a:spcPct val="0"/>
              </a:spcBef>
              <a:buFontTx/>
              <a:buNone/>
            </a:pPr>
            <a:endParaRPr lang="en-US" altLang="en-US" sz="1200">
              <a:latin typeface="Calibri Light" pitchFamily="34" charset="0"/>
              <a:cs typeface="Arial" pitchFamily="34" charset="0"/>
            </a:endParaRPr>
          </a:p>
        </p:txBody>
      </p:sp>
    </p:spTree>
    <p:extLst>
      <p:ext uri="{BB962C8B-B14F-4D97-AF65-F5344CB8AC3E}">
        <p14:creationId xmlns:p14="http://schemas.microsoft.com/office/powerpoint/2010/main" val="7566083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normAutofit fontScale="90000"/>
          </a:bodyPr>
          <a:lstStyle/>
          <a:p>
            <a:r>
              <a:rPr lang="en-US" altLang="en-US" dirty="0" smtClean="0"/>
              <a:t/>
            </a:r>
            <a:br>
              <a:rPr lang="en-US" altLang="en-US" dirty="0" smtClean="0"/>
            </a:br>
            <a:r>
              <a:rPr lang="en-US" altLang="en-US" dirty="0" smtClean="0"/>
              <a:t>Senate Seats Most Likely to Flip?</a:t>
            </a: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sz="2400" b="1" dirty="0">
              <a:solidFill>
                <a:schemeClr val="bg1"/>
              </a:solidFill>
              <a:latin typeface="FreightSans Pro Book" pitchFamily="50" charset="0"/>
            </a:endParaRPr>
          </a:p>
        </p:txBody>
      </p:sp>
      <p:sp>
        <p:nvSpPr>
          <p:cNvPr id="49156" name="Text Placeholder 18"/>
          <p:cNvSpPr txBox="1">
            <a:spLocks/>
          </p:cNvSpPr>
          <p:nvPr/>
        </p:nvSpPr>
        <p:spPr bwMode="auto">
          <a:xfrm>
            <a:off x="0" y="6207125"/>
            <a:ext cx="9144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 typeface="Arial" pitchFamily="34" charset="0"/>
              <a:buNone/>
            </a:pPr>
            <a:r>
              <a:rPr lang="en-US" altLang="en-US" sz="1000" i="1">
                <a:solidFill>
                  <a:srgbClr val="595959"/>
                </a:solidFill>
                <a:latin typeface="Calibri Light" pitchFamily="34" charset="0"/>
                <a:cs typeface="Arial" pitchFamily="34" charset="0"/>
              </a:rPr>
              <a:t>Sources: Kyle Trygstad and Andrea Drusch, “Hotline’s 2016 Senate Rankings,” National Journal, July 6, 2016; HuffPost  Images from National Journal Almanac, Wikipedia, Citizens for Community Values and Politics PA.</a:t>
            </a:r>
          </a:p>
        </p:txBody>
      </p:sp>
      <p:sp>
        <p:nvSpPr>
          <p:cNvPr id="5" name="TextBox 4"/>
          <p:cNvSpPr txBox="1"/>
          <p:nvPr/>
        </p:nvSpPr>
        <p:spPr>
          <a:xfrm>
            <a:off x="457200" y="2005013"/>
            <a:ext cx="3321050" cy="261937"/>
          </a:xfrm>
          <a:prstGeom prst="rect">
            <a:avLst/>
          </a:prstGeom>
          <a:solidFill>
            <a:srgbClr val="FFFFFF"/>
          </a:solidFill>
        </p:spPr>
        <p:txBody>
          <a:bodyPr>
            <a:spAutoFit/>
          </a:bodyPr>
          <a:lstStyle>
            <a:lvl1pPr>
              <a:defRPr sz="2400">
                <a:solidFill>
                  <a:schemeClr val="tx1"/>
                </a:solidFill>
                <a:latin typeface="Calibri Light" panose="020F0302020204030204" pitchFamily="34" charset="0"/>
                <a:ea typeface="MS PGothic" panose="020B0600070205080204" pitchFamily="34" charset="-128"/>
              </a:defRPr>
            </a:lvl1pPr>
            <a:lvl2pPr marL="742950" indent="-285750">
              <a:defRPr sz="2400">
                <a:solidFill>
                  <a:schemeClr val="tx1"/>
                </a:solidFill>
                <a:latin typeface="Calibri Light" panose="020F0302020204030204" pitchFamily="34" charset="0"/>
                <a:ea typeface="MS PGothic" panose="020B0600070205080204" pitchFamily="34" charset="-128"/>
              </a:defRPr>
            </a:lvl2pPr>
            <a:lvl3pPr marL="1143000" indent="-228600">
              <a:defRPr sz="2400">
                <a:solidFill>
                  <a:schemeClr val="tx1"/>
                </a:solidFill>
                <a:latin typeface="Calibri Light" panose="020F0302020204030204" pitchFamily="34" charset="0"/>
                <a:ea typeface="MS PGothic" panose="020B0600070205080204" pitchFamily="34" charset="-128"/>
              </a:defRPr>
            </a:lvl3pPr>
            <a:lvl4pPr marL="1600200" indent="-228600">
              <a:defRPr sz="2400">
                <a:solidFill>
                  <a:schemeClr val="tx1"/>
                </a:solidFill>
                <a:latin typeface="Calibri Light" panose="020F0302020204030204" pitchFamily="34" charset="0"/>
                <a:ea typeface="MS PGothic" panose="020B0600070205080204" pitchFamily="34" charset="-128"/>
              </a:defRPr>
            </a:lvl4pPr>
            <a:lvl5pPr marL="2057400" indent="-228600">
              <a:defRPr sz="2400">
                <a:solidFill>
                  <a:schemeClr val="tx1"/>
                </a:solidFill>
                <a:latin typeface="Calibri Light" panose="020F03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Light" panose="020F03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Light" panose="020F03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Light" panose="020F03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Light" panose="020F0302020204030204" pitchFamily="34" charset="0"/>
                <a:ea typeface="MS PGothic" panose="020B0600070205080204" pitchFamily="34" charset="-128"/>
              </a:defRPr>
            </a:lvl9pPr>
          </a:lstStyle>
          <a:p>
            <a:pPr>
              <a:defRPr/>
            </a:pPr>
            <a:r>
              <a:rPr lang="en-US" altLang="en-US" sz="1100" b="1" dirty="0" smtClean="0">
                <a:latin typeface="+mj-lt"/>
                <a:cs typeface="Arial" pitchFamily="34" charset="0"/>
              </a:rPr>
              <a:t>1. Illinois</a:t>
            </a:r>
          </a:p>
        </p:txBody>
      </p:sp>
      <p:graphicFrame>
        <p:nvGraphicFramePr>
          <p:cNvPr id="49159" name="Chart 6"/>
          <p:cNvGraphicFramePr>
            <a:graphicFrameLocks/>
          </p:cNvGraphicFramePr>
          <p:nvPr/>
        </p:nvGraphicFramePr>
        <p:xfrm>
          <a:off x="6194425" y="2674938"/>
          <a:ext cx="2836863" cy="688975"/>
        </p:xfrm>
        <a:graphic>
          <a:graphicData uri="http://schemas.openxmlformats.org/presentationml/2006/ole">
            <mc:AlternateContent xmlns:mc="http://schemas.openxmlformats.org/markup-compatibility/2006">
              <mc:Choice xmlns:v="urn:schemas-microsoft-com:vml" Requires="v">
                <p:oleObj spid="_x0000_s16414" name="Chart" r:id="rId4" imgW="2840982" imgH="695004" progId="Excel.Chart.8">
                  <p:embed/>
                </p:oleObj>
              </mc:Choice>
              <mc:Fallback>
                <p:oleObj name="Chart" r:id="rId4" imgW="2840982" imgH="695004"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4425" y="2674938"/>
                        <a:ext cx="2836863"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9160" name="Chart 6"/>
          <p:cNvGraphicFramePr>
            <a:graphicFrameLocks/>
          </p:cNvGraphicFramePr>
          <p:nvPr/>
        </p:nvGraphicFramePr>
        <p:xfrm>
          <a:off x="6194425" y="3594100"/>
          <a:ext cx="2836863" cy="688975"/>
        </p:xfrm>
        <a:graphic>
          <a:graphicData uri="http://schemas.openxmlformats.org/presentationml/2006/ole">
            <mc:AlternateContent xmlns:mc="http://schemas.openxmlformats.org/markup-compatibility/2006">
              <mc:Choice xmlns:v="urn:schemas-microsoft-com:vml" Requires="v">
                <p:oleObj spid="_x0000_s16415" name="Chart" r:id="rId7" imgW="2840982" imgH="695004" progId="Excel.Chart.8">
                  <p:embed/>
                </p:oleObj>
              </mc:Choice>
              <mc:Fallback>
                <p:oleObj name="Chart" r:id="rId7" imgW="2840982" imgH="695004" progId="Excel.Chart.8">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4425" y="3594100"/>
                        <a:ext cx="2836863"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9161" name="Chart 6"/>
          <p:cNvGraphicFramePr>
            <a:graphicFrameLocks/>
          </p:cNvGraphicFramePr>
          <p:nvPr/>
        </p:nvGraphicFramePr>
        <p:xfrm>
          <a:off x="6194425" y="4513263"/>
          <a:ext cx="2836863" cy="688975"/>
        </p:xfrm>
        <a:graphic>
          <a:graphicData uri="http://schemas.openxmlformats.org/presentationml/2006/ole">
            <mc:AlternateContent xmlns:mc="http://schemas.openxmlformats.org/markup-compatibility/2006">
              <mc:Choice xmlns:v="urn:schemas-microsoft-com:vml" Requires="v">
                <p:oleObj spid="_x0000_s16416" name="Chart" r:id="rId10" imgW="2840982" imgH="695004" progId="Excel.Chart.8">
                  <p:embed/>
                </p:oleObj>
              </mc:Choice>
              <mc:Fallback>
                <p:oleObj name="Chart" r:id="rId10" imgW="2840982" imgH="695004" progId="Excel.Chart.8">
                  <p:embed/>
                  <p:pic>
                    <p:nvPicPr>
                      <p:cNvPr id="0" name=""/>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94425" y="4513263"/>
                        <a:ext cx="2836863"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9162" name="Chart 6"/>
          <p:cNvGraphicFramePr>
            <a:graphicFrameLocks/>
          </p:cNvGraphicFramePr>
          <p:nvPr/>
        </p:nvGraphicFramePr>
        <p:xfrm>
          <a:off x="6194425" y="5432425"/>
          <a:ext cx="2836863" cy="688975"/>
        </p:xfrm>
        <a:graphic>
          <a:graphicData uri="http://schemas.openxmlformats.org/presentationml/2006/ole">
            <mc:AlternateContent xmlns:mc="http://schemas.openxmlformats.org/markup-compatibility/2006">
              <mc:Choice xmlns:v="urn:schemas-microsoft-com:vml" Requires="v">
                <p:oleObj spid="_x0000_s16417" name="Chart" r:id="rId13" imgW="2840982" imgH="695004" progId="Excel.Chart.8">
                  <p:embed/>
                </p:oleObj>
              </mc:Choice>
              <mc:Fallback>
                <p:oleObj name="Chart" r:id="rId13" imgW="2840982" imgH="695004" progId="Excel.Chart.8">
                  <p:embed/>
                  <p:pic>
                    <p:nvPicPr>
                      <p:cNvPr id="0" name=""/>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94425" y="5432425"/>
                        <a:ext cx="2836863"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242" name="Picture 2" descr="https://www.nationaljournal.com/media/almanac/photos/K000360.jpg.2600x3467.tall.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5177" b="19823"/>
          <a:stretch/>
        </p:blipFill>
        <p:spPr bwMode="auto">
          <a:xfrm>
            <a:off x="2714474" y="1833079"/>
            <a:ext cx="548640" cy="548640"/>
          </a:xfrm>
          <a:prstGeom prst="ellipse">
            <a:avLst/>
          </a:prstGeom>
          <a:noFill/>
          <a:ln w="38100">
            <a:solidFill>
              <a:srgbClr val="D27770"/>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74888" y="2382838"/>
            <a:ext cx="1406525" cy="261937"/>
          </a:xfrm>
          <a:prstGeom prst="rect">
            <a:avLst/>
          </a:prstGeom>
          <a:noFill/>
        </p:spPr>
        <p:txBody>
          <a:bodyPr>
            <a:spAutoFit/>
          </a:bodyPr>
          <a:lstStyle/>
          <a:p>
            <a:pPr algn="ctr">
              <a:defRPr/>
            </a:pPr>
            <a:r>
              <a:rPr lang="en-US" sz="1100" dirty="0">
                <a:latin typeface="+mn-lt"/>
                <a:ea typeface="MS PGothic" panose="020B0600070205080204" pitchFamily="34" charset="-128"/>
                <a:cs typeface="Arial" pitchFamily="34" charset="0"/>
              </a:rPr>
              <a:t>Mark Kirk (R)</a:t>
            </a:r>
          </a:p>
        </p:txBody>
      </p:sp>
      <p:pic>
        <p:nvPicPr>
          <p:cNvPr id="10244" name="Picture 4" descr="https://www.nationaljournal.com/media/almanac/photos/J000293.jpg.2600x3467.tall.jp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t="3214" b="21786"/>
          <a:stretch/>
        </p:blipFill>
        <p:spPr bwMode="auto">
          <a:xfrm>
            <a:off x="2714474" y="2739637"/>
            <a:ext cx="548640" cy="548640"/>
          </a:xfrm>
          <a:prstGeom prst="ellipse">
            <a:avLst/>
          </a:prstGeom>
          <a:noFill/>
          <a:ln w="38100">
            <a:solidFill>
              <a:srgbClr val="D27770"/>
            </a:solidFill>
          </a:ln>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2286000" y="3281363"/>
            <a:ext cx="1406525" cy="261937"/>
          </a:xfrm>
          <a:prstGeom prst="rect">
            <a:avLst/>
          </a:prstGeom>
          <a:noFill/>
        </p:spPr>
        <p:txBody>
          <a:bodyPr>
            <a:spAutoFit/>
          </a:bodyPr>
          <a:lstStyle/>
          <a:p>
            <a:pPr algn="ctr">
              <a:defRPr/>
            </a:pPr>
            <a:r>
              <a:rPr lang="en-US" sz="1100" dirty="0">
                <a:latin typeface="+mn-lt"/>
                <a:ea typeface="MS PGothic" panose="020B0600070205080204" pitchFamily="34" charset="-128"/>
                <a:cs typeface="Arial" pitchFamily="34" charset="0"/>
              </a:rPr>
              <a:t>Ron Johnson (R)</a:t>
            </a:r>
          </a:p>
        </p:txBody>
      </p:sp>
      <p:pic>
        <p:nvPicPr>
          <p:cNvPr id="10246" name="Picture 6" descr="https://www.nationaljournal.com/media/almanac/photos/A000368.jpg.2600x3467.tall.jp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1848" b="23151"/>
          <a:stretch/>
        </p:blipFill>
        <p:spPr bwMode="auto">
          <a:xfrm>
            <a:off x="2714474" y="3645127"/>
            <a:ext cx="548640" cy="548640"/>
          </a:xfrm>
          <a:prstGeom prst="ellipse">
            <a:avLst/>
          </a:prstGeom>
          <a:noFill/>
          <a:ln w="38100">
            <a:solidFill>
              <a:srgbClr val="D27770"/>
            </a:solidFill>
          </a:ln>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2274888" y="4184650"/>
            <a:ext cx="1406525" cy="261938"/>
          </a:xfrm>
          <a:prstGeom prst="rect">
            <a:avLst/>
          </a:prstGeom>
          <a:noFill/>
        </p:spPr>
        <p:txBody>
          <a:bodyPr>
            <a:spAutoFit/>
          </a:bodyPr>
          <a:lstStyle/>
          <a:p>
            <a:pPr algn="ctr">
              <a:defRPr/>
            </a:pPr>
            <a:r>
              <a:rPr lang="en-US" sz="1100" dirty="0">
                <a:latin typeface="+mn-lt"/>
                <a:ea typeface="MS PGothic" panose="020B0600070205080204" pitchFamily="34" charset="-128"/>
                <a:cs typeface="Arial" pitchFamily="34" charset="0"/>
              </a:rPr>
              <a:t>Kelly </a:t>
            </a:r>
            <a:r>
              <a:rPr lang="en-US" sz="1100" dirty="0" err="1">
                <a:latin typeface="+mn-lt"/>
                <a:ea typeface="MS PGothic" panose="020B0600070205080204" pitchFamily="34" charset="-128"/>
                <a:cs typeface="Arial" pitchFamily="34" charset="0"/>
              </a:rPr>
              <a:t>Ayotte</a:t>
            </a:r>
            <a:r>
              <a:rPr lang="en-US" sz="1100" dirty="0">
                <a:latin typeface="+mn-lt"/>
                <a:ea typeface="MS PGothic" panose="020B0600070205080204" pitchFamily="34" charset="-128"/>
                <a:cs typeface="Arial" pitchFamily="34" charset="0"/>
              </a:rPr>
              <a:t> (R)</a:t>
            </a:r>
          </a:p>
        </p:txBody>
      </p:sp>
      <p:pic>
        <p:nvPicPr>
          <p:cNvPr id="10248" name="Picture 8" descr="https://www.nationaljournal.com/media/almanac/photos/T000461.jpg.2600x3467.tall.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t="6072" b="18928"/>
          <a:stretch/>
        </p:blipFill>
        <p:spPr bwMode="auto">
          <a:xfrm>
            <a:off x="2714474" y="4551004"/>
            <a:ext cx="548640" cy="548640"/>
          </a:xfrm>
          <a:prstGeom prst="ellipse">
            <a:avLst/>
          </a:prstGeom>
          <a:noFill/>
          <a:ln w="38100">
            <a:solidFill>
              <a:srgbClr val="D27770"/>
            </a:solidFill>
          </a:ln>
          <a:extLst>
            <a:ext uri="{909E8E84-426E-40DD-AFC4-6F175D3DCCD1}">
              <a14:hiddenFill xmlns:a14="http://schemas.microsoft.com/office/drawing/2010/main">
                <a:solidFill>
                  <a:srgbClr val="FFFFFF"/>
                </a:solidFill>
              </a14:hiddenFill>
            </a:ext>
          </a:extLst>
        </p:spPr>
      </p:pic>
      <p:sp>
        <p:nvSpPr>
          <p:cNvPr id="61" name="TextBox 60"/>
          <p:cNvSpPr txBox="1"/>
          <p:nvPr/>
        </p:nvSpPr>
        <p:spPr>
          <a:xfrm>
            <a:off x="2274888" y="5091113"/>
            <a:ext cx="1406525" cy="261937"/>
          </a:xfrm>
          <a:prstGeom prst="rect">
            <a:avLst/>
          </a:prstGeom>
          <a:noFill/>
        </p:spPr>
        <p:txBody>
          <a:bodyPr>
            <a:spAutoFit/>
          </a:bodyPr>
          <a:lstStyle/>
          <a:p>
            <a:pPr algn="ctr">
              <a:defRPr/>
            </a:pPr>
            <a:r>
              <a:rPr lang="en-US" sz="1100" dirty="0">
                <a:latin typeface="+mn-lt"/>
                <a:ea typeface="MS PGothic" panose="020B0600070205080204" pitchFamily="34" charset="-128"/>
                <a:cs typeface="Arial" pitchFamily="34" charset="0"/>
              </a:rPr>
              <a:t>Pat Toomey (R)</a:t>
            </a:r>
          </a:p>
        </p:txBody>
      </p:sp>
      <p:pic>
        <p:nvPicPr>
          <p:cNvPr id="10250" name="Picture 10" descr="https://www.nationaljournal.com/media/almanac/photos/P000449.jpg.2600x3467.tall.jp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t="6009" b="18991"/>
          <a:stretch/>
        </p:blipFill>
        <p:spPr bwMode="auto">
          <a:xfrm>
            <a:off x="2714474" y="5456881"/>
            <a:ext cx="548640" cy="548640"/>
          </a:xfrm>
          <a:prstGeom prst="ellipse">
            <a:avLst/>
          </a:prstGeom>
          <a:noFill/>
          <a:ln w="38100">
            <a:solidFill>
              <a:srgbClr val="D27770"/>
            </a:solidFill>
          </a:ln>
          <a:extLst>
            <a:ext uri="{909E8E84-426E-40DD-AFC4-6F175D3DCCD1}">
              <a14:hiddenFill xmlns:a14="http://schemas.microsoft.com/office/drawing/2010/main">
                <a:solidFill>
                  <a:srgbClr val="FFFFFF"/>
                </a:solidFill>
              </a14:hiddenFill>
            </a:ext>
          </a:extLst>
        </p:spPr>
      </p:pic>
      <p:sp>
        <p:nvSpPr>
          <p:cNvPr id="63" name="TextBox 62"/>
          <p:cNvSpPr txBox="1"/>
          <p:nvPr/>
        </p:nvSpPr>
        <p:spPr>
          <a:xfrm>
            <a:off x="2214563" y="5997575"/>
            <a:ext cx="1549400" cy="260350"/>
          </a:xfrm>
          <a:prstGeom prst="rect">
            <a:avLst/>
          </a:prstGeom>
          <a:noFill/>
        </p:spPr>
        <p:txBody>
          <a:bodyPr>
            <a:spAutoFit/>
          </a:bodyPr>
          <a:lstStyle/>
          <a:p>
            <a:pPr algn="ctr">
              <a:defRPr/>
            </a:pPr>
            <a:r>
              <a:rPr lang="en-US" sz="1100" dirty="0">
                <a:latin typeface="+mn-lt"/>
                <a:ea typeface="MS PGothic" panose="020B0600070205080204" pitchFamily="34" charset="-128"/>
                <a:cs typeface="Arial" pitchFamily="34" charset="0"/>
              </a:rPr>
              <a:t>Rob Portman (R)</a:t>
            </a:r>
          </a:p>
        </p:txBody>
      </p:sp>
      <p:sp>
        <p:nvSpPr>
          <p:cNvPr id="49173" name="TextBox 5"/>
          <p:cNvSpPr txBox="1">
            <a:spLocks noChangeArrowheads="1"/>
          </p:cNvSpPr>
          <p:nvPr/>
        </p:nvSpPr>
        <p:spPr bwMode="auto">
          <a:xfrm>
            <a:off x="6359525" y="1978025"/>
            <a:ext cx="2019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1100" i="1">
                <a:latin typeface="Calibri Light" pitchFamily="34" charset="0"/>
                <a:cs typeface="Arial" pitchFamily="34" charset="0"/>
              </a:rPr>
              <a:t>Not enough polling</a:t>
            </a:r>
          </a:p>
        </p:txBody>
      </p:sp>
      <p:sp>
        <p:nvSpPr>
          <p:cNvPr id="72" name="TextBox 71"/>
          <p:cNvSpPr txBox="1"/>
          <p:nvPr/>
        </p:nvSpPr>
        <p:spPr>
          <a:xfrm>
            <a:off x="457200" y="2876550"/>
            <a:ext cx="3321050" cy="261938"/>
          </a:xfrm>
          <a:prstGeom prst="rect">
            <a:avLst/>
          </a:prstGeom>
          <a:noFill/>
        </p:spPr>
        <p:txBody>
          <a:bodyPr>
            <a:spAutoFit/>
          </a:bodyPr>
          <a:lstStyle>
            <a:lvl1pPr>
              <a:defRPr sz="2400">
                <a:solidFill>
                  <a:schemeClr val="tx1"/>
                </a:solidFill>
                <a:latin typeface="Calibri Light" panose="020F0302020204030204" pitchFamily="34" charset="0"/>
                <a:ea typeface="MS PGothic" panose="020B0600070205080204" pitchFamily="34" charset="-128"/>
              </a:defRPr>
            </a:lvl1pPr>
            <a:lvl2pPr marL="742950" indent="-285750">
              <a:defRPr sz="2400">
                <a:solidFill>
                  <a:schemeClr val="tx1"/>
                </a:solidFill>
                <a:latin typeface="Calibri Light" panose="020F0302020204030204" pitchFamily="34" charset="0"/>
                <a:ea typeface="MS PGothic" panose="020B0600070205080204" pitchFamily="34" charset="-128"/>
              </a:defRPr>
            </a:lvl2pPr>
            <a:lvl3pPr marL="1143000" indent="-228600">
              <a:defRPr sz="2400">
                <a:solidFill>
                  <a:schemeClr val="tx1"/>
                </a:solidFill>
                <a:latin typeface="Calibri Light" panose="020F0302020204030204" pitchFamily="34" charset="0"/>
                <a:ea typeface="MS PGothic" panose="020B0600070205080204" pitchFamily="34" charset="-128"/>
              </a:defRPr>
            </a:lvl3pPr>
            <a:lvl4pPr marL="1600200" indent="-228600">
              <a:defRPr sz="2400">
                <a:solidFill>
                  <a:schemeClr val="tx1"/>
                </a:solidFill>
                <a:latin typeface="Calibri Light" panose="020F0302020204030204" pitchFamily="34" charset="0"/>
                <a:ea typeface="MS PGothic" panose="020B0600070205080204" pitchFamily="34" charset="-128"/>
              </a:defRPr>
            </a:lvl4pPr>
            <a:lvl5pPr marL="2057400" indent="-228600">
              <a:defRPr sz="2400">
                <a:solidFill>
                  <a:schemeClr val="tx1"/>
                </a:solidFill>
                <a:latin typeface="Calibri Light" panose="020F03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Light" panose="020F03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Light" panose="020F03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Light" panose="020F03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Light" panose="020F0302020204030204" pitchFamily="34" charset="0"/>
                <a:ea typeface="MS PGothic" panose="020B0600070205080204" pitchFamily="34" charset="-128"/>
              </a:defRPr>
            </a:lvl9pPr>
          </a:lstStyle>
          <a:p>
            <a:pPr>
              <a:defRPr/>
            </a:pPr>
            <a:r>
              <a:rPr lang="en-US" altLang="en-US" sz="1100" b="1" dirty="0" smtClean="0">
                <a:latin typeface="+mj-lt"/>
                <a:cs typeface="Arial" pitchFamily="34" charset="0"/>
              </a:rPr>
              <a:t>2. Wisconsin</a:t>
            </a:r>
          </a:p>
        </p:txBody>
      </p:sp>
      <p:sp>
        <p:nvSpPr>
          <p:cNvPr id="73" name="TextBox 72"/>
          <p:cNvSpPr txBox="1"/>
          <p:nvPr/>
        </p:nvSpPr>
        <p:spPr>
          <a:xfrm>
            <a:off x="457200" y="3784600"/>
            <a:ext cx="3321050" cy="261938"/>
          </a:xfrm>
          <a:prstGeom prst="rect">
            <a:avLst/>
          </a:prstGeom>
          <a:noFill/>
        </p:spPr>
        <p:txBody>
          <a:bodyPr>
            <a:spAutoFit/>
          </a:bodyPr>
          <a:lstStyle>
            <a:lvl1pPr>
              <a:defRPr sz="2400">
                <a:solidFill>
                  <a:schemeClr val="tx1"/>
                </a:solidFill>
                <a:latin typeface="Calibri Light" panose="020F0302020204030204" pitchFamily="34" charset="0"/>
                <a:ea typeface="MS PGothic" panose="020B0600070205080204" pitchFamily="34" charset="-128"/>
              </a:defRPr>
            </a:lvl1pPr>
            <a:lvl2pPr marL="742950" indent="-285750">
              <a:defRPr sz="2400">
                <a:solidFill>
                  <a:schemeClr val="tx1"/>
                </a:solidFill>
                <a:latin typeface="Calibri Light" panose="020F0302020204030204" pitchFamily="34" charset="0"/>
                <a:ea typeface="MS PGothic" panose="020B0600070205080204" pitchFamily="34" charset="-128"/>
              </a:defRPr>
            </a:lvl2pPr>
            <a:lvl3pPr marL="1143000" indent="-228600">
              <a:defRPr sz="2400">
                <a:solidFill>
                  <a:schemeClr val="tx1"/>
                </a:solidFill>
                <a:latin typeface="Calibri Light" panose="020F0302020204030204" pitchFamily="34" charset="0"/>
                <a:ea typeface="MS PGothic" panose="020B0600070205080204" pitchFamily="34" charset="-128"/>
              </a:defRPr>
            </a:lvl3pPr>
            <a:lvl4pPr marL="1600200" indent="-228600">
              <a:defRPr sz="2400">
                <a:solidFill>
                  <a:schemeClr val="tx1"/>
                </a:solidFill>
                <a:latin typeface="Calibri Light" panose="020F0302020204030204" pitchFamily="34" charset="0"/>
                <a:ea typeface="MS PGothic" panose="020B0600070205080204" pitchFamily="34" charset="-128"/>
              </a:defRPr>
            </a:lvl4pPr>
            <a:lvl5pPr marL="2057400" indent="-228600">
              <a:defRPr sz="2400">
                <a:solidFill>
                  <a:schemeClr val="tx1"/>
                </a:solidFill>
                <a:latin typeface="Calibri Light" panose="020F03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Light" panose="020F03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Light" panose="020F03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Light" panose="020F03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Light" panose="020F0302020204030204" pitchFamily="34" charset="0"/>
                <a:ea typeface="MS PGothic" panose="020B0600070205080204" pitchFamily="34" charset="-128"/>
              </a:defRPr>
            </a:lvl9pPr>
          </a:lstStyle>
          <a:p>
            <a:pPr>
              <a:defRPr/>
            </a:pPr>
            <a:r>
              <a:rPr lang="en-US" altLang="en-US" sz="1100" b="1" dirty="0" smtClean="0">
                <a:latin typeface="+mj-lt"/>
                <a:cs typeface="Arial" pitchFamily="34" charset="0"/>
              </a:rPr>
              <a:t>3. New Hampshire</a:t>
            </a:r>
          </a:p>
        </p:txBody>
      </p:sp>
      <p:sp>
        <p:nvSpPr>
          <p:cNvPr id="74" name="TextBox 73"/>
          <p:cNvSpPr txBox="1"/>
          <p:nvPr/>
        </p:nvSpPr>
        <p:spPr>
          <a:xfrm>
            <a:off x="450850" y="4708525"/>
            <a:ext cx="3321050" cy="261938"/>
          </a:xfrm>
          <a:prstGeom prst="rect">
            <a:avLst/>
          </a:prstGeom>
          <a:noFill/>
        </p:spPr>
        <p:txBody>
          <a:bodyPr>
            <a:spAutoFit/>
          </a:bodyPr>
          <a:lstStyle>
            <a:lvl1pPr>
              <a:defRPr sz="2400">
                <a:solidFill>
                  <a:schemeClr val="tx1"/>
                </a:solidFill>
                <a:latin typeface="Calibri Light" panose="020F0302020204030204" pitchFamily="34" charset="0"/>
                <a:ea typeface="MS PGothic" panose="020B0600070205080204" pitchFamily="34" charset="-128"/>
              </a:defRPr>
            </a:lvl1pPr>
            <a:lvl2pPr marL="742950" indent="-285750">
              <a:defRPr sz="2400">
                <a:solidFill>
                  <a:schemeClr val="tx1"/>
                </a:solidFill>
                <a:latin typeface="Calibri Light" panose="020F0302020204030204" pitchFamily="34" charset="0"/>
                <a:ea typeface="MS PGothic" panose="020B0600070205080204" pitchFamily="34" charset="-128"/>
              </a:defRPr>
            </a:lvl2pPr>
            <a:lvl3pPr marL="1143000" indent="-228600">
              <a:defRPr sz="2400">
                <a:solidFill>
                  <a:schemeClr val="tx1"/>
                </a:solidFill>
                <a:latin typeface="Calibri Light" panose="020F0302020204030204" pitchFamily="34" charset="0"/>
                <a:ea typeface="MS PGothic" panose="020B0600070205080204" pitchFamily="34" charset="-128"/>
              </a:defRPr>
            </a:lvl3pPr>
            <a:lvl4pPr marL="1600200" indent="-228600">
              <a:defRPr sz="2400">
                <a:solidFill>
                  <a:schemeClr val="tx1"/>
                </a:solidFill>
                <a:latin typeface="Calibri Light" panose="020F0302020204030204" pitchFamily="34" charset="0"/>
                <a:ea typeface="MS PGothic" panose="020B0600070205080204" pitchFamily="34" charset="-128"/>
              </a:defRPr>
            </a:lvl4pPr>
            <a:lvl5pPr marL="2057400" indent="-228600">
              <a:defRPr sz="2400">
                <a:solidFill>
                  <a:schemeClr val="tx1"/>
                </a:solidFill>
                <a:latin typeface="Calibri Light" panose="020F03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Light" panose="020F03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Light" panose="020F03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Light" panose="020F03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Light" panose="020F0302020204030204" pitchFamily="34" charset="0"/>
                <a:ea typeface="MS PGothic" panose="020B0600070205080204" pitchFamily="34" charset="-128"/>
              </a:defRPr>
            </a:lvl9pPr>
          </a:lstStyle>
          <a:p>
            <a:pPr>
              <a:defRPr/>
            </a:pPr>
            <a:r>
              <a:rPr lang="en-US" altLang="en-US" sz="1100" b="1" dirty="0" smtClean="0">
                <a:latin typeface="+mj-lt"/>
                <a:cs typeface="Arial" pitchFamily="34" charset="0"/>
              </a:rPr>
              <a:t>4. Pennsylvania</a:t>
            </a:r>
          </a:p>
        </p:txBody>
      </p:sp>
      <p:sp>
        <p:nvSpPr>
          <p:cNvPr id="75" name="TextBox 74"/>
          <p:cNvSpPr txBox="1"/>
          <p:nvPr/>
        </p:nvSpPr>
        <p:spPr>
          <a:xfrm>
            <a:off x="450850" y="5634038"/>
            <a:ext cx="3321050" cy="261937"/>
          </a:xfrm>
          <a:prstGeom prst="rect">
            <a:avLst/>
          </a:prstGeom>
          <a:noFill/>
        </p:spPr>
        <p:txBody>
          <a:bodyPr>
            <a:spAutoFit/>
          </a:bodyPr>
          <a:lstStyle>
            <a:lvl1pPr>
              <a:defRPr sz="2400">
                <a:solidFill>
                  <a:schemeClr val="tx1"/>
                </a:solidFill>
                <a:latin typeface="Calibri Light" panose="020F0302020204030204" pitchFamily="34" charset="0"/>
                <a:ea typeface="MS PGothic" panose="020B0600070205080204" pitchFamily="34" charset="-128"/>
              </a:defRPr>
            </a:lvl1pPr>
            <a:lvl2pPr marL="742950" indent="-285750">
              <a:defRPr sz="2400">
                <a:solidFill>
                  <a:schemeClr val="tx1"/>
                </a:solidFill>
                <a:latin typeface="Calibri Light" panose="020F0302020204030204" pitchFamily="34" charset="0"/>
                <a:ea typeface="MS PGothic" panose="020B0600070205080204" pitchFamily="34" charset="-128"/>
              </a:defRPr>
            </a:lvl2pPr>
            <a:lvl3pPr marL="1143000" indent="-228600">
              <a:defRPr sz="2400">
                <a:solidFill>
                  <a:schemeClr val="tx1"/>
                </a:solidFill>
                <a:latin typeface="Calibri Light" panose="020F0302020204030204" pitchFamily="34" charset="0"/>
                <a:ea typeface="MS PGothic" panose="020B0600070205080204" pitchFamily="34" charset="-128"/>
              </a:defRPr>
            </a:lvl3pPr>
            <a:lvl4pPr marL="1600200" indent="-228600">
              <a:defRPr sz="2400">
                <a:solidFill>
                  <a:schemeClr val="tx1"/>
                </a:solidFill>
                <a:latin typeface="Calibri Light" panose="020F0302020204030204" pitchFamily="34" charset="0"/>
                <a:ea typeface="MS PGothic" panose="020B0600070205080204" pitchFamily="34" charset="-128"/>
              </a:defRPr>
            </a:lvl4pPr>
            <a:lvl5pPr marL="2057400" indent="-228600">
              <a:defRPr sz="2400">
                <a:solidFill>
                  <a:schemeClr val="tx1"/>
                </a:solidFill>
                <a:latin typeface="Calibri Light" panose="020F03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Light" panose="020F03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Light" panose="020F03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Light" panose="020F03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Light" panose="020F0302020204030204" pitchFamily="34" charset="0"/>
                <a:ea typeface="MS PGothic" panose="020B0600070205080204" pitchFamily="34" charset="-128"/>
              </a:defRPr>
            </a:lvl9pPr>
          </a:lstStyle>
          <a:p>
            <a:pPr>
              <a:defRPr/>
            </a:pPr>
            <a:r>
              <a:rPr lang="en-US" altLang="en-US" sz="1100" b="1" dirty="0" smtClean="0">
                <a:latin typeface="+mj-lt"/>
                <a:cs typeface="Arial" pitchFamily="34" charset="0"/>
              </a:rPr>
              <a:t>5. Ohio</a:t>
            </a:r>
          </a:p>
        </p:txBody>
      </p:sp>
      <p:sp>
        <p:nvSpPr>
          <p:cNvPr id="76" name="Rectangle 14"/>
          <p:cNvSpPr>
            <a:spLocks noChangeArrowheads="1"/>
          </p:cNvSpPr>
          <p:nvPr/>
        </p:nvSpPr>
        <p:spPr bwMode="auto">
          <a:xfrm>
            <a:off x="684213" y="1441450"/>
            <a:ext cx="823912" cy="30797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400" i="1" u="sng" dirty="0" smtClean="0">
                <a:solidFill>
                  <a:srgbClr val="7F7F7F"/>
                </a:solidFill>
                <a:latin typeface="+mn-lt"/>
                <a:cs typeface="Arial" pitchFamily="34" charset="0"/>
              </a:rPr>
              <a:t>State</a:t>
            </a:r>
            <a:endParaRPr lang="en-US" altLang="en-US" sz="1400" i="1" u="sng" dirty="0">
              <a:solidFill>
                <a:srgbClr val="7F7F7F"/>
              </a:solidFill>
              <a:latin typeface="+mn-lt"/>
              <a:cs typeface="Arial" pitchFamily="34" charset="0"/>
            </a:endParaRPr>
          </a:p>
        </p:txBody>
      </p:sp>
      <p:sp>
        <p:nvSpPr>
          <p:cNvPr id="77" name="Rectangle 14"/>
          <p:cNvSpPr>
            <a:spLocks noChangeArrowheads="1"/>
          </p:cNvSpPr>
          <p:nvPr/>
        </p:nvSpPr>
        <p:spPr bwMode="auto">
          <a:xfrm>
            <a:off x="2389188" y="1441450"/>
            <a:ext cx="1198562" cy="30797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gn="ctr">
              <a:lnSpc>
                <a:spcPct val="100000"/>
              </a:lnSpc>
              <a:spcBef>
                <a:spcPct val="0"/>
              </a:spcBef>
              <a:buFontTx/>
              <a:buNone/>
              <a:defRPr/>
            </a:pPr>
            <a:r>
              <a:rPr lang="en-US" altLang="en-US" sz="1400" i="1" u="sng" dirty="0" smtClean="0">
                <a:solidFill>
                  <a:srgbClr val="7F7F7F"/>
                </a:solidFill>
                <a:latin typeface="+mn-lt"/>
                <a:cs typeface="Arial" pitchFamily="34" charset="0"/>
              </a:rPr>
              <a:t>Incumbent</a:t>
            </a:r>
            <a:endParaRPr lang="en-US" altLang="en-US" sz="1400" i="1" u="sng" dirty="0">
              <a:solidFill>
                <a:srgbClr val="7F7F7F"/>
              </a:solidFill>
              <a:latin typeface="+mn-lt"/>
              <a:cs typeface="Arial" pitchFamily="34" charset="0"/>
            </a:endParaRPr>
          </a:p>
        </p:txBody>
      </p:sp>
      <p:sp>
        <p:nvSpPr>
          <p:cNvPr id="78" name="Rectangle 14"/>
          <p:cNvSpPr>
            <a:spLocks noChangeArrowheads="1"/>
          </p:cNvSpPr>
          <p:nvPr/>
        </p:nvSpPr>
        <p:spPr bwMode="auto">
          <a:xfrm>
            <a:off x="4497388" y="1441450"/>
            <a:ext cx="1200150" cy="30797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400" i="1" u="sng" dirty="0" smtClean="0">
                <a:solidFill>
                  <a:srgbClr val="7F7F7F"/>
                </a:solidFill>
                <a:latin typeface="+mn-lt"/>
                <a:cs typeface="Arial" pitchFamily="34" charset="0"/>
              </a:rPr>
              <a:t>Challenger</a:t>
            </a:r>
            <a:endParaRPr lang="en-US" altLang="en-US" sz="1400" i="1" u="sng" dirty="0">
              <a:solidFill>
                <a:srgbClr val="7F7F7F"/>
              </a:solidFill>
              <a:latin typeface="+mn-lt"/>
              <a:cs typeface="Arial" pitchFamily="34" charset="0"/>
            </a:endParaRPr>
          </a:p>
        </p:txBody>
      </p:sp>
      <p:sp>
        <p:nvSpPr>
          <p:cNvPr id="79" name="Rectangle 14"/>
          <p:cNvSpPr>
            <a:spLocks noChangeArrowheads="1"/>
          </p:cNvSpPr>
          <p:nvPr/>
        </p:nvSpPr>
        <p:spPr bwMode="auto">
          <a:xfrm>
            <a:off x="6592888" y="1441450"/>
            <a:ext cx="1200150" cy="30797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gn="ctr">
              <a:lnSpc>
                <a:spcPct val="100000"/>
              </a:lnSpc>
              <a:spcBef>
                <a:spcPct val="0"/>
              </a:spcBef>
              <a:buFontTx/>
              <a:buNone/>
              <a:defRPr/>
            </a:pPr>
            <a:r>
              <a:rPr lang="en-US" altLang="en-US" sz="1400" i="1" u="sng" dirty="0" smtClean="0">
                <a:solidFill>
                  <a:srgbClr val="7F7F7F"/>
                </a:solidFill>
                <a:latin typeface="+mn-lt"/>
                <a:cs typeface="Arial" pitchFamily="34" charset="0"/>
              </a:rPr>
              <a:t>Polling</a:t>
            </a:r>
            <a:endParaRPr lang="en-US" altLang="en-US" sz="1400" i="1" u="sng" dirty="0">
              <a:solidFill>
                <a:srgbClr val="7F7F7F"/>
              </a:solidFill>
              <a:latin typeface="+mn-lt"/>
              <a:cs typeface="Arial" pitchFamily="34" charset="0"/>
            </a:endParaRPr>
          </a:p>
        </p:txBody>
      </p:sp>
      <p:pic>
        <p:nvPicPr>
          <p:cNvPr id="10254" name="Picture 14" descr="https://upload.wikimedia.org/wikipedia/commons/f/f3/Tammy_Duckworth,_official_portrait,_113th_Congress.jp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23076" t="17438" r="14834" b="41240"/>
          <a:stretch/>
        </p:blipFill>
        <p:spPr bwMode="auto">
          <a:xfrm>
            <a:off x="4681502" y="1833079"/>
            <a:ext cx="548640" cy="548640"/>
          </a:xfrm>
          <a:prstGeom prst="ellipse">
            <a:avLst/>
          </a:prstGeom>
          <a:noFill/>
          <a:ln w="38100">
            <a:solidFill>
              <a:srgbClr val="70ACE2"/>
            </a:solidFill>
          </a:ln>
          <a:extLst>
            <a:ext uri="{909E8E84-426E-40DD-AFC4-6F175D3DCCD1}">
              <a14:hiddenFill xmlns:a14="http://schemas.microsoft.com/office/drawing/2010/main">
                <a:solidFill>
                  <a:srgbClr val="FFFFFF"/>
                </a:solidFill>
              </a14:hiddenFill>
            </a:ext>
          </a:extLst>
        </p:spPr>
      </p:pic>
      <p:pic>
        <p:nvPicPr>
          <p:cNvPr id="10256" name="Picture 16" descr="https://upload.wikimedia.org/wikipedia/commons/2/20/Russ_Feingold_official_photo_2.jpg"/>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20635" t="4424" r="19757" b="50183"/>
          <a:stretch/>
        </p:blipFill>
        <p:spPr bwMode="auto">
          <a:xfrm>
            <a:off x="4681502" y="2739637"/>
            <a:ext cx="548640" cy="548640"/>
          </a:xfrm>
          <a:prstGeom prst="ellipse">
            <a:avLst/>
          </a:prstGeom>
          <a:noFill/>
          <a:ln w="38100">
            <a:solidFill>
              <a:srgbClr val="70ACE2"/>
            </a:solidFill>
          </a:ln>
          <a:extLst>
            <a:ext uri="{909E8E84-426E-40DD-AFC4-6F175D3DCCD1}">
              <a14:hiddenFill xmlns:a14="http://schemas.microsoft.com/office/drawing/2010/main">
                <a:solidFill>
                  <a:srgbClr val="FFFFFF"/>
                </a:solidFill>
              </a14:hiddenFill>
            </a:ext>
          </a:extLst>
        </p:spPr>
      </p:pic>
      <p:pic>
        <p:nvPicPr>
          <p:cNvPr id="10258" name="Picture 18" descr="https://s.evbuc.com/https_proxy?url=http%3A%2F%2Fmediad.publicbroadcasting.net%2Fp%2Fnhpr%2Ffiles%2FMaggie_Hassan_sm.jpg&amp;sig=ADR2i7-OsmPLbkD_c30lhsFPnCT7uV3IoA"/>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9097" t="9738" r="9070" b="23432"/>
          <a:stretch/>
        </p:blipFill>
        <p:spPr bwMode="auto">
          <a:xfrm>
            <a:off x="4681502" y="3645127"/>
            <a:ext cx="548640" cy="548640"/>
          </a:xfrm>
          <a:prstGeom prst="ellipse">
            <a:avLst/>
          </a:prstGeom>
          <a:noFill/>
          <a:ln w="38100">
            <a:solidFill>
              <a:srgbClr val="70ACE2"/>
            </a:solidFill>
          </a:ln>
          <a:extLst>
            <a:ext uri="{909E8E84-426E-40DD-AFC4-6F175D3DCCD1}">
              <a14:hiddenFill xmlns:a14="http://schemas.microsoft.com/office/drawing/2010/main">
                <a:solidFill>
                  <a:srgbClr val="FFFFFF"/>
                </a:solidFill>
              </a14:hiddenFill>
            </a:ext>
          </a:extLst>
        </p:spPr>
      </p:pic>
      <p:pic>
        <p:nvPicPr>
          <p:cNvPr id="10260" name="Picture 20" descr="Kathleen-McGinty"/>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10946" t="2158" r="9839" b="41599"/>
          <a:stretch/>
        </p:blipFill>
        <p:spPr bwMode="auto">
          <a:xfrm>
            <a:off x="4681502" y="4556630"/>
            <a:ext cx="548640" cy="548640"/>
          </a:xfrm>
          <a:prstGeom prst="ellipse">
            <a:avLst/>
          </a:prstGeom>
          <a:noFill/>
          <a:ln w="38100">
            <a:solidFill>
              <a:srgbClr val="70ACE2"/>
            </a:solidFill>
          </a:ln>
          <a:extLst>
            <a:ext uri="{909E8E84-426E-40DD-AFC4-6F175D3DCCD1}">
              <a14:hiddenFill xmlns:a14="http://schemas.microsoft.com/office/drawing/2010/main">
                <a:solidFill>
                  <a:srgbClr val="FFFFFF"/>
                </a:solidFill>
              </a14:hiddenFill>
            </a:ext>
          </a:extLst>
        </p:spPr>
      </p:pic>
      <p:pic>
        <p:nvPicPr>
          <p:cNvPr id="10262" name="Picture 22" descr="http://www.ccv.org/wp-content/uploads/2010/04/Gov_Ted_Strickland.jp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18283" t="11155" r="15458" b="40523"/>
          <a:stretch/>
        </p:blipFill>
        <p:spPr bwMode="auto">
          <a:xfrm>
            <a:off x="4682200" y="5452075"/>
            <a:ext cx="548640" cy="548640"/>
          </a:xfrm>
          <a:prstGeom prst="ellipse">
            <a:avLst/>
          </a:prstGeom>
          <a:noFill/>
          <a:ln w="38100">
            <a:solidFill>
              <a:srgbClr val="70ACE2"/>
            </a:solidFill>
          </a:ln>
          <a:extLst>
            <a:ext uri="{909E8E84-426E-40DD-AFC4-6F175D3DCCD1}">
              <a14:hiddenFill xmlns:a14="http://schemas.microsoft.com/office/drawing/2010/main">
                <a:solidFill>
                  <a:srgbClr val="FFFFFF"/>
                </a:solidFill>
              </a14:hiddenFill>
            </a:ext>
          </a:extLst>
        </p:spPr>
      </p:pic>
      <p:sp>
        <p:nvSpPr>
          <p:cNvPr id="86" name="TextBox 85"/>
          <p:cNvSpPr txBox="1"/>
          <p:nvPr/>
        </p:nvSpPr>
        <p:spPr>
          <a:xfrm>
            <a:off x="4168775" y="2382838"/>
            <a:ext cx="1585913" cy="261937"/>
          </a:xfrm>
          <a:prstGeom prst="rect">
            <a:avLst/>
          </a:prstGeom>
          <a:noFill/>
        </p:spPr>
        <p:txBody>
          <a:bodyPr>
            <a:spAutoFit/>
          </a:bodyPr>
          <a:lstStyle/>
          <a:p>
            <a:pPr algn="ctr">
              <a:defRPr/>
            </a:pPr>
            <a:r>
              <a:rPr lang="en-US" sz="1100" dirty="0">
                <a:latin typeface="+mn-lt"/>
                <a:ea typeface="MS PGothic" panose="020B0600070205080204" pitchFamily="34" charset="-128"/>
                <a:cs typeface="Arial" pitchFamily="34" charset="0"/>
              </a:rPr>
              <a:t>Tammy Duckworth (D)</a:t>
            </a:r>
          </a:p>
        </p:txBody>
      </p:sp>
      <p:sp>
        <p:nvSpPr>
          <p:cNvPr id="87" name="TextBox 86"/>
          <p:cNvSpPr txBox="1"/>
          <p:nvPr/>
        </p:nvSpPr>
        <p:spPr>
          <a:xfrm>
            <a:off x="4252913" y="3281363"/>
            <a:ext cx="1406525" cy="261937"/>
          </a:xfrm>
          <a:prstGeom prst="rect">
            <a:avLst/>
          </a:prstGeom>
          <a:noFill/>
        </p:spPr>
        <p:txBody>
          <a:bodyPr>
            <a:spAutoFit/>
          </a:bodyPr>
          <a:lstStyle/>
          <a:p>
            <a:pPr algn="ctr">
              <a:defRPr/>
            </a:pPr>
            <a:r>
              <a:rPr lang="en-US" sz="1100" dirty="0">
                <a:latin typeface="+mn-lt"/>
                <a:ea typeface="MS PGothic" panose="020B0600070205080204" pitchFamily="34" charset="-128"/>
                <a:cs typeface="Arial" pitchFamily="34" charset="0"/>
              </a:rPr>
              <a:t>Russ Feingold (D)</a:t>
            </a:r>
          </a:p>
        </p:txBody>
      </p:sp>
      <p:sp>
        <p:nvSpPr>
          <p:cNvPr id="88" name="TextBox 87"/>
          <p:cNvSpPr txBox="1"/>
          <p:nvPr/>
        </p:nvSpPr>
        <p:spPr>
          <a:xfrm>
            <a:off x="4252913" y="4184650"/>
            <a:ext cx="1406525" cy="261938"/>
          </a:xfrm>
          <a:prstGeom prst="rect">
            <a:avLst/>
          </a:prstGeom>
          <a:noFill/>
        </p:spPr>
        <p:txBody>
          <a:bodyPr>
            <a:spAutoFit/>
          </a:bodyPr>
          <a:lstStyle/>
          <a:p>
            <a:pPr algn="ctr">
              <a:defRPr/>
            </a:pPr>
            <a:r>
              <a:rPr lang="en-US" sz="1100" dirty="0">
                <a:latin typeface="+mn-lt"/>
                <a:ea typeface="MS PGothic" panose="020B0600070205080204" pitchFamily="34" charset="-128"/>
                <a:cs typeface="Arial" pitchFamily="34" charset="0"/>
              </a:rPr>
              <a:t>Maggie Hassan (D)</a:t>
            </a:r>
          </a:p>
        </p:txBody>
      </p:sp>
      <p:sp>
        <p:nvSpPr>
          <p:cNvPr id="89" name="TextBox 88"/>
          <p:cNvSpPr txBox="1"/>
          <p:nvPr/>
        </p:nvSpPr>
        <p:spPr>
          <a:xfrm>
            <a:off x="4252913" y="5091113"/>
            <a:ext cx="1406525" cy="261937"/>
          </a:xfrm>
          <a:prstGeom prst="rect">
            <a:avLst/>
          </a:prstGeom>
          <a:noFill/>
        </p:spPr>
        <p:txBody>
          <a:bodyPr>
            <a:spAutoFit/>
          </a:bodyPr>
          <a:lstStyle/>
          <a:p>
            <a:pPr algn="ctr">
              <a:defRPr/>
            </a:pPr>
            <a:r>
              <a:rPr lang="en-US" sz="1100" dirty="0">
                <a:latin typeface="+mn-lt"/>
                <a:ea typeface="MS PGothic" panose="020B0600070205080204" pitchFamily="34" charset="-128"/>
                <a:cs typeface="Arial" pitchFamily="34" charset="0"/>
              </a:rPr>
              <a:t>Katie </a:t>
            </a:r>
            <a:r>
              <a:rPr lang="en-US" sz="1100" dirty="0" err="1">
                <a:latin typeface="+mn-lt"/>
                <a:ea typeface="MS PGothic" panose="020B0600070205080204" pitchFamily="34" charset="-128"/>
                <a:cs typeface="Arial" pitchFamily="34" charset="0"/>
              </a:rPr>
              <a:t>McGinty</a:t>
            </a:r>
            <a:r>
              <a:rPr lang="en-US" sz="1100" dirty="0">
                <a:latin typeface="+mn-lt"/>
                <a:ea typeface="MS PGothic" panose="020B0600070205080204" pitchFamily="34" charset="-128"/>
                <a:cs typeface="Arial" pitchFamily="34" charset="0"/>
              </a:rPr>
              <a:t> (D)</a:t>
            </a:r>
          </a:p>
        </p:txBody>
      </p:sp>
      <p:sp>
        <p:nvSpPr>
          <p:cNvPr id="90" name="TextBox 89"/>
          <p:cNvSpPr txBox="1"/>
          <p:nvPr/>
        </p:nvSpPr>
        <p:spPr>
          <a:xfrm>
            <a:off x="4252913" y="5997575"/>
            <a:ext cx="1406525" cy="260350"/>
          </a:xfrm>
          <a:prstGeom prst="rect">
            <a:avLst/>
          </a:prstGeom>
          <a:noFill/>
        </p:spPr>
        <p:txBody>
          <a:bodyPr>
            <a:spAutoFit/>
          </a:bodyPr>
          <a:lstStyle/>
          <a:p>
            <a:pPr algn="ctr">
              <a:defRPr/>
            </a:pPr>
            <a:r>
              <a:rPr lang="en-US" sz="1100" dirty="0">
                <a:latin typeface="+mn-lt"/>
                <a:ea typeface="MS PGothic" panose="020B0600070205080204" pitchFamily="34" charset="-128"/>
                <a:cs typeface="Arial" pitchFamily="34" charset="0"/>
              </a:rPr>
              <a:t>Ted Strickland (D)</a:t>
            </a:r>
          </a:p>
        </p:txBody>
      </p:sp>
    </p:spTree>
    <p:extLst>
      <p:ext uri="{BB962C8B-B14F-4D97-AF65-F5344CB8AC3E}">
        <p14:creationId xmlns:p14="http://schemas.microsoft.com/office/powerpoint/2010/main" val="33214591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200px-Ron_Crumpton.jpg"/>
          <p:cNvPicPr>
            <a:picLocks noChangeAspect="1"/>
          </p:cNvPicPr>
          <p:nvPr/>
        </p:nvPicPr>
        <p:blipFill>
          <a:blip r:embed="rId4">
            <a:extLst>
              <a:ext uri="{28A0092B-C50C-407E-A947-70E740481C1C}">
                <a14:useLocalDpi xmlns:a14="http://schemas.microsoft.com/office/drawing/2010/main" val="0"/>
              </a:ext>
            </a:extLst>
          </a:blip>
          <a:srcRect l="31538" t="32651" r="32564" b="19894"/>
          <a:stretch>
            <a:fillRect/>
          </a:stretch>
        </p:blipFill>
        <p:spPr bwMode="auto">
          <a:xfrm>
            <a:off x="6389688" y="1631950"/>
            <a:ext cx="682625" cy="908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0179" name="Picture 37" descr="125px-Richard_Shelby.JPG"/>
          <p:cNvPicPr>
            <a:picLocks noChangeAspect="1"/>
          </p:cNvPicPr>
          <p:nvPr/>
        </p:nvPicPr>
        <p:blipFill>
          <a:blip r:embed="rId5">
            <a:extLst>
              <a:ext uri="{28A0092B-C50C-407E-A947-70E740481C1C}">
                <a14:useLocalDpi xmlns:a14="http://schemas.microsoft.com/office/drawing/2010/main" val="0"/>
              </a:ext>
            </a:extLst>
          </a:blip>
          <a:srcRect l="2682" r="4024"/>
          <a:stretch>
            <a:fillRect/>
          </a:stretch>
        </p:blipFill>
        <p:spPr bwMode="auto">
          <a:xfrm>
            <a:off x="4060825" y="1627188"/>
            <a:ext cx="679450" cy="909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180" name="TextBox 2"/>
          <p:cNvSpPr txBox="1">
            <a:spLocks noChangeArrowheads="1"/>
          </p:cNvSpPr>
          <p:nvPr/>
        </p:nvSpPr>
        <p:spPr bwMode="auto">
          <a:xfrm>
            <a:off x="241300" y="1204913"/>
            <a:ext cx="3290888" cy="1600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endParaRPr lang="en-US" altLang="en-US" sz="1800">
              <a:latin typeface="Calibri Light" pitchFamily="34" charset="0"/>
              <a:cs typeface="Arial" pitchFamily="34" charset="0"/>
            </a:endParaRPr>
          </a:p>
        </p:txBody>
      </p:sp>
      <p:pic>
        <p:nvPicPr>
          <p:cNvPr id="50181" name="Picture 1" descr="125px-Richard_Shelby.JPG"/>
          <p:cNvPicPr>
            <a:picLocks noChangeAspect="1"/>
          </p:cNvPicPr>
          <p:nvPr/>
        </p:nvPicPr>
        <p:blipFill>
          <a:blip r:embed="rId5">
            <a:extLst>
              <a:ext uri="{28A0092B-C50C-407E-A947-70E740481C1C}">
                <a14:useLocalDpi xmlns:a14="http://schemas.microsoft.com/office/drawing/2010/main" val="0"/>
              </a:ext>
            </a:extLst>
          </a:blip>
          <a:srcRect l="2682" r="4024"/>
          <a:stretch>
            <a:fillRect/>
          </a:stretch>
        </p:blipFill>
        <p:spPr bwMode="auto">
          <a:xfrm>
            <a:off x="801688" y="1630363"/>
            <a:ext cx="679450" cy="909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182" name="TextBox 23"/>
          <p:cNvSpPr txBox="1">
            <a:spLocks noChangeArrowheads="1"/>
          </p:cNvSpPr>
          <p:nvPr/>
        </p:nvSpPr>
        <p:spPr bwMode="auto">
          <a:xfrm>
            <a:off x="3600450" y="1208088"/>
            <a:ext cx="5337175" cy="1600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endParaRPr lang="en-US" altLang="en-US" sz="1800">
              <a:latin typeface="Calibri Light" pitchFamily="34" charset="0"/>
              <a:cs typeface="Arial" pitchFamily="34" charset="0"/>
            </a:endParaRPr>
          </a:p>
        </p:txBody>
      </p:sp>
      <p:sp>
        <p:nvSpPr>
          <p:cNvPr id="50183" name="TextBox 24"/>
          <p:cNvSpPr txBox="1">
            <a:spLocks noChangeArrowheads="1"/>
          </p:cNvSpPr>
          <p:nvPr/>
        </p:nvSpPr>
        <p:spPr bwMode="auto">
          <a:xfrm>
            <a:off x="3598863" y="2873375"/>
            <a:ext cx="5337175" cy="3270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endParaRPr lang="en-US" altLang="en-US" sz="1800">
              <a:latin typeface="Calibri Light" pitchFamily="34" charset="0"/>
              <a:cs typeface="Arial" pitchFamily="34" charset="0"/>
            </a:endParaRPr>
          </a:p>
        </p:txBody>
      </p:sp>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sz="2400" b="1" dirty="0">
              <a:solidFill>
                <a:schemeClr val="bg1"/>
              </a:solidFill>
              <a:latin typeface="FreightSans Pro Book" pitchFamily="50" charset="0"/>
            </a:endParaRPr>
          </a:p>
        </p:txBody>
      </p:sp>
      <p:sp>
        <p:nvSpPr>
          <p:cNvPr id="50185" name="Title 1"/>
          <p:cNvSpPr>
            <a:spLocks noGrp="1"/>
          </p:cNvSpPr>
          <p:nvPr>
            <p:ph type="title"/>
          </p:nvPr>
        </p:nvSpPr>
        <p:spPr/>
        <p:txBody>
          <a:bodyPr/>
          <a:lstStyle/>
          <a:p>
            <a:r>
              <a:rPr lang="en-US" altLang="en-US" dirty="0" smtClean="0"/>
              <a:t/>
            </a:r>
            <a:br>
              <a:rPr lang="en-US" altLang="en-US" dirty="0" smtClean="0"/>
            </a:br>
            <a:r>
              <a:rPr lang="en-US" altLang="en-US" dirty="0" smtClean="0"/>
              <a:t>Alabama Senate Race At a Glance</a:t>
            </a:r>
          </a:p>
        </p:txBody>
      </p:sp>
      <p:sp>
        <p:nvSpPr>
          <p:cNvPr id="77" name="Rectangle 14"/>
          <p:cNvSpPr>
            <a:spLocks noChangeArrowheads="1"/>
          </p:cNvSpPr>
          <p:nvPr/>
        </p:nvSpPr>
        <p:spPr bwMode="auto">
          <a:xfrm>
            <a:off x="239713" y="1204913"/>
            <a:ext cx="3295650" cy="33972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gn="ctr">
              <a:lnSpc>
                <a:spcPct val="100000"/>
              </a:lnSpc>
              <a:spcBef>
                <a:spcPct val="0"/>
              </a:spcBef>
              <a:buFontTx/>
              <a:buNone/>
              <a:defRPr/>
            </a:pPr>
            <a:r>
              <a:rPr lang="en-US" altLang="en-US" sz="1600" b="1" dirty="0" smtClean="0">
                <a:solidFill>
                  <a:srgbClr val="7F7F7F"/>
                </a:solidFill>
                <a:latin typeface="+mj-lt"/>
              </a:rPr>
              <a:t>Seat Currently Held By</a:t>
            </a:r>
          </a:p>
        </p:txBody>
      </p:sp>
      <p:sp>
        <p:nvSpPr>
          <p:cNvPr id="16" name="Text Placeholder 18"/>
          <p:cNvSpPr txBox="1">
            <a:spLocks/>
          </p:cNvSpPr>
          <p:nvPr/>
        </p:nvSpPr>
        <p:spPr bwMode="auto">
          <a:xfrm>
            <a:off x="0" y="6207125"/>
            <a:ext cx="9144000" cy="374650"/>
          </a:xfrm>
          <a:prstGeom prst="rect">
            <a:avLst/>
          </a:prstGeom>
          <a:solidFill>
            <a:schemeClr val="bg1"/>
          </a:solid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ＭＳ Ｐゴシック"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ＭＳ Ｐゴシック"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ＭＳ Ｐゴシック"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ＭＳ Ｐゴシック"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endParaRPr lang="en-US" sz="1000" i="1" dirty="0" smtClean="0">
              <a:solidFill>
                <a:schemeClr val="tx1">
                  <a:lumMod val="65000"/>
                  <a:lumOff val="35000"/>
                </a:schemeClr>
              </a:solidFill>
              <a:latin typeface="+mn-lt"/>
              <a:ea typeface="MS PGothic" panose="020B0600070205080204" pitchFamily="34" charset="-128"/>
            </a:endParaRPr>
          </a:p>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ea typeface="MS PGothic" panose="020B0600070205080204" pitchFamily="34" charset="-128"/>
              </a:rPr>
              <a:t>Sources: National Journal Race Tracker, 2016.</a:t>
            </a:r>
            <a:endParaRPr lang="en-US" sz="1000" i="1" dirty="0">
              <a:solidFill>
                <a:schemeClr val="tx1">
                  <a:lumMod val="65000"/>
                  <a:lumOff val="35000"/>
                </a:schemeClr>
              </a:solidFill>
              <a:latin typeface="+mn-lt"/>
              <a:ea typeface="MS PGothic" panose="020B0600070205080204" pitchFamily="34" charset="-128"/>
            </a:endParaRPr>
          </a:p>
        </p:txBody>
      </p:sp>
      <p:sp>
        <p:nvSpPr>
          <p:cNvPr id="50188" name="TextBox 21"/>
          <p:cNvSpPr txBox="1">
            <a:spLocks noChangeArrowheads="1"/>
          </p:cNvSpPr>
          <p:nvPr/>
        </p:nvSpPr>
        <p:spPr bwMode="auto">
          <a:xfrm>
            <a:off x="239713" y="2873375"/>
            <a:ext cx="3292475" cy="1600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endParaRPr lang="en-US" altLang="en-US" sz="1800">
              <a:latin typeface="Calibri Light" pitchFamily="34" charset="0"/>
              <a:cs typeface="Arial" pitchFamily="34" charset="0"/>
            </a:endParaRPr>
          </a:p>
        </p:txBody>
      </p:sp>
      <p:sp>
        <p:nvSpPr>
          <p:cNvPr id="50189" name="TextBox 22"/>
          <p:cNvSpPr txBox="1">
            <a:spLocks noChangeArrowheads="1"/>
          </p:cNvSpPr>
          <p:nvPr/>
        </p:nvSpPr>
        <p:spPr bwMode="auto">
          <a:xfrm>
            <a:off x="239713" y="4541838"/>
            <a:ext cx="3290887" cy="1600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endParaRPr lang="en-US" altLang="en-US" sz="1800">
              <a:latin typeface="Calibri Light" pitchFamily="34" charset="0"/>
              <a:cs typeface="Arial" pitchFamily="34" charset="0"/>
            </a:endParaRPr>
          </a:p>
        </p:txBody>
      </p:sp>
      <p:sp>
        <p:nvSpPr>
          <p:cNvPr id="26" name="Rectangle 14"/>
          <p:cNvSpPr>
            <a:spLocks noChangeArrowheads="1"/>
          </p:cNvSpPr>
          <p:nvPr/>
        </p:nvSpPr>
        <p:spPr bwMode="auto">
          <a:xfrm>
            <a:off x="239713" y="2882900"/>
            <a:ext cx="3295650" cy="33972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gn="ctr">
              <a:lnSpc>
                <a:spcPct val="100000"/>
              </a:lnSpc>
              <a:spcBef>
                <a:spcPct val="0"/>
              </a:spcBef>
              <a:buFontTx/>
              <a:buNone/>
              <a:defRPr/>
            </a:pPr>
            <a:r>
              <a:rPr lang="en-US" altLang="en-US" sz="1600" b="1" dirty="0" smtClean="0">
                <a:solidFill>
                  <a:srgbClr val="7F7F7F"/>
                </a:solidFill>
                <a:latin typeface="+mj-lt"/>
              </a:rPr>
              <a:t>State Overview</a:t>
            </a:r>
          </a:p>
        </p:txBody>
      </p:sp>
      <p:sp>
        <p:nvSpPr>
          <p:cNvPr id="27" name="Rectangle 14"/>
          <p:cNvSpPr>
            <a:spLocks noChangeArrowheads="1"/>
          </p:cNvSpPr>
          <p:nvPr/>
        </p:nvSpPr>
        <p:spPr bwMode="auto">
          <a:xfrm>
            <a:off x="239713" y="4551363"/>
            <a:ext cx="3295650" cy="33972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gn="ctr">
              <a:lnSpc>
                <a:spcPct val="100000"/>
              </a:lnSpc>
              <a:spcBef>
                <a:spcPct val="0"/>
              </a:spcBef>
              <a:buFontTx/>
              <a:buNone/>
              <a:defRPr/>
            </a:pPr>
            <a:r>
              <a:rPr lang="en-US" altLang="en-US" sz="1600" b="1" dirty="0" smtClean="0">
                <a:solidFill>
                  <a:srgbClr val="7F7F7F"/>
                </a:solidFill>
                <a:latin typeface="+mj-lt"/>
              </a:rPr>
              <a:t>Dates to Watch</a:t>
            </a:r>
          </a:p>
        </p:txBody>
      </p:sp>
      <p:sp>
        <p:nvSpPr>
          <p:cNvPr id="28" name="Rectangle 14"/>
          <p:cNvSpPr>
            <a:spLocks noChangeArrowheads="1"/>
          </p:cNvSpPr>
          <p:nvPr/>
        </p:nvSpPr>
        <p:spPr bwMode="auto">
          <a:xfrm>
            <a:off x="3592513" y="1216025"/>
            <a:ext cx="5345112" cy="33972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gn="ctr">
              <a:lnSpc>
                <a:spcPct val="100000"/>
              </a:lnSpc>
              <a:spcBef>
                <a:spcPct val="0"/>
              </a:spcBef>
              <a:buFontTx/>
              <a:buNone/>
              <a:defRPr/>
            </a:pPr>
            <a:r>
              <a:rPr lang="en-US" altLang="en-US" sz="1600" b="1" dirty="0" smtClean="0">
                <a:solidFill>
                  <a:srgbClr val="7F7F7F"/>
                </a:solidFill>
                <a:latin typeface="+mj-lt"/>
              </a:rPr>
              <a:t>2016 Candidates</a:t>
            </a:r>
          </a:p>
        </p:txBody>
      </p:sp>
      <p:sp>
        <p:nvSpPr>
          <p:cNvPr id="29" name="Rectangle 14"/>
          <p:cNvSpPr>
            <a:spLocks noChangeArrowheads="1"/>
          </p:cNvSpPr>
          <p:nvPr/>
        </p:nvSpPr>
        <p:spPr bwMode="auto">
          <a:xfrm>
            <a:off x="3592513" y="2884488"/>
            <a:ext cx="2671762" cy="33972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gn="ctr">
              <a:lnSpc>
                <a:spcPct val="100000"/>
              </a:lnSpc>
              <a:spcBef>
                <a:spcPct val="0"/>
              </a:spcBef>
              <a:buFontTx/>
              <a:buNone/>
              <a:defRPr/>
            </a:pPr>
            <a:r>
              <a:rPr lang="en-US" altLang="en-US" sz="1600" b="1" dirty="0" smtClean="0">
                <a:solidFill>
                  <a:srgbClr val="7F7F7F"/>
                </a:solidFill>
                <a:latin typeface="+mj-lt"/>
              </a:rPr>
              <a:t>Polling</a:t>
            </a:r>
          </a:p>
        </p:txBody>
      </p:sp>
      <p:sp>
        <p:nvSpPr>
          <p:cNvPr id="30" name="Rectangle 14"/>
          <p:cNvSpPr>
            <a:spLocks noChangeArrowheads="1"/>
          </p:cNvSpPr>
          <p:nvPr/>
        </p:nvSpPr>
        <p:spPr bwMode="auto">
          <a:xfrm>
            <a:off x="6265863" y="2884488"/>
            <a:ext cx="2673350" cy="33972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gn="ctr">
              <a:lnSpc>
                <a:spcPct val="100000"/>
              </a:lnSpc>
              <a:spcBef>
                <a:spcPct val="0"/>
              </a:spcBef>
              <a:buFontTx/>
              <a:buNone/>
              <a:defRPr/>
            </a:pPr>
            <a:r>
              <a:rPr lang="en-US" altLang="en-US" sz="1600" b="1" dirty="0" smtClean="0">
                <a:solidFill>
                  <a:srgbClr val="7F7F7F"/>
                </a:solidFill>
                <a:latin typeface="+mj-lt"/>
              </a:rPr>
              <a:t>Fundraising</a:t>
            </a:r>
          </a:p>
        </p:txBody>
      </p:sp>
      <p:sp>
        <p:nvSpPr>
          <p:cNvPr id="31" name="Rectangle 14"/>
          <p:cNvSpPr>
            <a:spLocks noChangeArrowheads="1"/>
          </p:cNvSpPr>
          <p:nvPr/>
        </p:nvSpPr>
        <p:spPr bwMode="auto">
          <a:xfrm>
            <a:off x="3594100" y="3170238"/>
            <a:ext cx="2670175" cy="260350"/>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gn="ctr">
              <a:lnSpc>
                <a:spcPct val="100000"/>
              </a:lnSpc>
              <a:spcBef>
                <a:spcPct val="0"/>
              </a:spcBef>
              <a:buFontTx/>
              <a:buNone/>
              <a:defRPr/>
            </a:pPr>
            <a:r>
              <a:rPr lang="en-US" altLang="en-US" sz="1100" i="1" dirty="0" smtClean="0">
                <a:solidFill>
                  <a:srgbClr val="7F7F7F"/>
                </a:solidFill>
                <a:latin typeface="+mn-lt"/>
              </a:rPr>
              <a:t>(as of 5/4/16)</a:t>
            </a:r>
            <a:endParaRPr lang="en-US" altLang="en-US" sz="1100" i="1" dirty="0">
              <a:solidFill>
                <a:srgbClr val="7F7F7F"/>
              </a:solidFill>
              <a:latin typeface="+mn-lt"/>
            </a:endParaRPr>
          </a:p>
        </p:txBody>
      </p:sp>
      <p:sp>
        <p:nvSpPr>
          <p:cNvPr id="32" name="Rectangle 14"/>
          <p:cNvSpPr>
            <a:spLocks noChangeArrowheads="1"/>
          </p:cNvSpPr>
          <p:nvPr/>
        </p:nvSpPr>
        <p:spPr bwMode="auto">
          <a:xfrm>
            <a:off x="6267450" y="3160713"/>
            <a:ext cx="2671763" cy="261937"/>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gn="ctr">
              <a:lnSpc>
                <a:spcPct val="100000"/>
              </a:lnSpc>
              <a:spcBef>
                <a:spcPct val="0"/>
              </a:spcBef>
              <a:buFontTx/>
              <a:buNone/>
              <a:defRPr/>
            </a:pPr>
            <a:r>
              <a:rPr lang="en-US" altLang="en-US" sz="1100" i="1" dirty="0" smtClean="0">
                <a:solidFill>
                  <a:srgbClr val="7F7F7F"/>
                </a:solidFill>
                <a:latin typeface="+mn-lt"/>
              </a:rPr>
              <a:t>(in millions, as of 3/31/16)</a:t>
            </a:r>
            <a:endParaRPr lang="en-US" altLang="en-US" sz="1100" i="1" dirty="0">
              <a:solidFill>
                <a:srgbClr val="7F7F7F"/>
              </a:solidFill>
              <a:latin typeface="+mn-lt"/>
            </a:endParaRPr>
          </a:p>
        </p:txBody>
      </p:sp>
      <p:sp>
        <p:nvSpPr>
          <p:cNvPr id="50197" name="Rectangle 14"/>
          <p:cNvSpPr>
            <a:spLocks noChangeArrowheads="1"/>
          </p:cNvSpPr>
          <p:nvPr/>
        </p:nvSpPr>
        <p:spPr bwMode="auto">
          <a:xfrm>
            <a:off x="236538" y="3170238"/>
            <a:ext cx="15922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defTabSz="811213"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defTabSz="811213"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defTabSz="811213"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defTabSz="811213"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gn="ctr" eaLnBrk="1" hangingPunct="1">
              <a:lnSpc>
                <a:spcPct val="100000"/>
              </a:lnSpc>
              <a:spcBef>
                <a:spcPct val="0"/>
              </a:spcBef>
              <a:buFontTx/>
              <a:buNone/>
            </a:pPr>
            <a:r>
              <a:rPr lang="en-US" altLang="en-US" sz="1100" i="1">
                <a:solidFill>
                  <a:srgbClr val="7F7F7F"/>
                </a:solidFill>
                <a:latin typeface="Calibri Light" pitchFamily="34" charset="0"/>
                <a:cs typeface="Arial" pitchFamily="34" charset="0"/>
              </a:rPr>
              <a:t>‘10 Senate Race Results</a:t>
            </a:r>
          </a:p>
        </p:txBody>
      </p:sp>
      <p:sp>
        <p:nvSpPr>
          <p:cNvPr id="50198" name="Rectangle 14"/>
          <p:cNvSpPr>
            <a:spLocks noChangeArrowheads="1"/>
          </p:cNvSpPr>
          <p:nvPr/>
        </p:nvSpPr>
        <p:spPr bwMode="auto">
          <a:xfrm>
            <a:off x="1725613" y="3171825"/>
            <a:ext cx="18002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defTabSz="811213"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defTabSz="811213"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defTabSz="811213"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defTabSz="811213"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gn="ctr" eaLnBrk="1" hangingPunct="1">
              <a:lnSpc>
                <a:spcPct val="100000"/>
              </a:lnSpc>
              <a:spcBef>
                <a:spcPct val="0"/>
              </a:spcBef>
              <a:buFontTx/>
              <a:buNone/>
            </a:pPr>
            <a:r>
              <a:rPr lang="en-US" altLang="en-US" sz="1100" i="1">
                <a:solidFill>
                  <a:srgbClr val="7F7F7F"/>
                </a:solidFill>
                <a:latin typeface="Calibri Light" pitchFamily="34" charset="0"/>
                <a:cs typeface="Arial" pitchFamily="34" charset="0"/>
              </a:rPr>
              <a:t>‘12 Presidential Race Results</a:t>
            </a:r>
          </a:p>
        </p:txBody>
      </p:sp>
      <p:sp>
        <p:nvSpPr>
          <p:cNvPr id="50199" name="TextBox 3"/>
          <p:cNvSpPr txBox="1">
            <a:spLocks noChangeArrowheads="1"/>
          </p:cNvSpPr>
          <p:nvPr/>
        </p:nvSpPr>
        <p:spPr bwMode="auto">
          <a:xfrm>
            <a:off x="1847850" y="1790700"/>
            <a:ext cx="140176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1100" b="1">
                <a:latin typeface="Calibri Light" pitchFamily="34" charset="0"/>
                <a:cs typeface="Arial" pitchFamily="34" charset="0"/>
              </a:rPr>
              <a:t>Richard Shelby (R)</a:t>
            </a:r>
          </a:p>
          <a:p>
            <a:pPr eaLnBrk="1" hangingPunct="1">
              <a:lnSpc>
                <a:spcPct val="100000"/>
              </a:lnSpc>
              <a:spcBef>
                <a:spcPct val="0"/>
              </a:spcBef>
              <a:buFontTx/>
              <a:buNone/>
            </a:pPr>
            <a:r>
              <a:rPr lang="en-US" altLang="en-US" sz="1100">
                <a:latin typeface="Calibri Light" pitchFamily="34" charset="0"/>
                <a:cs typeface="Arial" pitchFamily="34" charset="0"/>
              </a:rPr>
              <a:t>Tenure: 2011-Present</a:t>
            </a:r>
          </a:p>
          <a:p>
            <a:pPr eaLnBrk="1" hangingPunct="1">
              <a:lnSpc>
                <a:spcPct val="100000"/>
              </a:lnSpc>
              <a:spcBef>
                <a:spcPct val="0"/>
              </a:spcBef>
              <a:buFontTx/>
              <a:buNone/>
            </a:pPr>
            <a:r>
              <a:rPr lang="en-US" altLang="en-US" sz="1100">
                <a:latin typeface="Calibri Light" pitchFamily="34" charset="0"/>
                <a:cs typeface="Arial" pitchFamily="34" charset="0"/>
              </a:rPr>
              <a:t>Running in 2016? Yes</a:t>
            </a:r>
          </a:p>
        </p:txBody>
      </p:sp>
      <p:sp>
        <p:nvSpPr>
          <p:cNvPr id="50200" name="TextBox 34"/>
          <p:cNvSpPr txBox="1">
            <a:spLocks noChangeArrowheads="1"/>
          </p:cNvSpPr>
          <p:nvPr/>
        </p:nvSpPr>
        <p:spPr bwMode="auto">
          <a:xfrm>
            <a:off x="1431925" y="5089525"/>
            <a:ext cx="16430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1100">
                <a:latin typeface="Calibri Light" pitchFamily="34" charset="0"/>
                <a:cs typeface="Arial" pitchFamily="34" charset="0"/>
              </a:rPr>
              <a:t>First Debate: TBD</a:t>
            </a:r>
          </a:p>
          <a:p>
            <a:pPr eaLnBrk="1" hangingPunct="1">
              <a:lnSpc>
                <a:spcPct val="100000"/>
              </a:lnSpc>
              <a:spcBef>
                <a:spcPct val="0"/>
              </a:spcBef>
              <a:buFontTx/>
              <a:buNone/>
            </a:pPr>
            <a:r>
              <a:rPr lang="en-US" altLang="en-US" sz="1100">
                <a:latin typeface="Calibri Light" pitchFamily="34" charset="0"/>
                <a:cs typeface="Arial" pitchFamily="34" charset="0"/>
              </a:rPr>
              <a:t>General Election: 11/8/16</a:t>
            </a:r>
          </a:p>
        </p:txBody>
      </p:sp>
      <p:sp>
        <p:nvSpPr>
          <p:cNvPr id="50201" name="TextBox 35"/>
          <p:cNvSpPr txBox="1">
            <a:spLocks noChangeArrowheads="1"/>
          </p:cNvSpPr>
          <p:nvPr/>
        </p:nvSpPr>
        <p:spPr bwMode="auto">
          <a:xfrm>
            <a:off x="4986338" y="1792288"/>
            <a:ext cx="121126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1100" b="1">
                <a:latin typeface="Calibri Light" pitchFamily="34" charset="0"/>
                <a:cs typeface="Arial" pitchFamily="34" charset="0"/>
              </a:rPr>
              <a:t>Richard Shelby (R)</a:t>
            </a:r>
          </a:p>
          <a:p>
            <a:pPr eaLnBrk="1" hangingPunct="1">
              <a:lnSpc>
                <a:spcPct val="100000"/>
              </a:lnSpc>
              <a:spcBef>
                <a:spcPct val="0"/>
              </a:spcBef>
              <a:buFontTx/>
              <a:buNone/>
            </a:pPr>
            <a:r>
              <a:rPr lang="en-US" altLang="en-US" sz="1100">
                <a:latin typeface="Calibri Light" pitchFamily="34" charset="0"/>
                <a:cs typeface="Arial" pitchFamily="34" charset="0"/>
              </a:rPr>
              <a:t>Current: Alabama </a:t>
            </a:r>
          </a:p>
          <a:p>
            <a:pPr eaLnBrk="1" hangingPunct="1">
              <a:lnSpc>
                <a:spcPct val="100000"/>
              </a:lnSpc>
              <a:spcBef>
                <a:spcPct val="0"/>
              </a:spcBef>
              <a:buFontTx/>
              <a:buNone/>
            </a:pPr>
            <a:r>
              <a:rPr lang="en-US" altLang="en-US" sz="1100">
                <a:latin typeface="Calibri Light" pitchFamily="34" charset="0"/>
                <a:cs typeface="Arial" pitchFamily="34" charset="0"/>
              </a:rPr>
              <a:t>Senator</a:t>
            </a:r>
          </a:p>
        </p:txBody>
      </p:sp>
      <p:sp>
        <p:nvSpPr>
          <p:cNvPr id="50202" name="TextBox 42"/>
          <p:cNvSpPr txBox="1">
            <a:spLocks noChangeArrowheads="1"/>
          </p:cNvSpPr>
          <p:nvPr/>
        </p:nvSpPr>
        <p:spPr bwMode="auto">
          <a:xfrm>
            <a:off x="7318375" y="1792288"/>
            <a:ext cx="13446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1100" b="1">
                <a:latin typeface="Calibri Light" pitchFamily="34" charset="0"/>
                <a:cs typeface="Arial" pitchFamily="34" charset="0"/>
              </a:rPr>
              <a:t>Ron Crumpton (D)</a:t>
            </a:r>
          </a:p>
          <a:p>
            <a:pPr eaLnBrk="1" hangingPunct="1">
              <a:lnSpc>
                <a:spcPct val="100000"/>
              </a:lnSpc>
              <a:spcBef>
                <a:spcPct val="0"/>
              </a:spcBef>
              <a:buFontTx/>
              <a:buNone/>
            </a:pPr>
            <a:r>
              <a:rPr lang="en-US" altLang="en-US" sz="1100">
                <a:latin typeface="Calibri Light" pitchFamily="34" charset="0"/>
                <a:cs typeface="Arial" pitchFamily="34" charset="0"/>
              </a:rPr>
              <a:t>Current: AL Patients’ </a:t>
            </a:r>
          </a:p>
          <a:p>
            <a:pPr eaLnBrk="1" hangingPunct="1">
              <a:lnSpc>
                <a:spcPct val="100000"/>
              </a:lnSpc>
              <a:spcBef>
                <a:spcPct val="0"/>
              </a:spcBef>
              <a:buFontTx/>
              <a:buNone/>
            </a:pPr>
            <a:r>
              <a:rPr lang="en-US" altLang="en-US" sz="1100">
                <a:latin typeface="Calibri Light" pitchFamily="34" charset="0"/>
                <a:cs typeface="Arial" pitchFamily="34" charset="0"/>
              </a:rPr>
              <a:t>Rights Coalition</a:t>
            </a:r>
          </a:p>
        </p:txBody>
      </p:sp>
      <p:graphicFrame>
        <p:nvGraphicFramePr>
          <p:cNvPr id="50203" name="Chart 6"/>
          <p:cNvGraphicFramePr>
            <a:graphicFrameLocks/>
          </p:cNvGraphicFramePr>
          <p:nvPr/>
        </p:nvGraphicFramePr>
        <p:xfrm>
          <a:off x="6327775" y="3248025"/>
          <a:ext cx="2568575" cy="2876550"/>
        </p:xfrm>
        <a:graphic>
          <a:graphicData uri="http://schemas.openxmlformats.org/presentationml/2006/ole">
            <mc:AlternateContent xmlns:mc="http://schemas.openxmlformats.org/markup-compatibility/2006">
              <mc:Choice xmlns:v="urn:schemas-microsoft-com:vml" Requires="v">
                <p:oleObj spid="_x0000_s17431" r:id="rId7" imgW="2566204" imgH="2877074" progId="Excel.Chart.8">
                  <p:embed/>
                </p:oleObj>
              </mc:Choice>
              <mc:Fallback>
                <p:oleObj r:id="rId7" imgW="2566204" imgH="2877074" progId="Excel.Chart.8">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7775" y="3248025"/>
                        <a:ext cx="256857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204" name="Chart 19"/>
          <p:cNvGraphicFramePr>
            <a:graphicFrameLocks/>
          </p:cNvGraphicFramePr>
          <p:nvPr/>
        </p:nvGraphicFramePr>
        <p:xfrm>
          <a:off x="1835150" y="3232150"/>
          <a:ext cx="1674813" cy="1377950"/>
        </p:xfrm>
        <a:graphic>
          <a:graphicData uri="http://schemas.openxmlformats.org/presentationml/2006/ole">
            <mc:AlternateContent xmlns:mc="http://schemas.openxmlformats.org/markup-compatibility/2006">
              <mc:Choice xmlns:v="urn:schemas-microsoft-com:vml" Requires="v">
                <p:oleObj spid="_x0000_s17432" r:id="rId10" imgW="1676261" imgH="1377582" progId="Excel.Chart.8">
                  <p:embed/>
                </p:oleObj>
              </mc:Choice>
              <mc:Fallback>
                <p:oleObj r:id="rId10" imgW="1676261" imgH="1377582" progId="Excel.Chart.8">
                  <p:embed/>
                  <p:pic>
                    <p:nvPicPr>
                      <p:cNvPr id="0" name=""/>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35150" y="3232150"/>
                        <a:ext cx="1674813"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205" name="Chart 86"/>
          <p:cNvGraphicFramePr>
            <a:graphicFrameLocks/>
          </p:cNvGraphicFramePr>
          <p:nvPr/>
        </p:nvGraphicFramePr>
        <p:xfrm>
          <a:off x="206375" y="3232150"/>
          <a:ext cx="1674813" cy="1377950"/>
        </p:xfrm>
        <a:graphic>
          <a:graphicData uri="http://schemas.openxmlformats.org/presentationml/2006/ole">
            <mc:AlternateContent xmlns:mc="http://schemas.openxmlformats.org/markup-compatibility/2006">
              <mc:Choice xmlns:v="urn:schemas-microsoft-com:vml" Requires="v">
                <p:oleObj spid="_x0000_s17433" r:id="rId13" imgW="1676261" imgH="1377582" progId="Excel.Chart.8">
                  <p:embed/>
                </p:oleObj>
              </mc:Choice>
              <mc:Fallback>
                <p:oleObj r:id="rId13" imgW="1676261" imgH="1377582" progId="Excel.Chart.8">
                  <p:embed/>
                  <p:pic>
                    <p:nvPicPr>
                      <p:cNvPr id="0" name=""/>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6375" y="3232150"/>
                        <a:ext cx="1674813"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0206" name="TextBox 13"/>
          <p:cNvSpPr txBox="1">
            <a:spLocks noChangeArrowheads="1"/>
          </p:cNvSpPr>
          <p:nvPr/>
        </p:nvSpPr>
        <p:spPr bwMode="auto">
          <a:xfrm>
            <a:off x="3902075" y="3394075"/>
            <a:ext cx="20447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1100" b="1">
                <a:solidFill>
                  <a:srgbClr val="D27770"/>
                </a:solidFill>
                <a:latin typeface="Calibri Light" pitchFamily="34" charset="0"/>
                <a:cs typeface="Arial" pitchFamily="34" charset="0"/>
              </a:rPr>
              <a:t>■</a:t>
            </a:r>
            <a:r>
              <a:rPr lang="en-US" altLang="en-US" sz="1100" b="1">
                <a:latin typeface="Calibri Light" pitchFamily="34" charset="0"/>
                <a:cs typeface="Arial" pitchFamily="34" charset="0"/>
              </a:rPr>
              <a:t> </a:t>
            </a:r>
            <a:r>
              <a:rPr lang="en-US" altLang="en-US" sz="1100">
                <a:latin typeface="Calibri Light" pitchFamily="34" charset="0"/>
                <a:cs typeface="Arial" pitchFamily="34" charset="0"/>
              </a:rPr>
              <a:t>Shelby (R)    </a:t>
            </a:r>
            <a:r>
              <a:rPr lang="en-US" altLang="en-US" sz="1100">
                <a:solidFill>
                  <a:srgbClr val="70ACE2"/>
                </a:solidFill>
                <a:latin typeface="Calibri Light" pitchFamily="34" charset="0"/>
                <a:cs typeface="Arial" pitchFamily="34" charset="0"/>
              </a:rPr>
              <a:t> </a:t>
            </a:r>
            <a:r>
              <a:rPr lang="en-US" altLang="en-US" sz="1100" b="1">
                <a:solidFill>
                  <a:srgbClr val="70ACE2"/>
                </a:solidFill>
                <a:latin typeface="Calibri Light" pitchFamily="34" charset="0"/>
                <a:cs typeface="Arial" pitchFamily="34" charset="0"/>
              </a:rPr>
              <a:t>■ </a:t>
            </a:r>
            <a:r>
              <a:rPr lang="en-US" altLang="en-US" sz="1100">
                <a:latin typeface="Calibri Light" pitchFamily="34" charset="0"/>
                <a:cs typeface="Arial" pitchFamily="34" charset="0"/>
              </a:rPr>
              <a:t>Crumpton (D)</a:t>
            </a:r>
          </a:p>
        </p:txBody>
      </p:sp>
      <p:sp>
        <p:nvSpPr>
          <p:cNvPr id="50207" name="TextBox 13"/>
          <p:cNvSpPr txBox="1">
            <a:spLocks noChangeArrowheads="1"/>
          </p:cNvSpPr>
          <p:nvPr/>
        </p:nvSpPr>
        <p:spPr bwMode="auto">
          <a:xfrm>
            <a:off x="6467475" y="3405188"/>
            <a:ext cx="23002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1100" b="1">
                <a:solidFill>
                  <a:srgbClr val="7F7F7F"/>
                </a:solidFill>
                <a:latin typeface="Calibri Light" pitchFamily="34" charset="0"/>
                <a:cs typeface="Arial" pitchFamily="34" charset="0"/>
              </a:rPr>
              <a:t>■</a:t>
            </a:r>
            <a:r>
              <a:rPr lang="en-US" altLang="en-US" sz="1100" b="1">
                <a:latin typeface="Calibri Light" pitchFamily="34" charset="0"/>
                <a:cs typeface="Arial" pitchFamily="34" charset="0"/>
              </a:rPr>
              <a:t> </a:t>
            </a:r>
            <a:r>
              <a:rPr lang="en-US" altLang="en-US" sz="1100">
                <a:latin typeface="Calibri Light" pitchFamily="34" charset="0"/>
                <a:cs typeface="Arial" pitchFamily="34" charset="0"/>
              </a:rPr>
              <a:t>Total Spending    </a:t>
            </a:r>
            <a:r>
              <a:rPr lang="en-US" altLang="en-US" sz="1100">
                <a:solidFill>
                  <a:srgbClr val="70ACE2"/>
                </a:solidFill>
                <a:latin typeface="Calibri Light" pitchFamily="34" charset="0"/>
                <a:cs typeface="Arial" pitchFamily="34" charset="0"/>
              </a:rPr>
              <a:t> </a:t>
            </a:r>
            <a:r>
              <a:rPr lang="en-US" altLang="en-US" sz="1100" b="1">
                <a:solidFill>
                  <a:srgbClr val="D9D9D9"/>
                </a:solidFill>
                <a:latin typeface="Calibri Light" pitchFamily="34" charset="0"/>
                <a:cs typeface="Arial" pitchFamily="34" charset="0"/>
              </a:rPr>
              <a:t>■</a:t>
            </a:r>
            <a:r>
              <a:rPr lang="en-US" altLang="en-US" sz="1100" b="1">
                <a:solidFill>
                  <a:srgbClr val="70ACE2"/>
                </a:solidFill>
                <a:latin typeface="Calibri Light" pitchFamily="34" charset="0"/>
                <a:cs typeface="Arial" pitchFamily="34" charset="0"/>
              </a:rPr>
              <a:t> </a:t>
            </a:r>
            <a:r>
              <a:rPr lang="en-US" altLang="en-US" sz="1100">
                <a:latin typeface="Calibri Light" pitchFamily="34" charset="0"/>
                <a:cs typeface="Arial" pitchFamily="34" charset="0"/>
              </a:rPr>
              <a:t>Cash on Hand</a:t>
            </a:r>
          </a:p>
        </p:txBody>
      </p:sp>
      <p:sp>
        <p:nvSpPr>
          <p:cNvPr id="40" name="Freeform 1145"/>
          <p:cNvSpPr>
            <a:spLocks/>
          </p:cNvSpPr>
          <p:nvPr/>
        </p:nvSpPr>
        <p:spPr bwMode="auto">
          <a:xfrm>
            <a:off x="746125" y="5002213"/>
            <a:ext cx="504825" cy="763587"/>
          </a:xfrm>
          <a:custGeom>
            <a:avLst/>
            <a:gdLst>
              <a:gd name="T0" fmla="*/ 11 w 416"/>
              <a:gd name="T1" fmla="*/ 36 h 659"/>
              <a:gd name="T2" fmla="*/ 0 w 416"/>
              <a:gd name="T3" fmla="*/ 443 h 659"/>
              <a:gd name="T4" fmla="*/ 26 w 416"/>
              <a:gd name="T5" fmla="*/ 638 h 659"/>
              <a:gd name="T6" fmla="*/ 55 w 416"/>
              <a:gd name="T7" fmla="*/ 646 h 659"/>
              <a:gd name="T8" fmla="*/ 81 w 416"/>
              <a:gd name="T9" fmla="*/ 631 h 659"/>
              <a:gd name="T10" fmla="*/ 97 w 416"/>
              <a:gd name="T11" fmla="*/ 646 h 659"/>
              <a:gd name="T12" fmla="*/ 74 w 416"/>
              <a:gd name="T13" fmla="*/ 659 h 659"/>
              <a:gd name="T14" fmla="*/ 131 w 416"/>
              <a:gd name="T15" fmla="*/ 644 h 659"/>
              <a:gd name="T16" fmla="*/ 142 w 416"/>
              <a:gd name="T17" fmla="*/ 627 h 659"/>
              <a:gd name="T18" fmla="*/ 135 w 416"/>
              <a:gd name="T19" fmla="*/ 616 h 659"/>
              <a:gd name="T20" fmla="*/ 138 w 416"/>
              <a:gd name="T21" fmla="*/ 598 h 659"/>
              <a:gd name="T22" fmla="*/ 112 w 416"/>
              <a:gd name="T23" fmla="*/ 574 h 659"/>
              <a:gd name="T24" fmla="*/ 112 w 416"/>
              <a:gd name="T25" fmla="*/ 553 h 659"/>
              <a:gd name="T26" fmla="*/ 416 w 416"/>
              <a:gd name="T27" fmla="*/ 526 h 659"/>
              <a:gd name="T28" fmla="*/ 391 w 416"/>
              <a:gd name="T29" fmla="*/ 422 h 659"/>
              <a:gd name="T30" fmla="*/ 406 w 416"/>
              <a:gd name="T31" fmla="*/ 359 h 659"/>
              <a:gd name="T32" fmla="*/ 368 w 416"/>
              <a:gd name="T33" fmla="*/ 277 h 659"/>
              <a:gd name="T34" fmla="*/ 289 w 416"/>
              <a:gd name="T35" fmla="*/ 0 h 659"/>
              <a:gd name="T36" fmla="*/ 0 w 416"/>
              <a:gd name="T37" fmla="*/ 24 h 659"/>
              <a:gd name="T38" fmla="*/ 11 w 416"/>
              <a:gd name="T39" fmla="*/ 36 h 659"/>
              <a:gd name="T40" fmla="*/ 11 w 416"/>
              <a:gd name="T41" fmla="*/ 36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6" h="659">
                <a:moveTo>
                  <a:pt x="11" y="36"/>
                </a:moveTo>
                <a:lnTo>
                  <a:pt x="0" y="443"/>
                </a:lnTo>
                <a:lnTo>
                  <a:pt x="26" y="638"/>
                </a:lnTo>
                <a:lnTo>
                  <a:pt x="55" y="646"/>
                </a:lnTo>
                <a:lnTo>
                  <a:pt x="81" y="631"/>
                </a:lnTo>
                <a:lnTo>
                  <a:pt x="97" y="646"/>
                </a:lnTo>
                <a:lnTo>
                  <a:pt x="74" y="659"/>
                </a:lnTo>
                <a:lnTo>
                  <a:pt x="131" y="644"/>
                </a:lnTo>
                <a:lnTo>
                  <a:pt x="142" y="627"/>
                </a:lnTo>
                <a:lnTo>
                  <a:pt x="135" y="616"/>
                </a:lnTo>
                <a:lnTo>
                  <a:pt x="138" y="598"/>
                </a:lnTo>
                <a:lnTo>
                  <a:pt x="112" y="574"/>
                </a:lnTo>
                <a:lnTo>
                  <a:pt x="112" y="553"/>
                </a:lnTo>
                <a:lnTo>
                  <a:pt x="416" y="526"/>
                </a:lnTo>
                <a:lnTo>
                  <a:pt x="391" y="422"/>
                </a:lnTo>
                <a:lnTo>
                  <a:pt x="406" y="359"/>
                </a:lnTo>
                <a:lnTo>
                  <a:pt x="368" y="277"/>
                </a:lnTo>
                <a:lnTo>
                  <a:pt x="289" y="0"/>
                </a:lnTo>
                <a:lnTo>
                  <a:pt x="0" y="24"/>
                </a:lnTo>
                <a:lnTo>
                  <a:pt x="11" y="36"/>
                </a:lnTo>
                <a:lnTo>
                  <a:pt x="11" y="36"/>
                </a:lnTo>
                <a:close/>
              </a:path>
            </a:pathLst>
          </a:custGeom>
          <a:solidFill>
            <a:srgbClr val="D9D9D9"/>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50209" name="TextBox 3"/>
          <p:cNvSpPr txBox="1">
            <a:spLocks noChangeArrowheads="1"/>
          </p:cNvSpPr>
          <p:nvPr/>
        </p:nvSpPr>
        <p:spPr bwMode="auto">
          <a:xfrm>
            <a:off x="3892550" y="3724275"/>
            <a:ext cx="2071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gn="ctr" eaLnBrk="1" hangingPunct="1">
              <a:lnSpc>
                <a:spcPct val="100000"/>
              </a:lnSpc>
              <a:spcBef>
                <a:spcPct val="0"/>
              </a:spcBef>
              <a:buFontTx/>
              <a:buNone/>
            </a:pPr>
            <a:r>
              <a:rPr lang="en-US" altLang="en-US" sz="1200" i="1">
                <a:latin typeface="Calibri Light" pitchFamily="34" charset="0"/>
                <a:cs typeface="Arial" pitchFamily="34" charset="0"/>
              </a:rPr>
              <a:t>Polling not yet available</a:t>
            </a:r>
          </a:p>
        </p:txBody>
      </p:sp>
    </p:spTree>
    <p:extLst>
      <p:ext uri="{BB962C8B-B14F-4D97-AF65-F5344CB8AC3E}">
        <p14:creationId xmlns:p14="http://schemas.microsoft.com/office/powerpoint/2010/main" val="27661874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6356350" y="2347913"/>
            <a:ext cx="514350" cy="158750"/>
          </a:xfrm>
          <a:prstGeom prst="rect">
            <a:avLst/>
          </a:prstGeom>
          <a:solidFill>
            <a:srgbClr val="E0A3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ctr">
              <a:lnSpc>
                <a:spcPct val="100000"/>
              </a:lnSpc>
              <a:spcBef>
                <a:spcPct val="0"/>
              </a:spcBef>
              <a:buFontTx/>
              <a:buNone/>
              <a:defRPr/>
            </a:pPr>
            <a:endParaRPr lang="en-US" altLang="en-US" sz="1800" smtClean="0">
              <a:solidFill>
                <a:srgbClr val="FFFFFF"/>
              </a:solidFill>
              <a:latin typeface="Calibri Light" panose="020F0302020204030204" pitchFamily="34" charset="0"/>
            </a:endParaRPr>
          </a:p>
        </p:txBody>
      </p:sp>
      <p:sp>
        <p:nvSpPr>
          <p:cNvPr id="216" name="Rectangle 215"/>
          <p:cNvSpPr/>
          <p:nvPr/>
        </p:nvSpPr>
        <p:spPr>
          <a:xfrm>
            <a:off x="5259388" y="2109788"/>
            <a:ext cx="517525" cy="381000"/>
          </a:xfrm>
          <a:prstGeom prst="rect">
            <a:avLst/>
          </a:prstGeom>
          <a:solidFill>
            <a:srgbClr val="AED0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ctr">
              <a:lnSpc>
                <a:spcPct val="100000"/>
              </a:lnSpc>
              <a:spcBef>
                <a:spcPct val="0"/>
              </a:spcBef>
              <a:buFontTx/>
              <a:buNone/>
              <a:defRPr/>
            </a:pPr>
            <a:endParaRPr lang="en-US" altLang="en-US" sz="1800" smtClean="0">
              <a:solidFill>
                <a:srgbClr val="FFFFFF"/>
              </a:solidFill>
              <a:latin typeface="Calibri Light" panose="020F0302020204030204" pitchFamily="34" charset="0"/>
            </a:endParaRPr>
          </a:p>
        </p:txBody>
      </p:sp>
      <p:sp>
        <p:nvSpPr>
          <p:cNvPr id="114" name="Freeform 26"/>
          <p:cNvSpPr>
            <a:spLocks/>
          </p:cNvSpPr>
          <p:nvPr/>
        </p:nvSpPr>
        <p:spPr bwMode="auto">
          <a:xfrm>
            <a:off x="1063625" y="4903788"/>
            <a:ext cx="1090613" cy="877887"/>
          </a:xfrm>
          <a:custGeom>
            <a:avLst/>
            <a:gdLst>
              <a:gd name="T0" fmla="*/ 913852 w 450"/>
              <a:gd name="T1" fmla="*/ 622508 h 356"/>
              <a:gd name="T2" fmla="*/ 840492 w 450"/>
              <a:gd name="T3" fmla="*/ 565916 h 356"/>
              <a:gd name="T4" fmla="*/ 773421 w 450"/>
              <a:gd name="T5" fmla="*/ 507229 h 356"/>
              <a:gd name="T6" fmla="*/ 714733 w 450"/>
              <a:gd name="T7" fmla="*/ 528188 h 356"/>
              <a:gd name="T8" fmla="*/ 641373 w 450"/>
              <a:gd name="T9" fmla="*/ 496749 h 356"/>
              <a:gd name="T10" fmla="*/ 563822 w 450"/>
              <a:gd name="T11" fmla="*/ 301822 h 356"/>
              <a:gd name="T12" fmla="*/ 503038 w 450"/>
              <a:gd name="T13" fmla="*/ 46112 h 356"/>
              <a:gd name="T14" fmla="*/ 459022 w 450"/>
              <a:gd name="T15" fmla="*/ 35632 h 356"/>
              <a:gd name="T16" fmla="*/ 396142 w 450"/>
              <a:gd name="T17" fmla="*/ 35632 h 356"/>
              <a:gd name="T18" fmla="*/ 337455 w 450"/>
              <a:gd name="T19" fmla="*/ 29344 h 356"/>
              <a:gd name="T20" fmla="*/ 291343 w 450"/>
              <a:gd name="T21" fmla="*/ 10480 h 356"/>
              <a:gd name="T22" fmla="*/ 241039 w 450"/>
              <a:gd name="T23" fmla="*/ 0 h 356"/>
              <a:gd name="T24" fmla="*/ 184447 w 450"/>
              <a:gd name="T25" fmla="*/ 18864 h 356"/>
              <a:gd name="T26" fmla="*/ 127855 w 450"/>
              <a:gd name="T27" fmla="*/ 33536 h 356"/>
              <a:gd name="T28" fmla="*/ 88032 w 450"/>
              <a:gd name="T29" fmla="*/ 98511 h 356"/>
              <a:gd name="T30" fmla="*/ 62880 w 450"/>
              <a:gd name="T31" fmla="*/ 127855 h 356"/>
              <a:gd name="T32" fmla="*/ 104800 w 450"/>
              <a:gd name="T33" fmla="*/ 190735 h 356"/>
              <a:gd name="T34" fmla="*/ 134143 w 450"/>
              <a:gd name="T35" fmla="*/ 236846 h 356"/>
              <a:gd name="T36" fmla="*/ 96416 w 450"/>
              <a:gd name="T37" fmla="*/ 215887 h 356"/>
              <a:gd name="T38" fmla="*/ 37728 w 450"/>
              <a:gd name="T39" fmla="*/ 224270 h 356"/>
              <a:gd name="T40" fmla="*/ 10480 w 450"/>
              <a:gd name="T41" fmla="*/ 253614 h 356"/>
              <a:gd name="T42" fmla="*/ 27248 w 450"/>
              <a:gd name="T43" fmla="*/ 295534 h 356"/>
              <a:gd name="T44" fmla="*/ 58688 w 450"/>
              <a:gd name="T45" fmla="*/ 316494 h 356"/>
              <a:gd name="T46" fmla="*/ 125759 w 450"/>
              <a:gd name="T47" fmla="*/ 314398 h 356"/>
              <a:gd name="T48" fmla="*/ 138335 w 450"/>
              <a:gd name="T49" fmla="*/ 350030 h 356"/>
              <a:gd name="T50" fmla="*/ 96416 w 450"/>
              <a:gd name="T51" fmla="*/ 362606 h 356"/>
              <a:gd name="T52" fmla="*/ 67072 w 450"/>
              <a:gd name="T53" fmla="*/ 375181 h 356"/>
              <a:gd name="T54" fmla="*/ 46112 w 450"/>
              <a:gd name="T55" fmla="*/ 398237 h 356"/>
              <a:gd name="T56" fmla="*/ 8384 w 450"/>
              <a:gd name="T57" fmla="*/ 444349 h 356"/>
              <a:gd name="T58" fmla="*/ 23056 w 450"/>
              <a:gd name="T59" fmla="*/ 496749 h 356"/>
              <a:gd name="T60" fmla="*/ 46112 w 450"/>
              <a:gd name="T61" fmla="*/ 542860 h 356"/>
              <a:gd name="T62" fmla="*/ 88032 w 450"/>
              <a:gd name="T63" fmla="*/ 570108 h 356"/>
              <a:gd name="T64" fmla="*/ 134143 w 450"/>
              <a:gd name="T65" fmla="*/ 599452 h 356"/>
              <a:gd name="T66" fmla="*/ 167679 w 450"/>
              <a:gd name="T67" fmla="*/ 616220 h 356"/>
              <a:gd name="T68" fmla="*/ 209599 w 450"/>
              <a:gd name="T69" fmla="*/ 612028 h 356"/>
              <a:gd name="T70" fmla="*/ 167679 w 450"/>
              <a:gd name="T71" fmla="*/ 702155 h 356"/>
              <a:gd name="T72" fmla="*/ 115280 w 450"/>
              <a:gd name="T73" fmla="*/ 727307 h 356"/>
              <a:gd name="T74" fmla="*/ 150911 w 450"/>
              <a:gd name="T75" fmla="*/ 739883 h 356"/>
              <a:gd name="T76" fmla="*/ 211695 w 450"/>
              <a:gd name="T77" fmla="*/ 697963 h 356"/>
              <a:gd name="T78" fmla="*/ 245231 w 450"/>
              <a:gd name="T79" fmla="*/ 670716 h 356"/>
              <a:gd name="T80" fmla="*/ 289247 w 450"/>
              <a:gd name="T81" fmla="*/ 639276 h 356"/>
              <a:gd name="T82" fmla="*/ 310207 w 450"/>
              <a:gd name="T83" fmla="*/ 616220 h 356"/>
              <a:gd name="T84" fmla="*/ 301823 w 450"/>
              <a:gd name="T85" fmla="*/ 574300 h 356"/>
              <a:gd name="T86" fmla="*/ 343743 w 450"/>
              <a:gd name="T87" fmla="*/ 505133 h 356"/>
              <a:gd name="T88" fmla="*/ 356318 w 450"/>
              <a:gd name="T89" fmla="*/ 519805 h 356"/>
              <a:gd name="T90" fmla="*/ 341647 w 450"/>
              <a:gd name="T91" fmla="*/ 580588 h 356"/>
              <a:gd name="T92" fmla="*/ 389854 w 450"/>
              <a:gd name="T93" fmla="*/ 557532 h 356"/>
              <a:gd name="T94" fmla="*/ 427582 w 450"/>
              <a:gd name="T95" fmla="*/ 534476 h 356"/>
              <a:gd name="T96" fmla="*/ 433870 w 450"/>
              <a:gd name="T97" fmla="*/ 500941 h 356"/>
              <a:gd name="T98" fmla="*/ 492558 w 450"/>
              <a:gd name="T99" fmla="*/ 509325 h 356"/>
              <a:gd name="T100" fmla="*/ 557534 w 450"/>
              <a:gd name="T101" fmla="*/ 519805 h 356"/>
              <a:gd name="T102" fmla="*/ 630893 w 450"/>
              <a:gd name="T103" fmla="*/ 523996 h 356"/>
              <a:gd name="T104" fmla="*/ 687485 w 450"/>
              <a:gd name="T105" fmla="*/ 544956 h 356"/>
              <a:gd name="T106" fmla="*/ 731501 w 450"/>
              <a:gd name="T107" fmla="*/ 568012 h 356"/>
              <a:gd name="T108" fmla="*/ 765037 w 450"/>
              <a:gd name="T109" fmla="*/ 551244 h 356"/>
              <a:gd name="T110" fmla="*/ 832108 w 450"/>
              <a:gd name="T111" fmla="*/ 593164 h 356"/>
              <a:gd name="T112" fmla="*/ 882412 w 450"/>
              <a:gd name="T113" fmla="*/ 635084 h 356"/>
              <a:gd name="T114" fmla="*/ 928524 w 450"/>
              <a:gd name="T115" fmla="*/ 679099 h 35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50" h="356">
                <a:moveTo>
                  <a:pt x="443" y="324"/>
                </a:moveTo>
                <a:lnTo>
                  <a:pt x="445" y="323"/>
                </a:lnTo>
                <a:lnTo>
                  <a:pt x="449" y="318"/>
                </a:lnTo>
                <a:lnTo>
                  <a:pt x="450" y="311"/>
                </a:lnTo>
                <a:lnTo>
                  <a:pt x="444" y="303"/>
                </a:lnTo>
                <a:lnTo>
                  <a:pt x="436" y="297"/>
                </a:lnTo>
                <a:lnTo>
                  <a:pt x="430" y="294"/>
                </a:lnTo>
                <a:lnTo>
                  <a:pt x="427" y="293"/>
                </a:lnTo>
                <a:lnTo>
                  <a:pt x="422" y="290"/>
                </a:lnTo>
                <a:lnTo>
                  <a:pt x="417" y="285"/>
                </a:lnTo>
                <a:lnTo>
                  <a:pt x="407" y="278"/>
                </a:lnTo>
                <a:lnTo>
                  <a:pt x="401" y="270"/>
                </a:lnTo>
                <a:lnTo>
                  <a:pt x="396" y="263"/>
                </a:lnTo>
                <a:lnTo>
                  <a:pt x="394" y="259"/>
                </a:lnTo>
                <a:lnTo>
                  <a:pt x="389" y="255"/>
                </a:lnTo>
                <a:lnTo>
                  <a:pt x="383" y="250"/>
                </a:lnTo>
                <a:lnTo>
                  <a:pt x="376" y="245"/>
                </a:lnTo>
                <a:lnTo>
                  <a:pt x="369" y="242"/>
                </a:lnTo>
                <a:lnTo>
                  <a:pt x="364" y="239"/>
                </a:lnTo>
                <a:lnTo>
                  <a:pt x="359" y="237"/>
                </a:lnTo>
                <a:lnTo>
                  <a:pt x="356" y="237"/>
                </a:lnTo>
                <a:lnTo>
                  <a:pt x="352" y="241"/>
                </a:lnTo>
                <a:lnTo>
                  <a:pt x="346" y="247"/>
                </a:lnTo>
                <a:lnTo>
                  <a:pt x="341" y="252"/>
                </a:lnTo>
                <a:lnTo>
                  <a:pt x="335" y="255"/>
                </a:lnTo>
                <a:lnTo>
                  <a:pt x="329" y="251"/>
                </a:lnTo>
                <a:lnTo>
                  <a:pt x="323" y="244"/>
                </a:lnTo>
                <a:lnTo>
                  <a:pt x="318" y="239"/>
                </a:lnTo>
                <a:lnTo>
                  <a:pt x="312" y="236"/>
                </a:lnTo>
                <a:lnTo>
                  <a:pt x="306" y="237"/>
                </a:lnTo>
                <a:lnTo>
                  <a:pt x="299" y="240"/>
                </a:lnTo>
                <a:lnTo>
                  <a:pt x="293" y="240"/>
                </a:lnTo>
                <a:lnTo>
                  <a:pt x="290" y="236"/>
                </a:lnTo>
                <a:lnTo>
                  <a:pt x="285" y="218"/>
                </a:lnTo>
                <a:lnTo>
                  <a:pt x="277" y="182"/>
                </a:lnTo>
                <a:lnTo>
                  <a:pt x="269" y="144"/>
                </a:lnTo>
                <a:lnTo>
                  <a:pt x="263" y="118"/>
                </a:lnTo>
                <a:lnTo>
                  <a:pt x="258" y="93"/>
                </a:lnTo>
                <a:lnTo>
                  <a:pt x="251" y="61"/>
                </a:lnTo>
                <a:lnTo>
                  <a:pt x="244" y="34"/>
                </a:lnTo>
                <a:lnTo>
                  <a:pt x="242" y="22"/>
                </a:lnTo>
                <a:lnTo>
                  <a:pt x="240" y="22"/>
                </a:lnTo>
                <a:lnTo>
                  <a:pt x="237" y="22"/>
                </a:lnTo>
                <a:lnTo>
                  <a:pt x="233" y="22"/>
                </a:lnTo>
                <a:lnTo>
                  <a:pt x="229" y="21"/>
                </a:lnTo>
                <a:lnTo>
                  <a:pt x="225" y="19"/>
                </a:lnTo>
                <a:lnTo>
                  <a:pt x="222" y="17"/>
                </a:lnTo>
                <a:lnTo>
                  <a:pt x="219" y="17"/>
                </a:lnTo>
                <a:lnTo>
                  <a:pt x="213" y="17"/>
                </a:lnTo>
                <a:lnTo>
                  <a:pt x="209" y="17"/>
                </a:lnTo>
                <a:lnTo>
                  <a:pt x="205" y="17"/>
                </a:lnTo>
                <a:lnTo>
                  <a:pt x="200" y="17"/>
                </a:lnTo>
                <a:lnTo>
                  <a:pt x="194" y="17"/>
                </a:lnTo>
                <a:lnTo>
                  <a:pt x="189" y="17"/>
                </a:lnTo>
                <a:lnTo>
                  <a:pt x="183" y="17"/>
                </a:lnTo>
                <a:lnTo>
                  <a:pt x="178" y="16"/>
                </a:lnTo>
                <a:lnTo>
                  <a:pt x="174" y="15"/>
                </a:lnTo>
                <a:lnTo>
                  <a:pt x="168" y="13"/>
                </a:lnTo>
                <a:lnTo>
                  <a:pt x="164" y="13"/>
                </a:lnTo>
                <a:lnTo>
                  <a:pt x="161" y="14"/>
                </a:lnTo>
                <a:lnTo>
                  <a:pt x="157" y="15"/>
                </a:lnTo>
                <a:lnTo>
                  <a:pt x="154" y="15"/>
                </a:lnTo>
                <a:lnTo>
                  <a:pt x="152" y="13"/>
                </a:lnTo>
                <a:lnTo>
                  <a:pt x="149" y="11"/>
                </a:lnTo>
                <a:lnTo>
                  <a:pt x="144" y="7"/>
                </a:lnTo>
                <a:lnTo>
                  <a:pt x="139" y="5"/>
                </a:lnTo>
                <a:lnTo>
                  <a:pt x="139" y="2"/>
                </a:lnTo>
                <a:lnTo>
                  <a:pt x="138" y="2"/>
                </a:lnTo>
                <a:lnTo>
                  <a:pt x="133" y="2"/>
                </a:lnTo>
                <a:lnTo>
                  <a:pt x="126" y="2"/>
                </a:lnTo>
                <a:lnTo>
                  <a:pt x="121" y="1"/>
                </a:lnTo>
                <a:lnTo>
                  <a:pt x="115" y="0"/>
                </a:lnTo>
                <a:lnTo>
                  <a:pt x="111" y="1"/>
                </a:lnTo>
                <a:lnTo>
                  <a:pt x="108" y="4"/>
                </a:lnTo>
                <a:lnTo>
                  <a:pt x="106" y="5"/>
                </a:lnTo>
                <a:lnTo>
                  <a:pt x="101" y="6"/>
                </a:lnTo>
                <a:lnTo>
                  <a:pt x="95" y="7"/>
                </a:lnTo>
                <a:lnTo>
                  <a:pt x="88" y="9"/>
                </a:lnTo>
                <a:lnTo>
                  <a:pt x="83" y="12"/>
                </a:lnTo>
                <a:lnTo>
                  <a:pt x="78" y="14"/>
                </a:lnTo>
                <a:lnTo>
                  <a:pt x="73" y="15"/>
                </a:lnTo>
                <a:lnTo>
                  <a:pt x="68" y="15"/>
                </a:lnTo>
                <a:lnTo>
                  <a:pt x="64" y="14"/>
                </a:lnTo>
                <a:lnTo>
                  <a:pt x="61" y="16"/>
                </a:lnTo>
                <a:lnTo>
                  <a:pt x="60" y="23"/>
                </a:lnTo>
                <a:lnTo>
                  <a:pt x="58" y="32"/>
                </a:lnTo>
                <a:lnTo>
                  <a:pt x="58" y="40"/>
                </a:lnTo>
                <a:lnTo>
                  <a:pt x="55" y="45"/>
                </a:lnTo>
                <a:lnTo>
                  <a:pt x="49" y="47"/>
                </a:lnTo>
                <a:lnTo>
                  <a:pt x="42" y="47"/>
                </a:lnTo>
                <a:lnTo>
                  <a:pt x="38" y="49"/>
                </a:lnTo>
                <a:lnTo>
                  <a:pt x="34" y="50"/>
                </a:lnTo>
                <a:lnTo>
                  <a:pt x="31" y="52"/>
                </a:lnTo>
                <a:lnTo>
                  <a:pt x="28" y="54"/>
                </a:lnTo>
                <a:lnTo>
                  <a:pt x="28" y="58"/>
                </a:lnTo>
                <a:lnTo>
                  <a:pt x="30" y="61"/>
                </a:lnTo>
                <a:lnTo>
                  <a:pt x="32" y="65"/>
                </a:lnTo>
                <a:lnTo>
                  <a:pt x="36" y="68"/>
                </a:lnTo>
                <a:lnTo>
                  <a:pt x="41" y="73"/>
                </a:lnTo>
                <a:lnTo>
                  <a:pt x="46" y="78"/>
                </a:lnTo>
                <a:lnTo>
                  <a:pt x="48" y="85"/>
                </a:lnTo>
                <a:lnTo>
                  <a:pt x="50" y="91"/>
                </a:lnTo>
                <a:lnTo>
                  <a:pt x="55" y="92"/>
                </a:lnTo>
                <a:lnTo>
                  <a:pt x="58" y="93"/>
                </a:lnTo>
                <a:lnTo>
                  <a:pt x="61" y="97"/>
                </a:lnTo>
                <a:lnTo>
                  <a:pt x="63" y="103"/>
                </a:lnTo>
                <a:lnTo>
                  <a:pt x="64" y="110"/>
                </a:lnTo>
                <a:lnTo>
                  <a:pt x="64" y="113"/>
                </a:lnTo>
                <a:lnTo>
                  <a:pt x="61" y="115"/>
                </a:lnTo>
                <a:lnTo>
                  <a:pt x="57" y="114"/>
                </a:lnTo>
                <a:lnTo>
                  <a:pt x="54" y="112"/>
                </a:lnTo>
                <a:lnTo>
                  <a:pt x="50" y="110"/>
                </a:lnTo>
                <a:lnTo>
                  <a:pt x="48" y="106"/>
                </a:lnTo>
                <a:lnTo>
                  <a:pt x="46" y="103"/>
                </a:lnTo>
                <a:lnTo>
                  <a:pt x="45" y="100"/>
                </a:lnTo>
                <a:lnTo>
                  <a:pt x="42" y="99"/>
                </a:lnTo>
                <a:lnTo>
                  <a:pt x="38" y="100"/>
                </a:lnTo>
                <a:lnTo>
                  <a:pt x="31" y="103"/>
                </a:lnTo>
                <a:lnTo>
                  <a:pt x="25" y="105"/>
                </a:lnTo>
                <a:lnTo>
                  <a:pt x="18" y="107"/>
                </a:lnTo>
                <a:lnTo>
                  <a:pt x="11" y="110"/>
                </a:lnTo>
                <a:lnTo>
                  <a:pt x="5" y="111"/>
                </a:lnTo>
                <a:lnTo>
                  <a:pt x="1" y="114"/>
                </a:lnTo>
                <a:lnTo>
                  <a:pt x="0" y="116"/>
                </a:lnTo>
                <a:lnTo>
                  <a:pt x="1" y="119"/>
                </a:lnTo>
                <a:lnTo>
                  <a:pt x="5" y="121"/>
                </a:lnTo>
                <a:lnTo>
                  <a:pt x="10" y="123"/>
                </a:lnTo>
                <a:lnTo>
                  <a:pt x="15" y="126"/>
                </a:lnTo>
                <a:lnTo>
                  <a:pt x="15" y="129"/>
                </a:lnTo>
                <a:lnTo>
                  <a:pt x="12" y="134"/>
                </a:lnTo>
                <a:lnTo>
                  <a:pt x="12" y="137"/>
                </a:lnTo>
                <a:lnTo>
                  <a:pt x="13" y="141"/>
                </a:lnTo>
                <a:lnTo>
                  <a:pt x="16" y="146"/>
                </a:lnTo>
                <a:lnTo>
                  <a:pt x="17" y="151"/>
                </a:lnTo>
                <a:lnTo>
                  <a:pt x="18" y="154"/>
                </a:lnTo>
                <a:lnTo>
                  <a:pt x="20" y="156"/>
                </a:lnTo>
                <a:lnTo>
                  <a:pt x="24" y="153"/>
                </a:lnTo>
                <a:lnTo>
                  <a:pt x="28" y="151"/>
                </a:lnTo>
                <a:lnTo>
                  <a:pt x="33" y="150"/>
                </a:lnTo>
                <a:lnTo>
                  <a:pt x="36" y="149"/>
                </a:lnTo>
                <a:lnTo>
                  <a:pt x="41" y="150"/>
                </a:lnTo>
                <a:lnTo>
                  <a:pt x="47" y="151"/>
                </a:lnTo>
                <a:lnTo>
                  <a:pt x="53" y="150"/>
                </a:lnTo>
                <a:lnTo>
                  <a:pt x="60" y="150"/>
                </a:lnTo>
                <a:lnTo>
                  <a:pt x="64" y="150"/>
                </a:lnTo>
                <a:lnTo>
                  <a:pt x="65" y="152"/>
                </a:lnTo>
                <a:lnTo>
                  <a:pt x="64" y="156"/>
                </a:lnTo>
                <a:lnTo>
                  <a:pt x="63" y="160"/>
                </a:lnTo>
                <a:lnTo>
                  <a:pt x="64" y="164"/>
                </a:lnTo>
                <a:lnTo>
                  <a:pt x="66" y="167"/>
                </a:lnTo>
                <a:lnTo>
                  <a:pt x="65" y="172"/>
                </a:lnTo>
                <a:lnTo>
                  <a:pt x="63" y="175"/>
                </a:lnTo>
                <a:lnTo>
                  <a:pt x="60" y="176"/>
                </a:lnTo>
                <a:lnTo>
                  <a:pt x="55" y="175"/>
                </a:lnTo>
                <a:lnTo>
                  <a:pt x="50" y="174"/>
                </a:lnTo>
                <a:lnTo>
                  <a:pt x="46" y="173"/>
                </a:lnTo>
                <a:lnTo>
                  <a:pt x="45" y="176"/>
                </a:lnTo>
                <a:lnTo>
                  <a:pt x="42" y="180"/>
                </a:lnTo>
                <a:lnTo>
                  <a:pt x="39" y="181"/>
                </a:lnTo>
                <a:lnTo>
                  <a:pt x="34" y="180"/>
                </a:lnTo>
                <a:lnTo>
                  <a:pt x="32" y="179"/>
                </a:lnTo>
                <a:lnTo>
                  <a:pt x="31" y="178"/>
                </a:lnTo>
                <a:lnTo>
                  <a:pt x="28" y="179"/>
                </a:lnTo>
                <a:lnTo>
                  <a:pt x="24" y="181"/>
                </a:lnTo>
                <a:lnTo>
                  <a:pt x="22" y="184"/>
                </a:lnTo>
                <a:lnTo>
                  <a:pt x="22" y="187"/>
                </a:lnTo>
                <a:lnTo>
                  <a:pt x="22" y="190"/>
                </a:lnTo>
                <a:lnTo>
                  <a:pt x="16" y="195"/>
                </a:lnTo>
                <a:lnTo>
                  <a:pt x="9" y="199"/>
                </a:lnTo>
                <a:lnTo>
                  <a:pt x="7" y="202"/>
                </a:lnTo>
                <a:lnTo>
                  <a:pt x="7" y="204"/>
                </a:lnTo>
                <a:lnTo>
                  <a:pt x="5" y="207"/>
                </a:lnTo>
                <a:lnTo>
                  <a:pt x="4" y="212"/>
                </a:lnTo>
                <a:lnTo>
                  <a:pt x="4" y="217"/>
                </a:lnTo>
                <a:lnTo>
                  <a:pt x="5" y="222"/>
                </a:lnTo>
                <a:lnTo>
                  <a:pt x="8" y="226"/>
                </a:lnTo>
                <a:lnTo>
                  <a:pt x="10" y="229"/>
                </a:lnTo>
                <a:lnTo>
                  <a:pt x="11" y="234"/>
                </a:lnTo>
                <a:lnTo>
                  <a:pt x="11" y="237"/>
                </a:lnTo>
                <a:lnTo>
                  <a:pt x="11" y="239"/>
                </a:lnTo>
                <a:lnTo>
                  <a:pt x="15" y="250"/>
                </a:lnTo>
                <a:lnTo>
                  <a:pt x="15" y="251"/>
                </a:lnTo>
                <a:lnTo>
                  <a:pt x="16" y="255"/>
                </a:lnTo>
                <a:lnTo>
                  <a:pt x="18" y="257"/>
                </a:lnTo>
                <a:lnTo>
                  <a:pt x="22" y="259"/>
                </a:lnTo>
                <a:lnTo>
                  <a:pt x="28" y="260"/>
                </a:lnTo>
                <a:lnTo>
                  <a:pt x="35" y="260"/>
                </a:lnTo>
                <a:lnTo>
                  <a:pt x="41" y="260"/>
                </a:lnTo>
                <a:lnTo>
                  <a:pt x="43" y="260"/>
                </a:lnTo>
                <a:lnTo>
                  <a:pt x="43" y="264"/>
                </a:lnTo>
                <a:lnTo>
                  <a:pt x="42" y="272"/>
                </a:lnTo>
                <a:lnTo>
                  <a:pt x="43" y="280"/>
                </a:lnTo>
                <a:lnTo>
                  <a:pt x="45" y="287"/>
                </a:lnTo>
                <a:lnTo>
                  <a:pt x="49" y="288"/>
                </a:lnTo>
                <a:lnTo>
                  <a:pt x="54" y="287"/>
                </a:lnTo>
                <a:lnTo>
                  <a:pt x="60" y="285"/>
                </a:lnTo>
                <a:lnTo>
                  <a:pt x="64" y="286"/>
                </a:lnTo>
                <a:lnTo>
                  <a:pt x="69" y="290"/>
                </a:lnTo>
                <a:lnTo>
                  <a:pt x="73" y="294"/>
                </a:lnTo>
                <a:lnTo>
                  <a:pt x="78" y="298"/>
                </a:lnTo>
                <a:lnTo>
                  <a:pt x="79" y="300"/>
                </a:lnTo>
                <a:lnTo>
                  <a:pt x="79" y="297"/>
                </a:lnTo>
                <a:lnTo>
                  <a:pt x="80" y="294"/>
                </a:lnTo>
                <a:lnTo>
                  <a:pt x="83" y="290"/>
                </a:lnTo>
                <a:lnTo>
                  <a:pt x="86" y="290"/>
                </a:lnTo>
                <a:lnTo>
                  <a:pt x="92" y="290"/>
                </a:lnTo>
                <a:lnTo>
                  <a:pt x="96" y="289"/>
                </a:lnTo>
                <a:lnTo>
                  <a:pt x="100" y="289"/>
                </a:lnTo>
                <a:lnTo>
                  <a:pt x="100" y="292"/>
                </a:lnTo>
                <a:lnTo>
                  <a:pt x="98" y="297"/>
                </a:lnTo>
                <a:lnTo>
                  <a:pt x="96" y="305"/>
                </a:lnTo>
                <a:lnTo>
                  <a:pt x="94" y="315"/>
                </a:lnTo>
                <a:lnTo>
                  <a:pt x="89" y="323"/>
                </a:lnTo>
                <a:lnTo>
                  <a:pt x="84" y="330"/>
                </a:lnTo>
                <a:lnTo>
                  <a:pt x="80" y="335"/>
                </a:lnTo>
                <a:lnTo>
                  <a:pt x="78" y="340"/>
                </a:lnTo>
                <a:lnTo>
                  <a:pt x="75" y="342"/>
                </a:lnTo>
                <a:lnTo>
                  <a:pt x="70" y="342"/>
                </a:lnTo>
                <a:lnTo>
                  <a:pt x="64" y="342"/>
                </a:lnTo>
                <a:lnTo>
                  <a:pt x="58" y="345"/>
                </a:lnTo>
                <a:lnTo>
                  <a:pt x="55" y="347"/>
                </a:lnTo>
                <a:lnTo>
                  <a:pt x="55" y="350"/>
                </a:lnTo>
                <a:lnTo>
                  <a:pt x="57" y="354"/>
                </a:lnTo>
                <a:lnTo>
                  <a:pt x="61" y="356"/>
                </a:lnTo>
                <a:lnTo>
                  <a:pt x="64" y="356"/>
                </a:lnTo>
                <a:lnTo>
                  <a:pt x="68" y="355"/>
                </a:lnTo>
                <a:lnTo>
                  <a:pt x="72" y="353"/>
                </a:lnTo>
                <a:lnTo>
                  <a:pt x="77" y="349"/>
                </a:lnTo>
                <a:lnTo>
                  <a:pt x="84" y="347"/>
                </a:lnTo>
                <a:lnTo>
                  <a:pt x="89" y="343"/>
                </a:lnTo>
                <a:lnTo>
                  <a:pt x="94" y="339"/>
                </a:lnTo>
                <a:lnTo>
                  <a:pt x="98" y="335"/>
                </a:lnTo>
                <a:lnTo>
                  <a:pt x="101" y="333"/>
                </a:lnTo>
                <a:lnTo>
                  <a:pt x="106" y="333"/>
                </a:lnTo>
                <a:lnTo>
                  <a:pt x="109" y="334"/>
                </a:lnTo>
                <a:lnTo>
                  <a:pt x="113" y="333"/>
                </a:lnTo>
                <a:lnTo>
                  <a:pt x="115" y="330"/>
                </a:lnTo>
                <a:lnTo>
                  <a:pt x="116" y="325"/>
                </a:lnTo>
                <a:lnTo>
                  <a:pt x="117" y="320"/>
                </a:lnTo>
                <a:lnTo>
                  <a:pt x="118" y="318"/>
                </a:lnTo>
                <a:lnTo>
                  <a:pt x="121" y="316"/>
                </a:lnTo>
                <a:lnTo>
                  <a:pt x="125" y="312"/>
                </a:lnTo>
                <a:lnTo>
                  <a:pt x="131" y="309"/>
                </a:lnTo>
                <a:lnTo>
                  <a:pt x="136" y="307"/>
                </a:lnTo>
                <a:lnTo>
                  <a:pt x="138" y="305"/>
                </a:lnTo>
                <a:lnTo>
                  <a:pt x="138" y="304"/>
                </a:lnTo>
                <a:lnTo>
                  <a:pt x="137" y="302"/>
                </a:lnTo>
                <a:lnTo>
                  <a:pt x="138" y="300"/>
                </a:lnTo>
                <a:lnTo>
                  <a:pt x="141" y="297"/>
                </a:lnTo>
                <a:lnTo>
                  <a:pt x="145" y="296"/>
                </a:lnTo>
                <a:lnTo>
                  <a:pt x="148" y="294"/>
                </a:lnTo>
                <a:lnTo>
                  <a:pt x="149" y="290"/>
                </a:lnTo>
                <a:lnTo>
                  <a:pt x="148" y="287"/>
                </a:lnTo>
                <a:lnTo>
                  <a:pt x="146" y="283"/>
                </a:lnTo>
                <a:lnTo>
                  <a:pt x="142" y="281"/>
                </a:lnTo>
                <a:lnTo>
                  <a:pt x="142" y="278"/>
                </a:lnTo>
                <a:lnTo>
                  <a:pt x="144" y="274"/>
                </a:lnTo>
                <a:lnTo>
                  <a:pt x="146" y="271"/>
                </a:lnTo>
                <a:lnTo>
                  <a:pt x="148" y="269"/>
                </a:lnTo>
                <a:lnTo>
                  <a:pt x="151" y="265"/>
                </a:lnTo>
                <a:lnTo>
                  <a:pt x="154" y="258"/>
                </a:lnTo>
                <a:lnTo>
                  <a:pt x="159" y="249"/>
                </a:lnTo>
                <a:lnTo>
                  <a:pt x="164" y="241"/>
                </a:lnTo>
                <a:lnTo>
                  <a:pt x="169" y="235"/>
                </a:lnTo>
                <a:lnTo>
                  <a:pt x="175" y="234"/>
                </a:lnTo>
                <a:lnTo>
                  <a:pt x="177" y="236"/>
                </a:lnTo>
                <a:lnTo>
                  <a:pt x="176" y="240"/>
                </a:lnTo>
                <a:lnTo>
                  <a:pt x="174" y="243"/>
                </a:lnTo>
                <a:lnTo>
                  <a:pt x="170" y="248"/>
                </a:lnTo>
                <a:lnTo>
                  <a:pt x="168" y="254"/>
                </a:lnTo>
                <a:lnTo>
                  <a:pt x="167" y="260"/>
                </a:lnTo>
                <a:lnTo>
                  <a:pt x="166" y="267"/>
                </a:lnTo>
                <a:lnTo>
                  <a:pt x="164" y="270"/>
                </a:lnTo>
                <a:lnTo>
                  <a:pt x="163" y="272"/>
                </a:lnTo>
                <a:lnTo>
                  <a:pt x="163" y="277"/>
                </a:lnTo>
                <a:lnTo>
                  <a:pt x="164" y="280"/>
                </a:lnTo>
                <a:lnTo>
                  <a:pt x="168" y="280"/>
                </a:lnTo>
                <a:lnTo>
                  <a:pt x="172" y="277"/>
                </a:lnTo>
                <a:lnTo>
                  <a:pt x="178" y="273"/>
                </a:lnTo>
                <a:lnTo>
                  <a:pt x="183" y="270"/>
                </a:lnTo>
                <a:lnTo>
                  <a:pt x="186" y="266"/>
                </a:lnTo>
                <a:lnTo>
                  <a:pt x="189" y="264"/>
                </a:lnTo>
                <a:lnTo>
                  <a:pt x="189" y="263"/>
                </a:lnTo>
                <a:lnTo>
                  <a:pt x="191" y="260"/>
                </a:lnTo>
                <a:lnTo>
                  <a:pt x="194" y="260"/>
                </a:lnTo>
                <a:lnTo>
                  <a:pt x="199" y="259"/>
                </a:lnTo>
                <a:lnTo>
                  <a:pt x="204" y="255"/>
                </a:lnTo>
                <a:lnTo>
                  <a:pt x="206" y="251"/>
                </a:lnTo>
                <a:lnTo>
                  <a:pt x="207" y="250"/>
                </a:lnTo>
                <a:lnTo>
                  <a:pt x="206" y="249"/>
                </a:lnTo>
                <a:lnTo>
                  <a:pt x="204" y="245"/>
                </a:lnTo>
                <a:lnTo>
                  <a:pt x="204" y="242"/>
                </a:lnTo>
                <a:lnTo>
                  <a:pt x="207" y="239"/>
                </a:lnTo>
                <a:lnTo>
                  <a:pt x="213" y="237"/>
                </a:lnTo>
                <a:lnTo>
                  <a:pt x="219" y="237"/>
                </a:lnTo>
                <a:lnTo>
                  <a:pt x="223" y="239"/>
                </a:lnTo>
                <a:lnTo>
                  <a:pt x="227" y="240"/>
                </a:lnTo>
                <a:lnTo>
                  <a:pt x="230" y="242"/>
                </a:lnTo>
                <a:lnTo>
                  <a:pt x="235" y="243"/>
                </a:lnTo>
                <a:lnTo>
                  <a:pt x="242" y="245"/>
                </a:lnTo>
                <a:lnTo>
                  <a:pt x="250" y="248"/>
                </a:lnTo>
                <a:lnTo>
                  <a:pt x="257" y="249"/>
                </a:lnTo>
                <a:lnTo>
                  <a:pt x="260" y="249"/>
                </a:lnTo>
                <a:lnTo>
                  <a:pt x="262" y="248"/>
                </a:lnTo>
                <a:lnTo>
                  <a:pt x="266" y="248"/>
                </a:lnTo>
                <a:lnTo>
                  <a:pt x="270" y="248"/>
                </a:lnTo>
                <a:lnTo>
                  <a:pt x="275" y="249"/>
                </a:lnTo>
                <a:lnTo>
                  <a:pt x="280" y="250"/>
                </a:lnTo>
                <a:lnTo>
                  <a:pt x="288" y="250"/>
                </a:lnTo>
                <a:lnTo>
                  <a:pt x="296" y="250"/>
                </a:lnTo>
                <a:lnTo>
                  <a:pt x="301" y="250"/>
                </a:lnTo>
                <a:lnTo>
                  <a:pt x="306" y="251"/>
                </a:lnTo>
                <a:lnTo>
                  <a:pt x="311" y="255"/>
                </a:lnTo>
                <a:lnTo>
                  <a:pt x="316" y="258"/>
                </a:lnTo>
                <a:lnTo>
                  <a:pt x="322" y="259"/>
                </a:lnTo>
                <a:lnTo>
                  <a:pt x="327" y="260"/>
                </a:lnTo>
                <a:lnTo>
                  <a:pt x="328" y="260"/>
                </a:lnTo>
                <a:lnTo>
                  <a:pt x="329" y="262"/>
                </a:lnTo>
                <a:lnTo>
                  <a:pt x="330" y="263"/>
                </a:lnTo>
                <a:lnTo>
                  <a:pt x="334" y="266"/>
                </a:lnTo>
                <a:lnTo>
                  <a:pt x="338" y="269"/>
                </a:lnTo>
                <a:lnTo>
                  <a:pt x="344" y="270"/>
                </a:lnTo>
                <a:lnTo>
                  <a:pt x="349" y="271"/>
                </a:lnTo>
                <a:lnTo>
                  <a:pt x="352" y="271"/>
                </a:lnTo>
                <a:lnTo>
                  <a:pt x="354" y="269"/>
                </a:lnTo>
                <a:lnTo>
                  <a:pt x="356" y="265"/>
                </a:lnTo>
                <a:lnTo>
                  <a:pt x="357" y="262"/>
                </a:lnTo>
                <a:lnTo>
                  <a:pt x="359" y="262"/>
                </a:lnTo>
                <a:lnTo>
                  <a:pt x="365" y="263"/>
                </a:lnTo>
                <a:lnTo>
                  <a:pt x="372" y="265"/>
                </a:lnTo>
                <a:lnTo>
                  <a:pt x="377" y="266"/>
                </a:lnTo>
                <a:lnTo>
                  <a:pt x="383" y="269"/>
                </a:lnTo>
                <a:lnTo>
                  <a:pt x="388" y="273"/>
                </a:lnTo>
                <a:lnTo>
                  <a:pt x="392" y="279"/>
                </a:lnTo>
                <a:lnTo>
                  <a:pt x="397" y="283"/>
                </a:lnTo>
                <a:lnTo>
                  <a:pt x="401" y="286"/>
                </a:lnTo>
                <a:lnTo>
                  <a:pt x="402" y="287"/>
                </a:lnTo>
                <a:lnTo>
                  <a:pt x="412" y="297"/>
                </a:lnTo>
                <a:lnTo>
                  <a:pt x="418" y="303"/>
                </a:lnTo>
                <a:lnTo>
                  <a:pt x="419" y="303"/>
                </a:lnTo>
                <a:lnTo>
                  <a:pt x="421" y="303"/>
                </a:lnTo>
                <a:lnTo>
                  <a:pt x="424" y="304"/>
                </a:lnTo>
                <a:lnTo>
                  <a:pt x="427" y="307"/>
                </a:lnTo>
                <a:lnTo>
                  <a:pt x="432" y="311"/>
                </a:lnTo>
                <a:lnTo>
                  <a:pt x="437" y="317"/>
                </a:lnTo>
                <a:lnTo>
                  <a:pt x="441" y="321"/>
                </a:lnTo>
                <a:lnTo>
                  <a:pt x="443" y="324"/>
                </a:lnTo>
                <a:close/>
              </a:path>
            </a:pathLst>
          </a:custGeom>
          <a:solidFill>
            <a:srgbClr val="A0B277"/>
          </a:solidFill>
          <a:ln w="28575">
            <a:noFill/>
          </a:ln>
        </p:spPr>
        <p:txBody>
          <a:bodyPr/>
          <a:lstStyle/>
          <a:p>
            <a:pPr fontAlgn="auto">
              <a:spcBef>
                <a:spcPts val="0"/>
              </a:spcBef>
              <a:spcAft>
                <a:spcPts val="0"/>
              </a:spcAft>
              <a:defRPr/>
            </a:pPr>
            <a:endParaRPr lang="en-US" kern="0">
              <a:solidFill>
                <a:prstClr val="black"/>
              </a:solidFill>
              <a:latin typeface="+mj-lt"/>
              <a:ea typeface="Tahoma" panose="020B0604030504040204" pitchFamily="34" charset="0"/>
              <a:cs typeface="Tahoma" panose="020B0604030504040204" pitchFamily="34" charset="0"/>
            </a:endParaRPr>
          </a:p>
        </p:txBody>
      </p:sp>
      <p:grpSp>
        <p:nvGrpSpPr>
          <p:cNvPr id="2" name="Group 1"/>
          <p:cNvGrpSpPr/>
          <p:nvPr/>
        </p:nvGrpSpPr>
        <p:grpSpPr>
          <a:xfrm>
            <a:off x="2193411" y="5091764"/>
            <a:ext cx="615950" cy="479425"/>
            <a:chOff x="2921000" y="5164138"/>
            <a:chExt cx="615950" cy="479425"/>
          </a:xfrm>
          <a:solidFill>
            <a:srgbClr val="A0B277"/>
          </a:solidFill>
        </p:grpSpPr>
        <p:sp>
          <p:nvSpPr>
            <p:cNvPr id="165" name="Freeform 8"/>
            <p:cNvSpPr>
              <a:spLocks/>
            </p:cNvSpPr>
            <p:nvPr/>
          </p:nvSpPr>
          <p:spPr bwMode="auto">
            <a:xfrm>
              <a:off x="2921000" y="5224463"/>
              <a:ext cx="47625" cy="68262"/>
            </a:xfrm>
            <a:custGeom>
              <a:avLst/>
              <a:gdLst>
                <a:gd name="T0" fmla="*/ 0 w 44"/>
                <a:gd name="T1" fmla="*/ 64 h 64"/>
                <a:gd name="T2" fmla="*/ 0 w 44"/>
                <a:gd name="T3" fmla="*/ 45 h 64"/>
                <a:gd name="T4" fmla="*/ 25 w 44"/>
                <a:gd name="T5" fmla="*/ 0 h 64"/>
                <a:gd name="T6" fmla="*/ 44 w 44"/>
                <a:gd name="T7" fmla="*/ 13 h 64"/>
                <a:gd name="T8" fmla="*/ 23 w 44"/>
                <a:gd name="T9" fmla="*/ 64 h 64"/>
                <a:gd name="T10" fmla="*/ 0 w 44"/>
                <a:gd name="T11" fmla="*/ 64 h 64"/>
                <a:gd name="T12" fmla="*/ 0 60000 65536"/>
                <a:gd name="T13" fmla="*/ 0 60000 65536"/>
                <a:gd name="T14" fmla="*/ 0 60000 65536"/>
                <a:gd name="T15" fmla="*/ 0 60000 65536"/>
                <a:gd name="T16" fmla="*/ 0 60000 65536"/>
                <a:gd name="T17" fmla="*/ 0 60000 65536"/>
                <a:gd name="T18" fmla="*/ 0 w 44"/>
                <a:gd name="T19" fmla="*/ 0 h 64"/>
                <a:gd name="T20" fmla="*/ 44 w 44"/>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44" h="64">
                  <a:moveTo>
                    <a:pt x="0" y="64"/>
                  </a:moveTo>
                  <a:lnTo>
                    <a:pt x="0" y="45"/>
                  </a:lnTo>
                  <a:lnTo>
                    <a:pt x="25" y="0"/>
                  </a:lnTo>
                  <a:lnTo>
                    <a:pt x="44" y="13"/>
                  </a:lnTo>
                  <a:lnTo>
                    <a:pt x="23" y="64"/>
                  </a:lnTo>
                  <a:lnTo>
                    <a:pt x="0" y="64"/>
                  </a:lnTo>
                  <a:close/>
                </a:path>
              </a:pathLst>
            </a:custGeom>
            <a:grpFill/>
            <a:ln w="6350">
              <a:solidFill>
                <a:srgbClr val="FFFFFF"/>
              </a:solidFill>
              <a:round/>
              <a:headEnd/>
              <a:tailEnd/>
            </a:ln>
          </p:spPr>
          <p:txBody>
            <a:bodyPr/>
            <a:lstStyle/>
            <a:p>
              <a:pPr>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66" name="Freeform 9"/>
            <p:cNvSpPr>
              <a:spLocks/>
            </p:cNvSpPr>
            <p:nvPr/>
          </p:nvSpPr>
          <p:spPr bwMode="auto">
            <a:xfrm>
              <a:off x="2989263" y="5164138"/>
              <a:ext cx="88900" cy="87312"/>
            </a:xfrm>
            <a:custGeom>
              <a:avLst/>
              <a:gdLst>
                <a:gd name="T0" fmla="*/ 18 w 83"/>
                <a:gd name="T1" fmla="*/ 9 h 81"/>
                <a:gd name="T2" fmla="*/ 0 w 83"/>
                <a:gd name="T3" fmla="*/ 48 h 81"/>
                <a:gd name="T4" fmla="*/ 32 w 83"/>
                <a:gd name="T5" fmla="*/ 74 h 81"/>
                <a:gd name="T6" fmla="*/ 69 w 83"/>
                <a:gd name="T7" fmla="*/ 81 h 81"/>
                <a:gd name="T8" fmla="*/ 83 w 83"/>
                <a:gd name="T9" fmla="*/ 49 h 81"/>
                <a:gd name="T10" fmla="*/ 74 w 83"/>
                <a:gd name="T11" fmla="*/ 0 h 81"/>
                <a:gd name="T12" fmla="*/ 18 w 83"/>
                <a:gd name="T13" fmla="*/ 9 h 81"/>
                <a:gd name="T14" fmla="*/ 0 60000 65536"/>
                <a:gd name="T15" fmla="*/ 0 60000 65536"/>
                <a:gd name="T16" fmla="*/ 0 60000 65536"/>
                <a:gd name="T17" fmla="*/ 0 60000 65536"/>
                <a:gd name="T18" fmla="*/ 0 60000 65536"/>
                <a:gd name="T19" fmla="*/ 0 60000 65536"/>
                <a:gd name="T20" fmla="*/ 0 60000 65536"/>
                <a:gd name="T21" fmla="*/ 0 w 83"/>
                <a:gd name="T22" fmla="*/ 0 h 81"/>
                <a:gd name="T23" fmla="*/ 83 w 83"/>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81">
                  <a:moveTo>
                    <a:pt x="18" y="9"/>
                  </a:moveTo>
                  <a:lnTo>
                    <a:pt x="0" y="48"/>
                  </a:lnTo>
                  <a:lnTo>
                    <a:pt x="32" y="74"/>
                  </a:lnTo>
                  <a:lnTo>
                    <a:pt x="69" y="81"/>
                  </a:lnTo>
                  <a:lnTo>
                    <a:pt x="83" y="49"/>
                  </a:lnTo>
                  <a:lnTo>
                    <a:pt x="74" y="0"/>
                  </a:lnTo>
                  <a:lnTo>
                    <a:pt x="18" y="9"/>
                  </a:lnTo>
                  <a:close/>
                </a:path>
              </a:pathLst>
            </a:custGeom>
            <a:grpFill/>
            <a:ln w="6350">
              <a:solidFill>
                <a:srgbClr val="FFFFFF"/>
              </a:solidFill>
              <a:round/>
              <a:headEnd/>
              <a:tailEnd/>
            </a:ln>
          </p:spPr>
          <p:txBody>
            <a:bodyPr/>
            <a:lstStyle/>
            <a:p>
              <a:pPr>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67" name="Freeform 10"/>
            <p:cNvSpPr>
              <a:spLocks/>
            </p:cNvSpPr>
            <p:nvPr/>
          </p:nvSpPr>
          <p:spPr bwMode="auto">
            <a:xfrm>
              <a:off x="3071813" y="5224463"/>
              <a:ext cx="131762" cy="98425"/>
            </a:xfrm>
            <a:custGeom>
              <a:avLst/>
              <a:gdLst>
                <a:gd name="T0" fmla="*/ 0 w 123"/>
                <a:gd name="T1" fmla="*/ 32 h 91"/>
                <a:gd name="T2" fmla="*/ 84 w 123"/>
                <a:gd name="T3" fmla="*/ 0 h 91"/>
                <a:gd name="T4" fmla="*/ 100 w 123"/>
                <a:gd name="T5" fmla="*/ 39 h 91"/>
                <a:gd name="T6" fmla="*/ 116 w 123"/>
                <a:gd name="T7" fmla="*/ 48 h 91"/>
                <a:gd name="T8" fmla="*/ 123 w 123"/>
                <a:gd name="T9" fmla="*/ 80 h 91"/>
                <a:gd name="T10" fmla="*/ 81 w 123"/>
                <a:gd name="T11" fmla="*/ 85 h 91"/>
                <a:gd name="T12" fmla="*/ 51 w 123"/>
                <a:gd name="T13" fmla="*/ 91 h 91"/>
                <a:gd name="T14" fmla="*/ 0 w 123"/>
                <a:gd name="T15" fmla="*/ 32 h 91"/>
                <a:gd name="T16" fmla="*/ 0 60000 65536"/>
                <a:gd name="T17" fmla="*/ 0 60000 65536"/>
                <a:gd name="T18" fmla="*/ 0 60000 65536"/>
                <a:gd name="T19" fmla="*/ 0 60000 65536"/>
                <a:gd name="T20" fmla="*/ 0 60000 65536"/>
                <a:gd name="T21" fmla="*/ 0 60000 65536"/>
                <a:gd name="T22" fmla="*/ 0 60000 65536"/>
                <a:gd name="T23" fmla="*/ 0 60000 65536"/>
                <a:gd name="T24" fmla="*/ 0 w 123"/>
                <a:gd name="T25" fmla="*/ 0 h 91"/>
                <a:gd name="T26" fmla="*/ 123 w 123"/>
                <a:gd name="T27" fmla="*/ 91 h 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3" h="91">
                  <a:moveTo>
                    <a:pt x="0" y="32"/>
                  </a:moveTo>
                  <a:lnTo>
                    <a:pt x="84" y="0"/>
                  </a:lnTo>
                  <a:lnTo>
                    <a:pt x="100" y="39"/>
                  </a:lnTo>
                  <a:lnTo>
                    <a:pt x="116" y="48"/>
                  </a:lnTo>
                  <a:lnTo>
                    <a:pt x="123" y="80"/>
                  </a:lnTo>
                  <a:lnTo>
                    <a:pt x="81" y="85"/>
                  </a:lnTo>
                  <a:lnTo>
                    <a:pt x="51" y="91"/>
                  </a:lnTo>
                  <a:lnTo>
                    <a:pt x="0" y="32"/>
                  </a:lnTo>
                  <a:close/>
                </a:path>
              </a:pathLst>
            </a:custGeom>
            <a:grpFill/>
            <a:ln w="6350">
              <a:solidFill>
                <a:srgbClr val="FFFFFF"/>
              </a:solidFill>
              <a:round/>
              <a:headEnd/>
              <a:tailEnd/>
            </a:ln>
          </p:spPr>
          <p:txBody>
            <a:bodyPr/>
            <a:lstStyle/>
            <a:p>
              <a:pPr>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68" name="Freeform 11"/>
            <p:cNvSpPr>
              <a:spLocks/>
            </p:cNvSpPr>
            <p:nvPr/>
          </p:nvSpPr>
          <p:spPr bwMode="auto">
            <a:xfrm>
              <a:off x="3208338" y="5299075"/>
              <a:ext cx="104775" cy="52388"/>
            </a:xfrm>
            <a:custGeom>
              <a:avLst/>
              <a:gdLst>
                <a:gd name="T0" fmla="*/ 15 w 98"/>
                <a:gd name="T1" fmla="*/ 2 h 48"/>
                <a:gd name="T2" fmla="*/ 0 w 98"/>
                <a:gd name="T3" fmla="*/ 45 h 48"/>
                <a:gd name="T4" fmla="*/ 26 w 98"/>
                <a:gd name="T5" fmla="*/ 48 h 48"/>
                <a:gd name="T6" fmla="*/ 42 w 98"/>
                <a:gd name="T7" fmla="*/ 38 h 48"/>
                <a:gd name="T8" fmla="*/ 72 w 98"/>
                <a:gd name="T9" fmla="*/ 39 h 48"/>
                <a:gd name="T10" fmla="*/ 98 w 98"/>
                <a:gd name="T11" fmla="*/ 20 h 48"/>
                <a:gd name="T12" fmla="*/ 81 w 98"/>
                <a:gd name="T13" fmla="*/ 13 h 48"/>
                <a:gd name="T14" fmla="*/ 68 w 98"/>
                <a:gd name="T15" fmla="*/ 0 h 48"/>
                <a:gd name="T16" fmla="*/ 15 w 98"/>
                <a:gd name="T17" fmla="*/ 2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8"/>
                <a:gd name="T29" fmla="*/ 98 w 9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8">
                  <a:moveTo>
                    <a:pt x="15" y="2"/>
                  </a:moveTo>
                  <a:lnTo>
                    <a:pt x="0" y="45"/>
                  </a:lnTo>
                  <a:lnTo>
                    <a:pt x="26" y="48"/>
                  </a:lnTo>
                  <a:lnTo>
                    <a:pt x="42" y="38"/>
                  </a:lnTo>
                  <a:lnTo>
                    <a:pt x="72" y="39"/>
                  </a:lnTo>
                  <a:lnTo>
                    <a:pt x="98" y="20"/>
                  </a:lnTo>
                  <a:lnTo>
                    <a:pt x="81" y="13"/>
                  </a:lnTo>
                  <a:lnTo>
                    <a:pt x="68" y="0"/>
                  </a:lnTo>
                  <a:lnTo>
                    <a:pt x="15" y="2"/>
                  </a:lnTo>
                  <a:close/>
                </a:path>
              </a:pathLst>
            </a:custGeom>
            <a:grpFill/>
            <a:ln w="6350">
              <a:solidFill>
                <a:srgbClr val="FFFFFF"/>
              </a:solidFill>
              <a:round/>
              <a:headEnd/>
              <a:tailEnd/>
            </a:ln>
          </p:spPr>
          <p:txBody>
            <a:bodyPr/>
            <a:lstStyle/>
            <a:p>
              <a:pPr>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69" name="Freeform 12"/>
            <p:cNvSpPr>
              <a:spLocks/>
            </p:cNvSpPr>
            <p:nvPr/>
          </p:nvSpPr>
          <p:spPr bwMode="auto">
            <a:xfrm>
              <a:off x="3238500" y="5372100"/>
              <a:ext cx="42863" cy="38100"/>
            </a:xfrm>
            <a:custGeom>
              <a:avLst/>
              <a:gdLst>
                <a:gd name="T0" fmla="*/ 35 w 40"/>
                <a:gd name="T1" fmla="*/ 0 h 35"/>
                <a:gd name="T2" fmla="*/ 0 w 40"/>
                <a:gd name="T3" fmla="*/ 3 h 35"/>
                <a:gd name="T4" fmla="*/ 6 w 40"/>
                <a:gd name="T5" fmla="*/ 35 h 35"/>
                <a:gd name="T6" fmla="*/ 40 w 40"/>
                <a:gd name="T7" fmla="*/ 27 h 35"/>
                <a:gd name="T8" fmla="*/ 35 w 40"/>
                <a:gd name="T9" fmla="*/ 0 h 35"/>
                <a:gd name="T10" fmla="*/ 0 60000 65536"/>
                <a:gd name="T11" fmla="*/ 0 60000 65536"/>
                <a:gd name="T12" fmla="*/ 0 60000 65536"/>
                <a:gd name="T13" fmla="*/ 0 60000 65536"/>
                <a:gd name="T14" fmla="*/ 0 60000 65536"/>
                <a:gd name="T15" fmla="*/ 0 w 40"/>
                <a:gd name="T16" fmla="*/ 0 h 35"/>
                <a:gd name="T17" fmla="*/ 40 w 40"/>
                <a:gd name="T18" fmla="*/ 35 h 35"/>
              </a:gdLst>
              <a:ahLst/>
              <a:cxnLst>
                <a:cxn ang="T10">
                  <a:pos x="T0" y="T1"/>
                </a:cxn>
                <a:cxn ang="T11">
                  <a:pos x="T2" y="T3"/>
                </a:cxn>
                <a:cxn ang="T12">
                  <a:pos x="T4" y="T5"/>
                </a:cxn>
                <a:cxn ang="T13">
                  <a:pos x="T6" y="T7"/>
                </a:cxn>
                <a:cxn ang="T14">
                  <a:pos x="T8" y="T9"/>
                </a:cxn>
              </a:cxnLst>
              <a:rect l="T15" t="T16" r="T17" b="T18"/>
              <a:pathLst>
                <a:path w="40" h="35">
                  <a:moveTo>
                    <a:pt x="35" y="0"/>
                  </a:moveTo>
                  <a:lnTo>
                    <a:pt x="0" y="3"/>
                  </a:lnTo>
                  <a:lnTo>
                    <a:pt x="6" y="35"/>
                  </a:lnTo>
                  <a:lnTo>
                    <a:pt x="40" y="27"/>
                  </a:lnTo>
                  <a:lnTo>
                    <a:pt x="35" y="0"/>
                  </a:lnTo>
                  <a:close/>
                </a:path>
              </a:pathLst>
            </a:custGeom>
            <a:grpFill/>
            <a:ln w="6350">
              <a:solidFill>
                <a:srgbClr val="FFFFFF"/>
              </a:solidFill>
              <a:round/>
              <a:headEnd/>
              <a:tailEnd/>
            </a:ln>
          </p:spPr>
          <p:txBody>
            <a:bodyPr/>
            <a:lstStyle/>
            <a:p>
              <a:pPr>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70" name="Freeform 13"/>
            <p:cNvSpPr>
              <a:spLocks/>
            </p:cNvSpPr>
            <p:nvPr/>
          </p:nvSpPr>
          <p:spPr bwMode="auto">
            <a:xfrm>
              <a:off x="3286125" y="5413375"/>
              <a:ext cx="28575" cy="36513"/>
            </a:xfrm>
            <a:custGeom>
              <a:avLst/>
              <a:gdLst>
                <a:gd name="T0" fmla="*/ 0 w 27"/>
                <a:gd name="T1" fmla="*/ 13 h 34"/>
                <a:gd name="T2" fmla="*/ 27 w 27"/>
                <a:gd name="T3" fmla="*/ 0 h 34"/>
                <a:gd name="T4" fmla="*/ 27 w 27"/>
                <a:gd name="T5" fmla="*/ 30 h 34"/>
                <a:gd name="T6" fmla="*/ 9 w 27"/>
                <a:gd name="T7" fmla="*/ 34 h 34"/>
                <a:gd name="T8" fmla="*/ 0 w 27"/>
                <a:gd name="T9" fmla="*/ 13 h 34"/>
                <a:gd name="T10" fmla="*/ 0 60000 65536"/>
                <a:gd name="T11" fmla="*/ 0 60000 65536"/>
                <a:gd name="T12" fmla="*/ 0 60000 65536"/>
                <a:gd name="T13" fmla="*/ 0 60000 65536"/>
                <a:gd name="T14" fmla="*/ 0 60000 65536"/>
                <a:gd name="T15" fmla="*/ 0 w 27"/>
                <a:gd name="T16" fmla="*/ 0 h 34"/>
                <a:gd name="T17" fmla="*/ 27 w 27"/>
                <a:gd name="T18" fmla="*/ 34 h 34"/>
              </a:gdLst>
              <a:ahLst/>
              <a:cxnLst>
                <a:cxn ang="T10">
                  <a:pos x="T0" y="T1"/>
                </a:cxn>
                <a:cxn ang="T11">
                  <a:pos x="T2" y="T3"/>
                </a:cxn>
                <a:cxn ang="T12">
                  <a:pos x="T4" y="T5"/>
                </a:cxn>
                <a:cxn ang="T13">
                  <a:pos x="T6" y="T7"/>
                </a:cxn>
                <a:cxn ang="T14">
                  <a:pos x="T8" y="T9"/>
                </a:cxn>
              </a:cxnLst>
              <a:rect l="T15" t="T16" r="T17" b="T18"/>
              <a:pathLst>
                <a:path w="27" h="34">
                  <a:moveTo>
                    <a:pt x="0" y="13"/>
                  </a:moveTo>
                  <a:lnTo>
                    <a:pt x="27" y="0"/>
                  </a:lnTo>
                  <a:lnTo>
                    <a:pt x="27" y="30"/>
                  </a:lnTo>
                  <a:lnTo>
                    <a:pt x="9" y="34"/>
                  </a:lnTo>
                  <a:lnTo>
                    <a:pt x="0" y="13"/>
                  </a:lnTo>
                  <a:close/>
                </a:path>
              </a:pathLst>
            </a:custGeom>
            <a:grpFill/>
            <a:ln w="6350">
              <a:solidFill>
                <a:srgbClr val="FFFFFF"/>
              </a:solidFill>
              <a:round/>
              <a:headEnd/>
              <a:tailEnd/>
            </a:ln>
          </p:spPr>
          <p:txBody>
            <a:bodyPr/>
            <a:lstStyle/>
            <a:p>
              <a:pPr>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71" name="Freeform 14"/>
            <p:cNvSpPr>
              <a:spLocks/>
            </p:cNvSpPr>
            <p:nvPr/>
          </p:nvSpPr>
          <p:spPr bwMode="auto">
            <a:xfrm>
              <a:off x="3359150" y="5430838"/>
              <a:ext cx="177800" cy="212725"/>
            </a:xfrm>
            <a:custGeom>
              <a:avLst/>
              <a:gdLst>
                <a:gd name="T0" fmla="*/ 28 w 167"/>
                <a:gd name="T1" fmla="*/ 0 h 197"/>
                <a:gd name="T2" fmla="*/ 0 w 167"/>
                <a:gd name="T3" fmla="*/ 75 h 197"/>
                <a:gd name="T4" fmla="*/ 20 w 167"/>
                <a:gd name="T5" fmla="*/ 112 h 197"/>
                <a:gd name="T6" fmla="*/ 20 w 167"/>
                <a:gd name="T7" fmla="*/ 179 h 197"/>
                <a:gd name="T8" fmla="*/ 60 w 167"/>
                <a:gd name="T9" fmla="*/ 197 h 197"/>
                <a:gd name="T10" fmla="*/ 78 w 167"/>
                <a:gd name="T11" fmla="*/ 158 h 197"/>
                <a:gd name="T12" fmla="*/ 129 w 167"/>
                <a:gd name="T13" fmla="*/ 149 h 197"/>
                <a:gd name="T14" fmla="*/ 167 w 167"/>
                <a:gd name="T15" fmla="*/ 106 h 197"/>
                <a:gd name="T16" fmla="*/ 127 w 167"/>
                <a:gd name="T17" fmla="*/ 39 h 197"/>
                <a:gd name="T18" fmla="*/ 28 w 167"/>
                <a:gd name="T19" fmla="*/ 0 h 1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7"/>
                <a:gd name="T31" fmla="*/ 0 h 197"/>
                <a:gd name="T32" fmla="*/ 167 w 167"/>
                <a:gd name="T33" fmla="*/ 197 h 1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7" h="197">
                  <a:moveTo>
                    <a:pt x="28" y="0"/>
                  </a:moveTo>
                  <a:lnTo>
                    <a:pt x="0" y="75"/>
                  </a:lnTo>
                  <a:lnTo>
                    <a:pt x="20" y="112"/>
                  </a:lnTo>
                  <a:lnTo>
                    <a:pt x="20" y="179"/>
                  </a:lnTo>
                  <a:lnTo>
                    <a:pt x="60" y="197"/>
                  </a:lnTo>
                  <a:lnTo>
                    <a:pt x="78" y="158"/>
                  </a:lnTo>
                  <a:lnTo>
                    <a:pt x="129" y="149"/>
                  </a:lnTo>
                  <a:lnTo>
                    <a:pt x="167" y="106"/>
                  </a:lnTo>
                  <a:lnTo>
                    <a:pt x="127" y="39"/>
                  </a:lnTo>
                  <a:lnTo>
                    <a:pt x="28" y="0"/>
                  </a:lnTo>
                  <a:close/>
                </a:path>
              </a:pathLst>
            </a:custGeom>
            <a:grpFill/>
            <a:ln w="6350">
              <a:solidFill>
                <a:srgbClr val="FFFFFF"/>
              </a:solidFill>
              <a:round/>
              <a:headEnd/>
              <a:tailEnd/>
            </a:ln>
          </p:spPr>
          <p:txBody>
            <a:bodyPr/>
            <a:lstStyle/>
            <a:p>
              <a:pPr>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72" name="Freeform 15"/>
            <p:cNvSpPr>
              <a:spLocks/>
            </p:cNvSpPr>
            <p:nvPr/>
          </p:nvSpPr>
          <p:spPr bwMode="auto">
            <a:xfrm>
              <a:off x="3295650" y="5330825"/>
              <a:ext cx="98425" cy="84138"/>
            </a:xfrm>
            <a:custGeom>
              <a:avLst/>
              <a:gdLst>
                <a:gd name="T0" fmla="*/ 19 w 92"/>
                <a:gd name="T1" fmla="*/ 0 h 77"/>
                <a:gd name="T2" fmla="*/ 0 w 92"/>
                <a:gd name="T3" fmla="*/ 23 h 77"/>
                <a:gd name="T4" fmla="*/ 8 w 92"/>
                <a:gd name="T5" fmla="*/ 41 h 77"/>
                <a:gd name="T6" fmla="*/ 25 w 92"/>
                <a:gd name="T7" fmla="*/ 47 h 77"/>
                <a:gd name="T8" fmla="*/ 43 w 92"/>
                <a:gd name="T9" fmla="*/ 77 h 77"/>
                <a:gd name="T10" fmla="*/ 91 w 92"/>
                <a:gd name="T11" fmla="*/ 65 h 77"/>
                <a:gd name="T12" fmla="*/ 92 w 92"/>
                <a:gd name="T13" fmla="*/ 33 h 77"/>
                <a:gd name="T14" fmla="*/ 57 w 92"/>
                <a:gd name="T15" fmla="*/ 6 h 77"/>
                <a:gd name="T16" fmla="*/ 19 w 92"/>
                <a:gd name="T17" fmla="*/ 0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77"/>
                <a:gd name="T29" fmla="*/ 92 w 92"/>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77">
                  <a:moveTo>
                    <a:pt x="19" y="0"/>
                  </a:moveTo>
                  <a:lnTo>
                    <a:pt x="0" y="23"/>
                  </a:lnTo>
                  <a:lnTo>
                    <a:pt x="8" y="41"/>
                  </a:lnTo>
                  <a:lnTo>
                    <a:pt x="25" y="47"/>
                  </a:lnTo>
                  <a:lnTo>
                    <a:pt x="43" y="77"/>
                  </a:lnTo>
                  <a:lnTo>
                    <a:pt x="91" y="65"/>
                  </a:lnTo>
                  <a:lnTo>
                    <a:pt x="92" y="33"/>
                  </a:lnTo>
                  <a:lnTo>
                    <a:pt x="57" y="6"/>
                  </a:lnTo>
                  <a:lnTo>
                    <a:pt x="19" y="0"/>
                  </a:lnTo>
                  <a:close/>
                </a:path>
              </a:pathLst>
            </a:custGeom>
            <a:grpFill/>
            <a:ln w="6350">
              <a:solidFill>
                <a:srgbClr val="FFFFFF"/>
              </a:solidFill>
              <a:round/>
              <a:headEnd/>
              <a:tailEnd/>
            </a:ln>
          </p:spPr>
          <p:txBody>
            <a:bodyPr/>
            <a:lstStyle/>
            <a:p>
              <a:pPr>
                <a:defRPr/>
              </a:pPr>
              <a:endParaRPr lang="en-US">
                <a:solidFill>
                  <a:prstClr val="black"/>
                </a:solidFill>
                <a:latin typeface="+mj-lt"/>
                <a:ea typeface="Tahoma" panose="020B0604030504040204" pitchFamily="34" charset="0"/>
                <a:cs typeface="Tahoma" panose="020B0604030504040204" pitchFamily="34" charset="0"/>
              </a:endParaRPr>
            </a:p>
          </p:txBody>
        </p:sp>
      </p:grpSp>
      <p:grpSp>
        <p:nvGrpSpPr>
          <p:cNvPr id="53254" name="Group 6"/>
          <p:cNvGrpSpPr>
            <a:grpSpLocks/>
          </p:cNvGrpSpPr>
          <p:nvPr/>
        </p:nvGrpSpPr>
        <p:grpSpPr bwMode="auto">
          <a:xfrm>
            <a:off x="1568450" y="2168525"/>
            <a:ext cx="2362200" cy="2740025"/>
            <a:chOff x="1439130" y="2354263"/>
            <a:chExt cx="2320925" cy="2692400"/>
          </a:xfrm>
        </p:grpSpPr>
        <p:sp>
          <p:nvSpPr>
            <p:cNvPr id="115" name="Freeform 1114"/>
            <p:cNvSpPr>
              <a:spLocks/>
            </p:cNvSpPr>
            <p:nvPr/>
          </p:nvSpPr>
          <p:spPr bwMode="auto">
            <a:xfrm>
              <a:off x="1719887" y="2354263"/>
              <a:ext cx="737768" cy="533488"/>
            </a:xfrm>
            <a:custGeom>
              <a:avLst/>
              <a:gdLst>
                <a:gd name="T0" fmla="*/ 26 w 730"/>
                <a:gd name="T1" fmla="*/ 112 h 517"/>
                <a:gd name="T2" fmla="*/ 17 w 730"/>
                <a:gd name="T3" fmla="*/ 255 h 517"/>
                <a:gd name="T4" fmla="*/ 34 w 730"/>
                <a:gd name="T5" fmla="*/ 255 h 517"/>
                <a:gd name="T6" fmla="*/ 24 w 730"/>
                <a:gd name="T7" fmla="*/ 285 h 517"/>
                <a:gd name="T8" fmla="*/ 11 w 730"/>
                <a:gd name="T9" fmla="*/ 268 h 517"/>
                <a:gd name="T10" fmla="*/ 0 w 730"/>
                <a:gd name="T11" fmla="*/ 304 h 517"/>
                <a:gd name="T12" fmla="*/ 51 w 730"/>
                <a:gd name="T13" fmla="*/ 333 h 517"/>
                <a:gd name="T14" fmla="*/ 53 w 730"/>
                <a:gd name="T15" fmla="*/ 346 h 517"/>
                <a:gd name="T16" fmla="*/ 66 w 730"/>
                <a:gd name="T17" fmla="*/ 348 h 517"/>
                <a:gd name="T18" fmla="*/ 133 w 730"/>
                <a:gd name="T19" fmla="*/ 452 h 517"/>
                <a:gd name="T20" fmla="*/ 207 w 730"/>
                <a:gd name="T21" fmla="*/ 449 h 517"/>
                <a:gd name="T22" fmla="*/ 262 w 730"/>
                <a:gd name="T23" fmla="*/ 473 h 517"/>
                <a:gd name="T24" fmla="*/ 289 w 730"/>
                <a:gd name="T25" fmla="*/ 469 h 517"/>
                <a:gd name="T26" fmla="*/ 456 w 730"/>
                <a:gd name="T27" fmla="*/ 473 h 517"/>
                <a:gd name="T28" fmla="*/ 646 w 730"/>
                <a:gd name="T29" fmla="*/ 517 h 517"/>
                <a:gd name="T30" fmla="*/ 650 w 730"/>
                <a:gd name="T31" fmla="*/ 460 h 517"/>
                <a:gd name="T32" fmla="*/ 730 w 730"/>
                <a:gd name="T33" fmla="*/ 129 h 517"/>
                <a:gd name="T34" fmla="*/ 224 w 730"/>
                <a:gd name="T35" fmla="*/ 0 h 517"/>
                <a:gd name="T36" fmla="*/ 228 w 730"/>
                <a:gd name="T37" fmla="*/ 97 h 517"/>
                <a:gd name="T38" fmla="*/ 203 w 730"/>
                <a:gd name="T39" fmla="*/ 177 h 517"/>
                <a:gd name="T40" fmla="*/ 199 w 730"/>
                <a:gd name="T41" fmla="*/ 219 h 517"/>
                <a:gd name="T42" fmla="*/ 146 w 730"/>
                <a:gd name="T43" fmla="*/ 234 h 517"/>
                <a:gd name="T44" fmla="*/ 142 w 730"/>
                <a:gd name="T45" fmla="*/ 213 h 517"/>
                <a:gd name="T46" fmla="*/ 186 w 730"/>
                <a:gd name="T47" fmla="*/ 186 h 517"/>
                <a:gd name="T48" fmla="*/ 182 w 730"/>
                <a:gd name="T49" fmla="*/ 165 h 517"/>
                <a:gd name="T50" fmla="*/ 144 w 730"/>
                <a:gd name="T51" fmla="*/ 169 h 517"/>
                <a:gd name="T52" fmla="*/ 173 w 730"/>
                <a:gd name="T53" fmla="*/ 144 h 517"/>
                <a:gd name="T54" fmla="*/ 194 w 730"/>
                <a:gd name="T55" fmla="*/ 127 h 517"/>
                <a:gd name="T56" fmla="*/ 30 w 730"/>
                <a:gd name="T57" fmla="*/ 25 h 517"/>
                <a:gd name="T58" fmla="*/ 17 w 730"/>
                <a:gd name="T59" fmla="*/ 53 h 517"/>
                <a:gd name="T60" fmla="*/ 26 w 730"/>
                <a:gd name="T61" fmla="*/ 112 h 517"/>
                <a:gd name="T62" fmla="*/ 26 w 730"/>
                <a:gd name="T63" fmla="*/ 112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0" h="517">
                  <a:moveTo>
                    <a:pt x="26" y="112"/>
                  </a:moveTo>
                  <a:lnTo>
                    <a:pt x="17" y="255"/>
                  </a:lnTo>
                  <a:lnTo>
                    <a:pt x="34" y="255"/>
                  </a:lnTo>
                  <a:lnTo>
                    <a:pt x="24" y="285"/>
                  </a:lnTo>
                  <a:lnTo>
                    <a:pt x="11" y="268"/>
                  </a:lnTo>
                  <a:lnTo>
                    <a:pt x="0" y="304"/>
                  </a:lnTo>
                  <a:lnTo>
                    <a:pt x="51" y="333"/>
                  </a:lnTo>
                  <a:lnTo>
                    <a:pt x="53" y="346"/>
                  </a:lnTo>
                  <a:lnTo>
                    <a:pt x="66" y="348"/>
                  </a:lnTo>
                  <a:lnTo>
                    <a:pt x="133" y="452"/>
                  </a:lnTo>
                  <a:lnTo>
                    <a:pt x="207" y="449"/>
                  </a:lnTo>
                  <a:lnTo>
                    <a:pt x="262" y="473"/>
                  </a:lnTo>
                  <a:lnTo>
                    <a:pt x="289" y="469"/>
                  </a:lnTo>
                  <a:lnTo>
                    <a:pt x="456" y="473"/>
                  </a:lnTo>
                  <a:lnTo>
                    <a:pt x="646" y="517"/>
                  </a:lnTo>
                  <a:lnTo>
                    <a:pt x="650" y="460"/>
                  </a:lnTo>
                  <a:lnTo>
                    <a:pt x="730" y="129"/>
                  </a:lnTo>
                  <a:lnTo>
                    <a:pt x="224" y="0"/>
                  </a:lnTo>
                  <a:lnTo>
                    <a:pt x="228" y="97"/>
                  </a:lnTo>
                  <a:lnTo>
                    <a:pt x="203" y="177"/>
                  </a:lnTo>
                  <a:lnTo>
                    <a:pt x="199" y="219"/>
                  </a:lnTo>
                  <a:lnTo>
                    <a:pt x="146" y="234"/>
                  </a:lnTo>
                  <a:lnTo>
                    <a:pt x="142" y="213"/>
                  </a:lnTo>
                  <a:lnTo>
                    <a:pt x="186" y="186"/>
                  </a:lnTo>
                  <a:lnTo>
                    <a:pt x="182" y="165"/>
                  </a:lnTo>
                  <a:lnTo>
                    <a:pt x="144" y="169"/>
                  </a:lnTo>
                  <a:lnTo>
                    <a:pt x="173" y="144"/>
                  </a:lnTo>
                  <a:lnTo>
                    <a:pt x="194" y="127"/>
                  </a:lnTo>
                  <a:lnTo>
                    <a:pt x="30" y="25"/>
                  </a:lnTo>
                  <a:lnTo>
                    <a:pt x="17" y="53"/>
                  </a:lnTo>
                  <a:lnTo>
                    <a:pt x="26" y="112"/>
                  </a:lnTo>
                  <a:lnTo>
                    <a:pt x="26" y="112"/>
                  </a:lnTo>
                  <a:close/>
                </a:path>
              </a:pathLst>
            </a:custGeom>
            <a:solidFill>
              <a:srgbClr val="A0B277"/>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16" name="Freeform 1116"/>
            <p:cNvSpPr>
              <a:spLocks/>
            </p:cNvSpPr>
            <p:nvPr/>
          </p:nvSpPr>
          <p:spPr bwMode="auto">
            <a:xfrm>
              <a:off x="2403063" y="3485196"/>
              <a:ext cx="627024" cy="778393"/>
            </a:xfrm>
            <a:custGeom>
              <a:avLst/>
              <a:gdLst>
                <a:gd name="T0" fmla="*/ 135 w 618"/>
                <a:gd name="T1" fmla="*/ 0 h 752"/>
                <a:gd name="T2" fmla="*/ 433 w 618"/>
                <a:gd name="T3" fmla="*/ 55 h 752"/>
                <a:gd name="T4" fmla="*/ 410 w 618"/>
                <a:gd name="T5" fmla="*/ 186 h 752"/>
                <a:gd name="T6" fmla="*/ 618 w 618"/>
                <a:gd name="T7" fmla="*/ 218 h 752"/>
                <a:gd name="T8" fmla="*/ 538 w 618"/>
                <a:gd name="T9" fmla="*/ 752 h 752"/>
                <a:gd name="T10" fmla="*/ 0 w 618"/>
                <a:gd name="T11" fmla="*/ 663 h 752"/>
                <a:gd name="T12" fmla="*/ 135 w 618"/>
                <a:gd name="T13" fmla="*/ 0 h 752"/>
                <a:gd name="T14" fmla="*/ 135 w 618"/>
                <a:gd name="T15" fmla="*/ 0 h 7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8" h="752">
                  <a:moveTo>
                    <a:pt x="135" y="0"/>
                  </a:moveTo>
                  <a:lnTo>
                    <a:pt x="433" y="55"/>
                  </a:lnTo>
                  <a:lnTo>
                    <a:pt x="410" y="186"/>
                  </a:lnTo>
                  <a:lnTo>
                    <a:pt x="618" y="218"/>
                  </a:lnTo>
                  <a:lnTo>
                    <a:pt x="538" y="752"/>
                  </a:lnTo>
                  <a:lnTo>
                    <a:pt x="0" y="663"/>
                  </a:lnTo>
                  <a:lnTo>
                    <a:pt x="135" y="0"/>
                  </a:lnTo>
                  <a:lnTo>
                    <a:pt x="135" y="0"/>
                  </a:lnTo>
                  <a:close/>
                </a:path>
              </a:pathLst>
            </a:custGeom>
            <a:solidFill>
              <a:srgbClr val="A0B277"/>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17" name="Freeform 1117"/>
            <p:cNvSpPr>
              <a:spLocks/>
            </p:cNvSpPr>
            <p:nvPr/>
          </p:nvSpPr>
          <p:spPr bwMode="auto">
            <a:xfrm>
              <a:off x="1521798" y="2680284"/>
              <a:ext cx="884384" cy="739396"/>
            </a:xfrm>
            <a:custGeom>
              <a:avLst/>
              <a:gdLst>
                <a:gd name="T0" fmla="*/ 0 w 871"/>
                <a:gd name="T1" fmla="*/ 537 h 720"/>
                <a:gd name="T2" fmla="*/ 38 w 871"/>
                <a:gd name="T3" fmla="*/ 355 h 720"/>
                <a:gd name="T4" fmla="*/ 82 w 871"/>
                <a:gd name="T5" fmla="*/ 302 h 720"/>
                <a:gd name="T6" fmla="*/ 188 w 871"/>
                <a:gd name="T7" fmla="*/ 0 h 720"/>
                <a:gd name="T8" fmla="*/ 243 w 871"/>
                <a:gd name="T9" fmla="*/ 15 h 720"/>
                <a:gd name="T10" fmla="*/ 245 w 871"/>
                <a:gd name="T11" fmla="*/ 28 h 720"/>
                <a:gd name="T12" fmla="*/ 258 w 871"/>
                <a:gd name="T13" fmla="*/ 30 h 720"/>
                <a:gd name="T14" fmla="*/ 325 w 871"/>
                <a:gd name="T15" fmla="*/ 134 h 720"/>
                <a:gd name="T16" fmla="*/ 399 w 871"/>
                <a:gd name="T17" fmla="*/ 133 h 720"/>
                <a:gd name="T18" fmla="*/ 454 w 871"/>
                <a:gd name="T19" fmla="*/ 157 h 720"/>
                <a:gd name="T20" fmla="*/ 481 w 871"/>
                <a:gd name="T21" fmla="*/ 152 h 720"/>
                <a:gd name="T22" fmla="*/ 648 w 871"/>
                <a:gd name="T23" fmla="*/ 157 h 720"/>
                <a:gd name="T24" fmla="*/ 838 w 871"/>
                <a:gd name="T25" fmla="*/ 199 h 720"/>
                <a:gd name="T26" fmla="*/ 848 w 871"/>
                <a:gd name="T27" fmla="*/ 224 h 720"/>
                <a:gd name="T28" fmla="*/ 871 w 871"/>
                <a:gd name="T29" fmla="*/ 256 h 720"/>
                <a:gd name="T30" fmla="*/ 806 w 871"/>
                <a:gd name="T31" fmla="*/ 353 h 720"/>
                <a:gd name="T32" fmla="*/ 766 w 871"/>
                <a:gd name="T33" fmla="*/ 389 h 720"/>
                <a:gd name="T34" fmla="*/ 760 w 871"/>
                <a:gd name="T35" fmla="*/ 416 h 720"/>
                <a:gd name="T36" fmla="*/ 783 w 871"/>
                <a:gd name="T37" fmla="*/ 444 h 720"/>
                <a:gd name="T38" fmla="*/ 756 w 871"/>
                <a:gd name="T39" fmla="*/ 503 h 720"/>
                <a:gd name="T40" fmla="*/ 703 w 871"/>
                <a:gd name="T41" fmla="*/ 720 h 720"/>
                <a:gd name="T42" fmla="*/ 410 w 871"/>
                <a:gd name="T43" fmla="*/ 650 h 720"/>
                <a:gd name="T44" fmla="*/ 0 w 871"/>
                <a:gd name="T45" fmla="*/ 537 h 720"/>
                <a:gd name="T46" fmla="*/ 0 w 871"/>
                <a:gd name="T47" fmla="*/ 537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71" h="720">
                  <a:moveTo>
                    <a:pt x="0" y="537"/>
                  </a:moveTo>
                  <a:lnTo>
                    <a:pt x="38" y="355"/>
                  </a:lnTo>
                  <a:lnTo>
                    <a:pt x="82" y="302"/>
                  </a:lnTo>
                  <a:lnTo>
                    <a:pt x="188" y="0"/>
                  </a:lnTo>
                  <a:lnTo>
                    <a:pt x="243" y="15"/>
                  </a:lnTo>
                  <a:lnTo>
                    <a:pt x="245" y="28"/>
                  </a:lnTo>
                  <a:lnTo>
                    <a:pt x="258" y="30"/>
                  </a:lnTo>
                  <a:lnTo>
                    <a:pt x="325" y="134"/>
                  </a:lnTo>
                  <a:lnTo>
                    <a:pt x="399" y="133"/>
                  </a:lnTo>
                  <a:lnTo>
                    <a:pt x="454" y="157"/>
                  </a:lnTo>
                  <a:lnTo>
                    <a:pt x="481" y="152"/>
                  </a:lnTo>
                  <a:lnTo>
                    <a:pt x="648" y="157"/>
                  </a:lnTo>
                  <a:lnTo>
                    <a:pt x="838" y="199"/>
                  </a:lnTo>
                  <a:lnTo>
                    <a:pt x="848" y="224"/>
                  </a:lnTo>
                  <a:lnTo>
                    <a:pt x="871" y="256"/>
                  </a:lnTo>
                  <a:lnTo>
                    <a:pt x="806" y="353"/>
                  </a:lnTo>
                  <a:lnTo>
                    <a:pt x="766" y="389"/>
                  </a:lnTo>
                  <a:lnTo>
                    <a:pt x="760" y="416"/>
                  </a:lnTo>
                  <a:lnTo>
                    <a:pt x="783" y="444"/>
                  </a:lnTo>
                  <a:lnTo>
                    <a:pt x="756" y="503"/>
                  </a:lnTo>
                  <a:lnTo>
                    <a:pt x="703" y="720"/>
                  </a:lnTo>
                  <a:lnTo>
                    <a:pt x="410" y="650"/>
                  </a:lnTo>
                  <a:lnTo>
                    <a:pt x="0" y="537"/>
                  </a:lnTo>
                  <a:lnTo>
                    <a:pt x="0" y="537"/>
                  </a:lnTo>
                  <a:close/>
                </a:path>
              </a:pathLst>
            </a:custGeom>
            <a:solidFill>
              <a:srgbClr val="A0B277"/>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18" name="Freeform 1118"/>
            <p:cNvSpPr>
              <a:spLocks/>
            </p:cNvSpPr>
            <p:nvPr/>
          </p:nvSpPr>
          <p:spPr bwMode="auto">
            <a:xfrm>
              <a:off x="1439130" y="3235611"/>
              <a:ext cx="879705" cy="1481912"/>
            </a:xfrm>
            <a:custGeom>
              <a:avLst/>
              <a:gdLst>
                <a:gd name="T0" fmla="*/ 29 w 865"/>
                <a:gd name="T1" fmla="*/ 293 h 1443"/>
                <a:gd name="T2" fmla="*/ 4 w 865"/>
                <a:gd name="T3" fmla="*/ 405 h 1443"/>
                <a:gd name="T4" fmla="*/ 87 w 865"/>
                <a:gd name="T5" fmla="*/ 586 h 1443"/>
                <a:gd name="T6" fmla="*/ 103 w 865"/>
                <a:gd name="T7" fmla="*/ 574 h 1443"/>
                <a:gd name="T8" fmla="*/ 129 w 865"/>
                <a:gd name="T9" fmla="*/ 650 h 1443"/>
                <a:gd name="T10" fmla="*/ 87 w 865"/>
                <a:gd name="T11" fmla="*/ 597 h 1443"/>
                <a:gd name="T12" fmla="*/ 78 w 865"/>
                <a:gd name="T13" fmla="*/ 681 h 1443"/>
                <a:gd name="T14" fmla="*/ 125 w 865"/>
                <a:gd name="T15" fmla="*/ 732 h 1443"/>
                <a:gd name="T16" fmla="*/ 93 w 865"/>
                <a:gd name="T17" fmla="*/ 803 h 1443"/>
                <a:gd name="T18" fmla="*/ 184 w 865"/>
                <a:gd name="T19" fmla="*/ 994 h 1443"/>
                <a:gd name="T20" fmla="*/ 164 w 865"/>
                <a:gd name="T21" fmla="*/ 1065 h 1443"/>
                <a:gd name="T22" fmla="*/ 283 w 865"/>
                <a:gd name="T23" fmla="*/ 1120 h 1443"/>
                <a:gd name="T24" fmla="*/ 327 w 865"/>
                <a:gd name="T25" fmla="*/ 1177 h 1443"/>
                <a:gd name="T26" fmla="*/ 378 w 865"/>
                <a:gd name="T27" fmla="*/ 1196 h 1443"/>
                <a:gd name="T28" fmla="*/ 378 w 865"/>
                <a:gd name="T29" fmla="*/ 1230 h 1443"/>
                <a:gd name="T30" fmla="*/ 411 w 865"/>
                <a:gd name="T31" fmla="*/ 1238 h 1443"/>
                <a:gd name="T32" fmla="*/ 481 w 865"/>
                <a:gd name="T33" fmla="*/ 1348 h 1443"/>
                <a:gd name="T34" fmla="*/ 481 w 865"/>
                <a:gd name="T35" fmla="*/ 1426 h 1443"/>
                <a:gd name="T36" fmla="*/ 789 w 865"/>
                <a:gd name="T37" fmla="*/ 1443 h 1443"/>
                <a:gd name="T38" fmla="*/ 770 w 865"/>
                <a:gd name="T39" fmla="*/ 1413 h 1443"/>
                <a:gd name="T40" fmla="*/ 779 w 865"/>
                <a:gd name="T41" fmla="*/ 1365 h 1443"/>
                <a:gd name="T42" fmla="*/ 829 w 865"/>
                <a:gd name="T43" fmla="*/ 1287 h 1443"/>
                <a:gd name="T44" fmla="*/ 865 w 865"/>
                <a:gd name="T45" fmla="*/ 1264 h 1443"/>
                <a:gd name="T46" fmla="*/ 844 w 865"/>
                <a:gd name="T47" fmla="*/ 1236 h 1443"/>
                <a:gd name="T48" fmla="*/ 831 w 865"/>
                <a:gd name="T49" fmla="*/ 1160 h 1443"/>
                <a:gd name="T50" fmla="*/ 388 w 865"/>
                <a:gd name="T51" fmla="*/ 497 h 1443"/>
                <a:gd name="T52" fmla="*/ 492 w 865"/>
                <a:gd name="T53" fmla="*/ 113 h 1443"/>
                <a:gd name="T54" fmla="*/ 82 w 865"/>
                <a:gd name="T55" fmla="*/ 0 h 1443"/>
                <a:gd name="T56" fmla="*/ 70 w 865"/>
                <a:gd name="T57" fmla="*/ 23 h 1443"/>
                <a:gd name="T58" fmla="*/ 0 w 865"/>
                <a:gd name="T59" fmla="*/ 192 h 1443"/>
                <a:gd name="T60" fmla="*/ 29 w 865"/>
                <a:gd name="T61" fmla="*/ 293 h 1443"/>
                <a:gd name="T62" fmla="*/ 29 w 865"/>
                <a:gd name="T63" fmla="*/ 29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5" h="1443">
                  <a:moveTo>
                    <a:pt x="29" y="293"/>
                  </a:moveTo>
                  <a:lnTo>
                    <a:pt x="4" y="405"/>
                  </a:lnTo>
                  <a:lnTo>
                    <a:pt x="87" y="586"/>
                  </a:lnTo>
                  <a:lnTo>
                    <a:pt x="103" y="574"/>
                  </a:lnTo>
                  <a:lnTo>
                    <a:pt x="129" y="650"/>
                  </a:lnTo>
                  <a:lnTo>
                    <a:pt x="87" y="597"/>
                  </a:lnTo>
                  <a:lnTo>
                    <a:pt x="78" y="681"/>
                  </a:lnTo>
                  <a:lnTo>
                    <a:pt x="125" y="732"/>
                  </a:lnTo>
                  <a:lnTo>
                    <a:pt x="93" y="803"/>
                  </a:lnTo>
                  <a:lnTo>
                    <a:pt x="184" y="994"/>
                  </a:lnTo>
                  <a:lnTo>
                    <a:pt x="164" y="1065"/>
                  </a:lnTo>
                  <a:lnTo>
                    <a:pt x="283" y="1120"/>
                  </a:lnTo>
                  <a:lnTo>
                    <a:pt x="327" y="1177"/>
                  </a:lnTo>
                  <a:lnTo>
                    <a:pt x="378" y="1196"/>
                  </a:lnTo>
                  <a:lnTo>
                    <a:pt x="378" y="1230"/>
                  </a:lnTo>
                  <a:lnTo>
                    <a:pt x="411" y="1238"/>
                  </a:lnTo>
                  <a:lnTo>
                    <a:pt x="481" y="1348"/>
                  </a:lnTo>
                  <a:lnTo>
                    <a:pt x="481" y="1426"/>
                  </a:lnTo>
                  <a:lnTo>
                    <a:pt x="789" y="1443"/>
                  </a:lnTo>
                  <a:lnTo>
                    <a:pt x="770" y="1413"/>
                  </a:lnTo>
                  <a:lnTo>
                    <a:pt x="779" y="1365"/>
                  </a:lnTo>
                  <a:lnTo>
                    <a:pt x="829" y="1287"/>
                  </a:lnTo>
                  <a:lnTo>
                    <a:pt x="865" y="1264"/>
                  </a:lnTo>
                  <a:lnTo>
                    <a:pt x="844" y="1236"/>
                  </a:lnTo>
                  <a:lnTo>
                    <a:pt x="831" y="1160"/>
                  </a:lnTo>
                  <a:lnTo>
                    <a:pt x="388" y="497"/>
                  </a:lnTo>
                  <a:lnTo>
                    <a:pt x="492" y="113"/>
                  </a:lnTo>
                  <a:lnTo>
                    <a:pt x="82" y="0"/>
                  </a:lnTo>
                  <a:lnTo>
                    <a:pt x="70" y="23"/>
                  </a:lnTo>
                  <a:lnTo>
                    <a:pt x="0" y="192"/>
                  </a:lnTo>
                  <a:lnTo>
                    <a:pt x="29" y="293"/>
                  </a:lnTo>
                  <a:lnTo>
                    <a:pt x="29" y="293"/>
                  </a:lnTo>
                  <a:close/>
                </a:path>
              </a:pathLst>
            </a:custGeom>
            <a:solidFill>
              <a:srgbClr val="A0B277"/>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19" name="Freeform 1119"/>
            <p:cNvSpPr>
              <a:spLocks/>
            </p:cNvSpPr>
            <p:nvPr/>
          </p:nvSpPr>
          <p:spPr bwMode="auto">
            <a:xfrm>
              <a:off x="1830631" y="3351044"/>
              <a:ext cx="711251" cy="1076336"/>
            </a:xfrm>
            <a:custGeom>
              <a:avLst/>
              <a:gdLst>
                <a:gd name="T0" fmla="*/ 0 w 696"/>
                <a:gd name="T1" fmla="*/ 384 h 1047"/>
                <a:gd name="T2" fmla="*/ 443 w 696"/>
                <a:gd name="T3" fmla="*/ 1047 h 1047"/>
                <a:gd name="T4" fmla="*/ 458 w 696"/>
                <a:gd name="T5" fmla="*/ 904 h 1047"/>
                <a:gd name="T6" fmla="*/ 483 w 696"/>
                <a:gd name="T7" fmla="*/ 897 h 1047"/>
                <a:gd name="T8" fmla="*/ 525 w 696"/>
                <a:gd name="T9" fmla="*/ 921 h 1047"/>
                <a:gd name="T10" fmla="*/ 561 w 696"/>
                <a:gd name="T11" fmla="*/ 796 h 1047"/>
                <a:gd name="T12" fmla="*/ 696 w 696"/>
                <a:gd name="T13" fmla="*/ 133 h 1047"/>
                <a:gd name="T14" fmla="*/ 397 w 696"/>
                <a:gd name="T15" fmla="*/ 70 h 1047"/>
                <a:gd name="T16" fmla="*/ 104 w 696"/>
                <a:gd name="T17" fmla="*/ 0 h 1047"/>
                <a:gd name="T18" fmla="*/ 0 w 696"/>
                <a:gd name="T19" fmla="*/ 384 h 1047"/>
                <a:gd name="T20" fmla="*/ 0 w 696"/>
                <a:gd name="T21" fmla="*/ 384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1047">
                  <a:moveTo>
                    <a:pt x="0" y="384"/>
                  </a:moveTo>
                  <a:lnTo>
                    <a:pt x="443" y="1047"/>
                  </a:lnTo>
                  <a:lnTo>
                    <a:pt x="458" y="904"/>
                  </a:lnTo>
                  <a:lnTo>
                    <a:pt x="483" y="897"/>
                  </a:lnTo>
                  <a:lnTo>
                    <a:pt x="525" y="921"/>
                  </a:lnTo>
                  <a:lnTo>
                    <a:pt x="561" y="796"/>
                  </a:lnTo>
                  <a:lnTo>
                    <a:pt x="696" y="133"/>
                  </a:lnTo>
                  <a:lnTo>
                    <a:pt x="397" y="70"/>
                  </a:lnTo>
                  <a:lnTo>
                    <a:pt x="104" y="0"/>
                  </a:lnTo>
                  <a:lnTo>
                    <a:pt x="0" y="384"/>
                  </a:lnTo>
                  <a:lnTo>
                    <a:pt x="0" y="384"/>
                  </a:lnTo>
                  <a:close/>
                </a:path>
              </a:pathLst>
            </a:custGeom>
            <a:solidFill>
              <a:srgbClr val="A0B277"/>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0" name="Freeform 1120"/>
            <p:cNvSpPr>
              <a:spLocks/>
            </p:cNvSpPr>
            <p:nvPr/>
          </p:nvSpPr>
          <p:spPr bwMode="auto">
            <a:xfrm>
              <a:off x="2236169" y="2483736"/>
              <a:ext cx="662898" cy="1056057"/>
            </a:xfrm>
            <a:custGeom>
              <a:avLst/>
              <a:gdLst>
                <a:gd name="T0" fmla="*/ 0 w 654"/>
                <a:gd name="T1" fmla="*/ 909 h 1027"/>
                <a:gd name="T2" fmla="*/ 53 w 654"/>
                <a:gd name="T3" fmla="*/ 692 h 1027"/>
                <a:gd name="T4" fmla="*/ 80 w 654"/>
                <a:gd name="T5" fmla="*/ 633 h 1027"/>
                <a:gd name="T6" fmla="*/ 57 w 654"/>
                <a:gd name="T7" fmla="*/ 605 h 1027"/>
                <a:gd name="T8" fmla="*/ 63 w 654"/>
                <a:gd name="T9" fmla="*/ 578 h 1027"/>
                <a:gd name="T10" fmla="*/ 103 w 654"/>
                <a:gd name="T11" fmla="*/ 542 h 1027"/>
                <a:gd name="T12" fmla="*/ 168 w 654"/>
                <a:gd name="T13" fmla="*/ 445 h 1027"/>
                <a:gd name="T14" fmla="*/ 145 w 654"/>
                <a:gd name="T15" fmla="*/ 413 h 1027"/>
                <a:gd name="T16" fmla="*/ 135 w 654"/>
                <a:gd name="T17" fmla="*/ 388 h 1027"/>
                <a:gd name="T18" fmla="*/ 139 w 654"/>
                <a:gd name="T19" fmla="*/ 333 h 1027"/>
                <a:gd name="T20" fmla="*/ 219 w 654"/>
                <a:gd name="T21" fmla="*/ 0 h 1027"/>
                <a:gd name="T22" fmla="*/ 304 w 654"/>
                <a:gd name="T23" fmla="*/ 19 h 1027"/>
                <a:gd name="T24" fmla="*/ 276 w 654"/>
                <a:gd name="T25" fmla="*/ 149 h 1027"/>
                <a:gd name="T26" fmla="*/ 295 w 654"/>
                <a:gd name="T27" fmla="*/ 194 h 1027"/>
                <a:gd name="T28" fmla="*/ 297 w 654"/>
                <a:gd name="T29" fmla="*/ 223 h 1027"/>
                <a:gd name="T30" fmla="*/ 287 w 654"/>
                <a:gd name="T31" fmla="*/ 228 h 1027"/>
                <a:gd name="T32" fmla="*/ 320 w 654"/>
                <a:gd name="T33" fmla="*/ 259 h 1027"/>
                <a:gd name="T34" fmla="*/ 354 w 654"/>
                <a:gd name="T35" fmla="*/ 342 h 1027"/>
                <a:gd name="T36" fmla="*/ 365 w 654"/>
                <a:gd name="T37" fmla="*/ 417 h 1027"/>
                <a:gd name="T38" fmla="*/ 371 w 654"/>
                <a:gd name="T39" fmla="*/ 457 h 1027"/>
                <a:gd name="T40" fmla="*/ 346 w 654"/>
                <a:gd name="T41" fmla="*/ 495 h 1027"/>
                <a:gd name="T42" fmla="*/ 363 w 654"/>
                <a:gd name="T43" fmla="*/ 512 h 1027"/>
                <a:gd name="T44" fmla="*/ 409 w 654"/>
                <a:gd name="T45" fmla="*/ 487 h 1027"/>
                <a:gd name="T46" fmla="*/ 439 w 654"/>
                <a:gd name="T47" fmla="*/ 618 h 1027"/>
                <a:gd name="T48" fmla="*/ 460 w 654"/>
                <a:gd name="T49" fmla="*/ 626 h 1027"/>
                <a:gd name="T50" fmla="*/ 464 w 654"/>
                <a:gd name="T51" fmla="*/ 664 h 1027"/>
                <a:gd name="T52" fmla="*/ 523 w 654"/>
                <a:gd name="T53" fmla="*/ 679 h 1027"/>
                <a:gd name="T54" fmla="*/ 616 w 654"/>
                <a:gd name="T55" fmla="*/ 679 h 1027"/>
                <a:gd name="T56" fmla="*/ 654 w 654"/>
                <a:gd name="T57" fmla="*/ 696 h 1027"/>
                <a:gd name="T58" fmla="*/ 599 w 654"/>
                <a:gd name="T59" fmla="*/ 1027 h 1027"/>
                <a:gd name="T60" fmla="*/ 299 w 654"/>
                <a:gd name="T61" fmla="*/ 972 h 1027"/>
                <a:gd name="T62" fmla="*/ 0 w 654"/>
                <a:gd name="T63" fmla="*/ 909 h 1027"/>
                <a:gd name="T64" fmla="*/ 0 w 654"/>
                <a:gd name="T65" fmla="*/ 909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4" h="1027">
                  <a:moveTo>
                    <a:pt x="0" y="909"/>
                  </a:moveTo>
                  <a:lnTo>
                    <a:pt x="53" y="692"/>
                  </a:lnTo>
                  <a:lnTo>
                    <a:pt x="80" y="633"/>
                  </a:lnTo>
                  <a:lnTo>
                    <a:pt x="57" y="605"/>
                  </a:lnTo>
                  <a:lnTo>
                    <a:pt x="63" y="578"/>
                  </a:lnTo>
                  <a:lnTo>
                    <a:pt x="103" y="542"/>
                  </a:lnTo>
                  <a:lnTo>
                    <a:pt x="168" y="445"/>
                  </a:lnTo>
                  <a:lnTo>
                    <a:pt x="145" y="413"/>
                  </a:lnTo>
                  <a:lnTo>
                    <a:pt x="135" y="388"/>
                  </a:lnTo>
                  <a:lnTo>
                    <a:pt x="139" y="333"/>
                  </a:lnTo>
                  <a:lnTo>
                    <a:pt x="219" y="0"/>
                  </a:lnTo>
                  <a:lnTo>
                    <a:pt x="304" y="19"/>
                  </a:lnTo>
                  <a:lnTo>
                    <a:pt x="276" y="149"/>
                  </a:lnTo>
                  <a:lnTo>
                    <a:pt x="295" y="194"/>
                  </a:lnTo>
                  <a:lnTo>
                    <a:pt x="297" y="223"/>
                  </a:lnTo>
                  <a:lnTo>
                    <a:pt x="287" y="228"/>
                  </a:lnTo>
                  <a:lnTo>
                    <a:pt x="320" y="259"/>
                  </a:lnTo>
                  <a:lnTo>
                    <a:pt x="354" y="342"/>
                  </a:lnTo>
                  <a:lnTo>
                    <a:pt x="365" y="417"/>
                  </a:lnTo>
                  <a:lnTo>
                    <a:pt x="371" y="457"/>
                  </a:lnTo>
                  <a:lnTo>
                    <a:pt x="346" y="495"/>
                  </a:lnTo>
                  <a:lnTo>
                    <a:pt x="363" y="512"/>
                  </a:lnTo>
                  <a:lnTo>
                    <a:pt x="409" y="487"/>
                  </a:lnTo>
                  <a:lnTo>
                    <a:pt x="439" y="618"/>
                  </a:lnTo>
                  <a:lnTo>
                    <a:pt x="460" y="626"/>
                  </a:lnTo>
                  <a:lnTo>
                    <a:pt x="464" y="664"/>
                  </a:lnTo>
                  <a:lnTo>
                    <a:pt x="523" y="679"/>
                  </a:lnTo>
                  <a:lnTo>
                    <a:pt x="616" y="679"/>
                  </a:lnTo>
                  <a:lnTo>
                    <a:pt x="654" y="696"/>
                  </a:lnTo>
                  <a:lnTo>
                    <a:pt x="599" y="1027"/>
                  </a:lnTo>
                  <a:lnTo>
                    <a:pt x="299" y="972"/>
                  </a:lnTo>
                  <a:lnTo>
                    <a:pt x="0" y="909"/>
                  </a:lnTo>
                  <a:lnTo>
                    <a:pt x="0" y="909"/>
                  </a:lnTo>
                  <a:close/>
                </a:path>
              </a:pathLst>
            </a:custGeom>
            <a:solidFill>
              <a:srgbClr val="A0B277"/>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1" name="Freeform 1121"/>
            <p:cNvSpPr>
              <a:spLocks/>
            </p:cNvSpPr>
            <p:nvPr/>
          </p:nvSpPr>
          <p:spPr bwMode="auto">
            <a:xfrm>
              <a:off x="2515365" y="2505574"/>
              <a:ext cx="1138626" cy="712877"/>
            </a:xfrm>
            <a:custGeom>
              <a:avLst/>
              <a:gdLst>
                <a:gd name="T0" fmla="*/ 19 w 1118"/>
                <a:gd name="T1" fmla="*/ 175 h 692"/>
                <a:gd name="T2" fmla="*/ 21 w 1118"/>
                <a:gd name="T3" fmla="*/ 204 h 692"/>
                <a:gd name="T4" fmla="*/ 11 w 1118"/>
                <a:gd name="T5" fmla="*/ 209 h 692"/>
                <a:gd name="T6" fmla="*/ 44 w 1118"/>
                <a:gd name="T7" fmla="*/ 240 h 692"/>
                <a:gd name="T8" fmla="*/ 78 w 1118"/>
                <a:gd name="T9" fmla="*/ 323 h 692"/>
                <a:gd name="T10" fmla="*/ 89 w 1118"/>
                <a:gd name="T11" fmla="*/ 398 h 692"/>
                <a:gd name="T12" fmla="*/ 95 w 1118"/>
                <a:gd name="T13" fmla="*/ 438 h 692"/>
                <a:gd name="T14" fmla="*/ 70 w 1118"/>
                <a:gd name="T15" fmla="*/ 476 h 692"/>
                <a:gd name="T16" fmla="*/ 87 w 1118"/>
                <a:gd name="T17" fmla="*/ 493 h 692"/>
                <a:gd name="T18" fmla="*/ 133 w 1118"/>
                <a:gd name="T19" fmla="*/ 468 h 692"/>
                <a:gd name="T20" fmla="*/ 163 w 1118"/>
                <a:gd name="T21" fmla="*/ 599 h 692"/>
                <a:gd name="T22" fmla="*/ 184 w 1118"/>
                <a:gd name="T23" fmla="*/ 607 h 692"/>
                <a:gd name="T24" fmla="*/ 188 w 1118"/>
                <a:gd name="T25" fmla="*/ 645 h 692"/>
                <a:gd name="T26" fmla="*/ 205 w 1118"/>
                <a:gd name="T27" fmla="*/ 662 h 692"/>
                <a:gd name="T28" fmla="*/ 247 w 1118"/>
                <a:gd name="T29" fmla="*/ 660 h 692"/>
                <a:gd name="T30" fmla="*/ 340 w 1118"/>
                <a:gd name="T31" fmla="*/ 660 h 692"/>
                <a:gd name="T32" fmla="*/ 378 w 1118"/>
                <a:gd name="T33" fmla="*/ 677 h 692"/>
                <a:gd name="T34" fmla="*/ 390 w 1118"/>
                <a:gd name="T35" fmla="*/ 609 h 692"/>
                <a:gd name="T36" fmla="*/ 694 w 1118"/>
                <a:gd name="T37" fmla="*/ 654 h 692"/>
                <a:gd name="T38" fmla="*/ 1068 w 1118"/>
                <a:gd name="T39" fmla="*/ 692 h 692"/>
                <a:gd name="T40" fmla="*/ 1080 w 1118"/>
                <a:gd name="T41" fmla="*/ 567 h 692"/>
                <a:gd name="T42" fmla="*/ 1118 w 1118"/>
                <a:gd name="T43" fmla="*/ 162 h 692"/>
                <a:gd name="T44" fmla="*/ 622 w 1118"/>
                <a:gd name="T45" fmla="*/ 105 h 692"/>
                <a:gd name="T46" fmla="*/ 376 w 1118"/>
                <a:gd name="T47" fmla="*/ 67 h 692"/>
                <a:gd name="T48" fmla="*/ 28 w 1118"/>
                <a:gd name="T49" fmla="*/ 0 h 692"/>
                <a:gd name="T50" fmla="*/ 0 w 1118"/>
                <a:gd name="T51" fmla="*/ 130 h 692"/>
                <a:gd name="T52" fmla="*/ 19 w 1118"/>
                <a:gd name="T53" fmla="*/ 175 h 692"/>
                <a:gd name="T54" fmla="*/ 19 w 1118"/>
                <a:gd name="T55" fmla="*/ 175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18" h="692">
                  <a:moveTo>
                    <a:pt x="19" y="175"/>
                  </a:moveTo>
                  <a:lnTo>
                    <a:pt x="21" y="204"/>
                  </a:lnTo>
                  <a:lnTo>
                    <a:pt x="11" y="209"/>
                  </a:lnTo>
                  <a:lnTo>
                    <a:pt x="44" y="240"/>
                  </a:lnTo>
                  <a:lnTo>
                    <a:pt x="78" y="323"/>
                  </a:lnTo>
                  <a:lnTo>
                    <a:pt x="89" y="398"/>
                  </a:lnTo>
                  <a:lnTo>
                    <a:pt x="95" y="438"/>
                  </a:lnTo>
                  <a:lnTo>
                    <a:pt x="70" y="476"/>
                  </a:lnTo>
                  <a:lnTo>
                    <a:pt x="87" y="493"/>
                  </a:lnTo>
                  <a:lnTo>
                    <a:pt x="133" y="468"/>
                  </a:lnTo>
                  <a:lnTo>
                    <a:pt x="163" y="599"/>
                  </a:lnTo>
                  <a:lnTo>
                    <a:pt x="184" y="607"/>
                  </a:lnTo>
                  <a:lnTo>
                    <a:pt x="188" y="645"/>
                  </a:lnTo>
                  <a:lnTo>
                    <a:pt x="205" y="662"/>
                  </a:lnTo>
                  <a:lnTo>
                    <a:pt x="247" y="660"/>
                  </a:lnTo>
                  <a:lnTo>
                    <a:pt x="340" y="660"/>
                  </a:lnTo>
                  <a:lnTo>
                    <a:pt x="378" y="677"/>
                  </a:lnTo>
                  <a:lnTo>
                    <a:pt x="390" y="609"/>
                  </a:lnTo>
                  <a:lnTo>
                    <a:pt x="694" y="654"/>
                  </a:lnTo>
                  <a:lnTo>
                    <a:pt x="1068" y="692"/>
                  </a:lnTo>
                  <a:lnTo>
                    <a:pt x="1080" y="567"/>
                  </a:lnTo>
                  <a:lnTo>
                    <a:pt x="1118" y="162"/>
                  </a:lnTo>
                  <a:lnTo>
                    <a:pt x="622" y="105"/>
                  </a:lnTo>
                  <a:lnTo>
                    <a:pt x="376" y="67"/>
                  </a:lnTo>
                  <a:lnTo>
                    <a:pt x="28" y="0"/>
                  </a:lnTo>
                  <a:lnTo>
                    <a:pt x="0" y="130"/>
                  </a:lnTo>
                  <a:lnTo>
                    <a:pt x="19" y="175"/>
                  </a:lnTo>
                  <a:lnTo>
                    <a:pt x="19" y="175"/>
                  </a:lnTo>
                  <a:close/>
                </a:path>
              </a:pathLst>
            </a:custGeom>
            <a:solidFill>
              <a:srgbClr val="A0B277"/>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2" name="Freeform 1122"/>
            <p:cNvSpPr>
              <a:spLocks/>
            </p:cNvSpPr>
            <p:nvPr/>
          </p:nvSpPr>
          <p:spPr bwMode="auto">
            <a:xfrm>
              <a:off x="2194055" y="4169995"/>
              <a:ext cx="756485" cy="864189"/>
            </a:xfrm>
            <a:custGeom>
              <a:avLst/>
              <a:gdLst>
                <a:gd name="T0" fmla="*/ 48 w 746"/>
                <a:gd name="T1" fmla="*/ 534 h 840"/>
                <a:gd name="T2" fmla="*/ 29 w 746"/>
                <a:gd name="T3" fmla="*/ 504 h 840"/>
                <a:gd name="T4" fmla="*/ 38 w 746"/>
                <a:gd name="T5" fmla="*/ 456 h 840"/>
                <a:gd name="T6" fmla="*/ 88 w 746"/>
                <a:gd name="T7" fmla="*/ 378 h 840"/>
                <a:gd name="T8" fmla="*/ 124 w 746"/>
                <a:gd name="T9" fmla="*/ 355 h 840"/>
                <a:gd name="T10" fmla="*/ 103 w 746"/>
                <a:gd name="T11" fmla="*/ 327 h 840"/>
                <a:gd name="T12" fmla="*/ 90 w 746"/>
                <a:gd name="T13" fmla="*/ 251 h 840"/>
                <a:gd name="T14" fmla="*/ 105 w 746"/>
                <a:gd name="T15" fmla="*/ 108 h 840"/>
                <a:gd name="T16" fmla="*/ 130 w 746"/>
                <a:gd name="T17" fmla="*/ 101 h 840"/>
                <a:gd name="T18" fmla="*/ 172 w 746"/>
                <a:gd name="T19" fmla="*/ 125 h 840"/>
                <a:gd name="T20" fmla="*/ 208 w 746"/>
                <a:gd name="T21" fmla="*/ 0 h 840"/>
                <a:gd name="T22" fmla="*/ 746 w 746"/>
                <a:gd name="T23" fmla="*/ 89 h 840"/>
                <a:gd name="T24" fmla="*/ 634 w 746"/>
                <a:gd name="T25" fmla="*/ 840 h 840"/>
                <a:gd name="T26" fmla="*/ 468 w 746"/>
                <a:gd name="T27" fmla="*/ 817 h 840"/>
                <a:gd name="T28" fmla="*/ 366 w 746"/>
                <a:gd name="T29" fmla="*/ 789 h 840"/>
                <a:gd name="T30" fmla="*/ 154 w 746"/>
                <a:gd name="T31" fmla="*/ 705 h 840"/>
                <a:gd name="T32" fmla="*/ 0 w 746"/>
                <a:gd name="T33" fmla="*/ 576 h 840"/>
                <a:gd name="T34" fmla="*/ 48 w 746"/>
                <a:gd name="T35" fmla="*/ 534 h 840"/>
                <a:gd name="T36" fmla="*/ 48 w 746"/>
                <a:gd name="T37" fmla="*/ 534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6" h="840">
                  <a:moveTo>
                    <a:pt x="48" y="534"/>
                  </a:moveTo>
                  <a:lnTo>
                    <a:pt x="29" y="504"/>
                  </a:lnTo>
                  <a:lnTo>
                    <a:pt x="38" y="456"/>
                  </a:lnTo>
                  <a:lnTo>
                    <a:pt x="88" y="378"/>
                  </a:lnTo>
                  <a:lnTo>
                    <a:pt x="124" y="355"/>
                  </a:lnTo>
                  <a:lnTo>
                    <a:pt x="103" y="327"/>
                  </a:lnTo>
                  <a:lnTo>
                    <a:pt x="90" y="251"/>
                  </a:lnTo>
                  <a:lnTo>
                    <a:pt x="105" y="108"/>
                  </a:lnTo>
                  <a:lnTo>
                    <a:pt x="130" y="101"/>
                  </a:lnTo>
                  <a:lnTo>
                    <a:pt x="172" y="125"/>
                  </a:lnTo>
                  <a:lnTo>
                    <a:pt x="208" y="0"/>
                  </a:lnTo>
                  <a:lnTo>
                    <a:pt x="746" y="89"/>
                  </a:lnTo>
                  <a:lnTo>
                    <a:pt x="634" y="840"/>
                  </a:lnTo>
                  <a:lnTo>
                    <a:pt x="468" y="817"/>
                  </a:lnTo>
                  <a:lnTo>
                    <a:pt x="366" y="789"/>
                  </a:lnTo>
                  <a:lnTo>
                    <a:pt x="154" y="705"/>
                  </a:lnTo>
                  <a:lnTo>
                    <a:pt x="0" y="576"/>
                  </a:lnTo>
                  <a:lnTo>
                    <a:pt x="48" y="534"/>
                  </a:lnTo>
                  <a:lnTo>
                    <a:pt x="48" y="534"/>
                  </a:lnTo>
                  <a:close/>
                </a:path>
              </a:pathLst>
            </a:custGeom>
            <a:solidFill>
              <a:srgbClr val="A0B277"/>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3" name="Freeform 1123"/>
            <p:cNvSpPr>
              <a:spLocks/>
            </p:cNvSpPr>
            <p:nvPr/>
          </p:nvSpPr>
          <p:spPr bwMode="auto">
            <a:xfrm>
              <a:off x="2819519" y="3132657"/>
              <a:ext cx="783000" cy="636442"/>
            </a:xfrm>
            <a:custGeom>
              <a:avLst/>
              <a:gdLst>
                <a:gd name="T0" fmla="*/ 0 w 770"/>
                <a:gd name="T1" fmla="*/ 530 h 619"/>
                <a:gd name="T2" fmla="*/ 92 w 770"/>
                <a:gd name="T3" fmla="*/ 0 h 619"/>
                <a:gd name="T4" fmla="*/ 396 w 770"/>
                <a:gd name="T5" fmla="*/ 45 h 619"/>
                <a:gd name="T6" fmla="*/ 770 w 770"/>
                <a:gd name="T7" fmla="*/ 83 h 619"/>
                <a:gd name="T8" fmla="*/ 744 w 770"/>
                <a:gd name="T9" fmla="*/ 351 h 619"/>
                <a:gd name="T10" fmla="*/ 719 w 770"/>
                <a:gd name="T11" fmla="*/ 619 h 619"/>
                <a:gd name="T12" fmla="*/ 208 w 770"/>
                <a:gd name="T13" fmla="*/ 562 h 619"/>
                <a:gd name="T14" fmla="*/ 0 w 770"/>
                <a:gd name="T15" fmla="*/ 530 h 619"/>
                <a:gd name="T16" fmla="*/ 0 w 770"/>
                <a:gd name="T17" fmla="*/ 53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0" h="619">
                  <a:moveTo>
                    <a:pt x="0" y="530"/>
                  </a:moveTo>
                  <a:lnTo>
                    <a:pt x="92" y="0"/>
                  </a:lnTo>
                  <a:lnTo>
                    <a:pt x="396" y="45"/>
                  </a:lnTo>
                  <a:lnTo>
                    <a:pt x="770" y="83"/>
                  </a:lnTo>
                  <a:lnTo>
                    <a:pt x="744" y="351"/>
                  </a:lnTo>
                  <a:lnTo>
                    <a:pt x="719" y="619"/>
                  </a:lnTo>
                  <a:lnTo>
                    <a:pt x="208" y="562"/>
                  </a:lnTo>
                  <a:lnTo>
                    <a:pt x="0" y="530"/>
                  </a:lnTo>
                  <a:lnTo>
                    <a:pt x="0" y="530"/>
                  </a:lnTo>
                  <a:close/>
                </a:path>
              </a:pathLst>
            </a:custGeom>
            <a:solidFill>
              <a:srgbClr val="A0B277"/>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4" name="Freeform 1124"/>
            <p:cNvSpPr>
              <a:spLocks/>
            </p:cNvSpPr>
            <p:nvPr/>
          </p:nvSpPr>
          <p:spPr bwMode="auto">
            <a:xfrm>
              <a:off x="2950539" y="3709823"/>
              <a:ext cx="809516" cy="631762"/>
            </a:xfrm>
            <a:custGeom>
              <a:avLst/>
              <a:gdLst>
                <a:gd name="T0" fmla="*/ 80 w 796"/>
                <a:gd name="T1" fmla="*/ 0 h 612"/>
                <a:gd name="T2" fmla="*/ 591 w 796"/>
                <a:gd name="T3" fmla="*/ 57 h 612"/>
                <a:gd name="T4" fmla="*/ 796 w 796"/>
                <a:gd name="T5" fmla="*/ 74 h 612"/>
                <a:gd name="T6" fmla="*/ 789 w 796"/>
                <a:gd name="T7" fmla="*/ 207 h 612"/>
                <a:gd name="T8" fmla="*/ 760 w 796"/>
                <a:gd name="T9" fmla="*/ 612 h 612"/>
                <a:gd name="T10" fmla="*/ 656 w 796"/>
                <a:gd name="T11" fmla="*/ 605 h 612"/>
                <a:gd name="T12" fmla="*/ 331 w 796"/>
                <a:gd name="T13" fmla="*/ 576 h 612"/>
                <a:gd name="T14" fmla="*/ 0 w 796"/>
                <a:gd name="T15" fmla="*/ 534 h 612"/>
                <a:gd name="T16" fmla="*/ 80 w 796"/>
                <a:gd name="T17" fmla="*/ 0 h 612"/>
                <a:gd name="T18" fmla="*/ 80 w 796"/>
                <a:gd name="T19"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6" h="612">
                  <a:moveTo>
                    <a:pt x="80" y="0"/>
                  </a:moveTo>
                  <a:lnTo>
                    <a:pt x="591" y="57"/>
                  </a:lnTo>
                  <a:lnTo>
                    <a:pt x="796" y="74"/>
                  </a:lnTo>
                  <a:lnTo>
                    <a:pt x="789" y="207"/>
                  </a:lnTo>
                  <a:lnTo>
                    <a:pt x="760" y="612"/>
                  </a:lnTo>
                  <a:lnTo>
                    <a:pt x="656" y="605"/>
                  </a:lnTo>
                  <a:lnTo>
                    <a:pt x="331" y="576"/>
                  </a:lnTo>
                  <a:lnTo>
                    <a:pt x="0" y="534"/>
                  </a:lnTo>
                  <a:lnTo>
                    <a:pt x="80" y="0"/>
                  </a:lnTo>
                  <a:lnTo>
                    <a:pt x="80" y="0"/>
                  </a:lnTo>
                  <a:close/>
                </a:path>
              </a:pathLst>
            </a:custGeom>
            <a:solidFill>
              <a:srgbClr val="A0B277"/>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5" name="Freeform 1125"/>
            <p:cNvSpPr>
              <a:spLocks/>
            </p:cNvSpPr>
            <p:nvPr/>
          </p:nvSpPr>
          <p:spPr bwMode="auto">
            <a:xfrm>
              <a:off x="2833557" y="4260470"/>
              <a:ext cx="781441" cy="786193"/>
            </a:xfrm>
            <a:custGeom>
              <a:avLst/>
              <a:gdLst>
                <a:gd name="T0" fmla="*/ 97 w 768"/>
                <a:gd name="T1" fmla="*/ 764 h 764"/>
                <a:gd name="T2" fmla="*/ 106 w 768"/>
                <a:gd name="T3" fmla="*/ 707 h 764"/>
                <a:gd name="T4" fmla="*/ 298 w 768"/>
                <a:gd name="T5" fmla="*/ 732 h 764"/>
                <a:gd name="T6" fmla="*/ 290 w 768"/>
                <a:gd name="T7" fmla="*/ 704 h 764"/>
                <a:gd name="T8" fmla="*/ 705 w 768"/>
                <a:gd name="T9" fmla="*/ 742 h 764"/>
                <a:gd name="T10" fmla="*/ 768 w 768"/>
                <a:gd name="T11" fmla="*/ 71 h 764"/>
                <a:gd name="T12" fmla="*/ 443 w 768"/>
                <a:gd name="T13" fmla="*/ 42 h 764"/>
                <a:gd name="T14" fmla="*/ 112 w 768"/>
                <a:gd name="T15" fmla="*/ 0 h 764"/>
                <a:gd name="T16" fmla="*/ 0 w 768"/>
                <a:gd name="T17" fmla="*/ 751 h 764"/>
                <a:gd name="T18" fmla="*/ 97 w 768"/>
                <a:gd name="T19" fmla="*/ 764 h 764"/>
                <a:gd name="T20" fmla="*/ 97 w 768"/>
                <a:gd name="T21"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764">
                  <a:moveTo>
                    <a:pt x="97" y="764"/>
                  </a:moveTo>
                  <a:lnTo>
                    <a:pt x="106" y="707"/>
                  </a:lnTo>
                  <a:lnTo>
                    <a:pt x="298" y="732"/>
                  </a:lnTo>
                  <a:lnTo>
                    <a:pt x="290" y="704"/>
                  </a:lnTo>
                  <a:lnTo>
                    <a:pt x="705" y="742"/>
                  </a:lnTo>
                  <a:lnTo>
                    <a:pt x="768" y="71"/>
                  </a:lnTo>
                  <a:lnTo>
                    <a:pt x="443" y="42"/>
                  </a:lnTo>
                  <a:lnTo>
                    <a:pt x="112" y="0"/>
                  </a:lnTo>
                  <a:lnTo>
                    <a:pt x="0" y="751"/>
                  </a:lnTo>
                  <a:lnTo>
                    <a:pt x="97" y="764"/>
                  </a:lnTo>
                  <a:lnTo>
                    <a:pt x="97" y="764"/>
                  </a:lnTo>
                  <a:close/>
                </a:path>
              </a:pathLst>
            </a:custGeom>
            <a:solidFill>
              <a:srgbClr val="A0B277"/>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92" name="TextBox 121"/>
            <p:cNvSpPr txBox="1">
              <a:spLocks noChangeArrowheads="1"/>
            </p:cNvSpPr>
            <p:nvPr/>
          </p:nvSpPr>
          <p:spPr bwMode="auto">
            <a:xfrm>
              <a:off x="2429579" y="3174774"/>
              <a:ext cx="286996" cy="215267"/>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solidFill>
                    <a:schemeClr val="bg1"/>
                  </a:solidFill>
                  <a:latin typeface="+mj-lt"/>
                  <a:cs typeface="Tahoma" panose="020B0604030504040204" pitchFamily="34" charset="0"/>
                </a:rPr>
                <a:t>ID</a:t>
              </a:r>
            </a:p>
          </p:txBody>
        </p:sp>
        <p:sp>
          <p:nvSpPr>
            <p:cNvPr id="193" name="TextBox 122"/>
            <p:cNvSpPr txBox="1">
              <a:spLocks noChangeArrowheads="1"/>
            </p:cNvSpPr>
            <p:nvPr/>
          </p:nvSpPr>
          <p:spPr bwMode="auto">
            <a:xfrm>
              <a:off x="1997525" y="3675505"/>
              <a:ext cx="327550" cy="213707"/>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just">
                <a:spcBef>
                  <a:spcPct val="0"/>
                </a:spcBef>
                <a:buClrTx/>
                <a:buFontTx/>
                <a:buNone/>
                <a:defRPr/>
              </a:pPr>
              <a:r>
                <a:rPr lang="en-US" altLang="en-US" sz="800" dirty="0" smtClean="0">
                  <a:solidFill>
                    <a:schemeClr val="bg1"/>
                  </a:solidFill>
                  <a:latin typeface="+mj-lt"/>
                  <a:cs typeface="Tahoma" panose="020B0604030504040204" pitchFamily="34" charset="0"/>
                </a:rPr>
                <a:t>NV</a:t>
              </a:r>
            </a:p>
          </p:txBody>
        </p:sp>
        <p:sp>
          <p:nvSpPr>
            <p:cNvPr id="194" name="TextBox 123"/>
            <p:cNvSpPr txBox="1">
              <a:spLocks noChangeArrowheads="1"/>
            </p:cNvSpPr>
            <p:nvPr/>
          </p:nvSpPr>
          <p:spPr bwMode="auto">
            <a:xfrm>
              <a:off x="1785397" y="2936109"/>
              <a:ext cx="333789" cy="216827"/>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solidFill>
                    <a:schemeClr val="bg1"/>
                  </a:solidFill>
                  <a:latin typeface="+mj-lt"/>
                  <a:cs typeface="Tahoma" panose="020B0604030504040204" pitchFamily="34" charset="0"/>
                </a:rPr>
                <a:t>OR</a:t>
              </a:r>
            </a:p>
          </p:txBody>
        </p:sp>
        <p:sp>
          <p:nvSpPr>
            <p:cNvPr id="195" name="TextBox 124"/>
            <p:cNvSpPr txBox="1">
              <a:spLocks noChangeArrowheads="1"/>
            </p:cNvSpPr>
            <p:nvPr/>
          </p:nvSpPr>
          <p:spPr bwMode="auto">
            <a:xfrm>
              <a:off x="1949172" y="2510254"/>
              <a:ext cx="360304" cy="215267"/>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solidFill>
                    <a:srgbClr val="FFFFFF"/>
                  </a:solidFill>
                  <a:latin typeface="+mj-lt"/>
                  <a:cs typeface="Tahoma" panose="020B0604030504040204" pitchFamily="34" charset="0"/>
                </a:rPr>
                <a:t>WA</a:t>
              </a:r>
            </a:p>
          </p:txBody>
        </p:sp>
        <p:sp>
          <p:nvSpPr>
            <p:cNvPr id="196" name="TextBox 125"/>
            <p:cNvSpPr txBox="1">
              <a:spLocks noChangeArrowheads="1"/>
            </p:cNvSpPr>
            <p:nvPr/>
          </p:nvSpPr>
          <p:spPr bwMode="auto">
            <a:xfrm>
              <a:off x="1627862" y="4023364"/>
              <a:ext cx="325990" cy="215267"/>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just">
                <a:spcBef>
                  <a:spcPct val="0"/>
                </a:spcBef>
                <a:buClrTx/>
                <a:buFontTx/>
                <a:buNone/>
                <a:defRPr/>
              </a:pPr>
              <a:r>
                <a:rPr lang="en-US" altLang="en-US" sz="800" smtClean="0">
                  <a:solidFill>
                    <a:schemeClr val="bg1"/>
                  </a:solidFill>
                  <a:latin typeface="+mj-lt"/>
                  <a:cs typeface="Tahoma" panose="020B0604030504040204" pitchFamily="34" charset="0"/>
                </a:rPr>
                <a:t>CA</a:t>
              </a:r>
            </a:p>
          </p:txBody>
        </p:sp>
        <p:sp>
          <p:nvSpPr>
            <p:cNvPr id="197" name="TextBox 126"/>
            <p:cNvSpPr txBox="1">
              <a:spLocks noChangeArrowheads="1"/>
            </p:cNvSpPr>
            <p:nvPr/>
          </p:nvSpPr>
          <p:spPr bwMode="auto">
            <a:xfrm>
              <a:off x="2471692" y="4411781"/>
              <a:ext cx="319752" cy="215267"/>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solidFill>
                    <a:schemeClr val="bg1"/>
                  </a:solidFill>
                  <a:latin typeface="+mj-lt"/>
                  <a:cs typeface="Tahoma" panose="020B0604030504040204" pitchFamily="34" charset="0"/>
                </a:rPr>
                <a:t>AZ</a:t>
              </a:r>
            </a:p>
          </p:txBody>
        </p:sp>
        <p:sp>
          <p:nvSpPr>
            <p:cNvPr id="198" name="TextBox 127"/>
            <p:cNvSpPr txBox="1">
              <a:spLocks noChangeArrowheads="1"/>
            </p:cNvSpPr>
            <p:nvPr/>
          </p:nvSpPr>
          <p:spPr bwMode="auto">
            <a:xfrm>
              <a:off x="3117433" y="4541253"/>
              <a:ext cx="344708" cy="216828"/>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solidFill>
                    <a:schemeClr val="bg1"/>
                  </a:solidFill>
                  <a:latin typeface="+mj-lt"/>
                  <a:cs typeface="Tahoma" panose="020B0604030504040204" pitchFamily="34" charset="0"/>
                </a:rPr>
                <a:t>NM</a:t>
              </a:r>
            </a:p>
          </p:txBody>
        </p:sp>
        <p:sp>
          <p:nvSpPr>
            <p:cNvPr id="199" name="TextBox 128"/>
            <p:cNvSpPr txBox="1">
              <a:spLocks noChangeArrowheads="1"/>
            </p:cNvSpPr>
            <p:nvPr/>
          </p:nvSpPr>
          <p:spPr bwMode="auto">
            <a:xfrm>
              <a:off x="3195421" y="3929769"/>
              <a:ext cx="340028" cy="215267"/>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ctr">
                <a:spcBef>
                  <a:spcPct val="0"/>
                </a:spcBef>
                <a:buClrTx/>
                <a:buFontTx/>
                <a:buNone/>
                <a:defRPr/>
              </a:pPr>
              <a:r>
                <a:rPr lang="en-US" altLang="en-US" sz="800" dirty="0" smtClean="0">
                  <a:solidFill>
                    <a:schemeClr val="bg1"/>
                  </a:solidFill>
                  <a:latin typeface="+mj-lt"/>
                  <a:cs typeface="Tahoma" panose="020B0604030504040204" pitchFamily="34" charset="0"/>
                </a:rPr>
                <a:t>CO</a:t>
              </a:r>
            </a:p>
          </p:txBody>
        </p:sp>
        <p:sp>
          <p:nvSpPr>
            <p:cNvPr id="200" name="TextBox 129"/>
            <p:cNvSpPr txBox="1">
              <a:spLocks noChangeArrowheads="1"/>
            </p:cNvSpPr>
            <p:nvPr/>
          </p:nvSpPr>
          <p:spPr bwMode="auto">
            <a:xfrm>
              <a:off x="3045684" y="3361963"/>
              <a:ext cx="354066" cy="216828"/>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solidFill>
                    <a:schemeClr val="bg1"/>
                  </a:solidFill>
                  <a:latin typeface="+mj-lt"/>
                  <a:cs typeface="Tahoma" panose="020B0604030504040204" pitchFamily="34" charset="0"/>
                </a:rPr>
                <a:t>WY</a:t>
              </a:r>
            </a:p>
          </p:txBody>
        </p:sp>
        <p:sp>
          <p:nvSpPr>
            <p:cNvPr id="201" name="TextBox 130"/>
            <p:cNvSpPr txBox="1">
              <a:spLocks noChangeArrowheads="1"/>
            </p:cNvSpPr>
            <p:nvPr/>
          </p:nvSpPr>
          <p:spPr bwMode="auto">
            <a:xfrm>
              <a:off x="2966137" y="2770759"/>
              <a:ext cx="343148" cy="215267"/>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solidFill>
                    <a:schemeClr val="bg1"/>
                  </a:solidFill>
                  <a:latin typeface="+mj-lt"/>
                  <a:cs typeface="Tahoma" panose="020B0604030504040204" pitchFamily="34" charset="0"/>
                </a:rPr>
                <a:t>MT</a:t>
              </a:r>
            </a:p>
          </p:txBody>
        </p:sp>
        <p:sp>
          <p:nvSpPr>
            <p:cNvPr id="205" name="TextBox 134"/>
            <p:cNvSpPr txBox="1">
              <a:spLocks noChangeArrowheads="1"/>
            </p:cNvSpPr>
            <p:nvPr/>
          </p:nvSpPr>
          <p:spPr bwMode="auto">
            <a:xfrm>
              <a:off x="2551240" y="3780018"/>
              <a:ext cx="321311" cy="215267"/>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solidFill>
                    <a:schemeClr val="bg1"/>
                  </a:solidFill>
                  <a:latin typeface="+mj-lt"/>
                  <a:cs typeface="Tahoma" panose="020B0604030504040204" pitchFamily="34" charset="0"/>
                </a:rPr>
                <a:t>UT</a:t>
              </a:r>
            </a:p>
          </p:txBody>
        </p:sp>
      </p:grpSp>
      <p:grpSp>
        <p:nvGrpSpPr>
          <p:cNvPr id="53255" name="Group 4"/>
          <p:cNvGrpSpPr>
            <a:grpSpLocks/>
          </p:cNvGrpSpPr>
          <p:nvPr/>
        </p:nvGrpSpPr>
        <p:grpSpPr bwMode="auto">
          <a:xfrm>
            <a:off x="3681413" y="3749675"/>
            <a:ext cx="3324225" cy="2022475"/>
            <a:chOff x="3643711" y="4112716"/>
            <a:chExt cx="3533775" cy="2149475"/>
          </a:xfrm>
        </p:grpSpPr>
        <p:sp>
          <p:nvSpPr>
            <p:cNvPr id="126" name="Freeform 1126"/>
            <p:cNvSpPr>
              <a:spLocks/>
            </p:cNvSpPr>
            <p:nvPr/>
          </p:nvSpPr>
          <p:spPr bwMode="auto">
            <a:xfrm>
              <a:off x="3643711" y="4779155"/>
              <a:ext cx="1547503" cy="1483036"/>
            </a:xfrm>
            <a:custGeom>
              <a:avLst/>
              <a:gdLst>
                <a:gd name="T0" fmla="*/ 0 w 1527"/>
                <a:gd name="T1" fmla="*/ 563 h 1439"/>
                <a:gd name="T2" fmla="*/ 415 w 1527"/>
                <a:gd name="T3" fmla="*/ 601 h 1439"/>
                <a:gd name="T4" fmla="*/ 472 w 1527"/>
                <a:gd name="T5" fmla="*/ 0 h 1439"/>
                <a:gd name="T6" fmla="*/ 803 w 1527"/>
                <a:gd name="T7" fmla="*/ 19 h 1439"/>
                <a:gd name="T8" fmla="*/ 791 w 1527"/>
                <a:gd name="T9" fmla="*/ 277 h 1439"/>
                <a:gd name="T10" fmla="*/ 824 w 1527"/>
                <a:gd name="T11" fmla="*/ 304 h 1439"/>
                <a:gd name="T12" fmla="*/ 854 w 1527"/>
                <a:gd name="T13" fmla="*/ 304 h 1439"/>
                <a:gd name="T14" fmla="*/ 879 w 1527"/>
                <a:gd name="T15" fmla="*/ 329 h 1439"/>
                <a:gd name="T16" fmla="*/ 928 w 1527"/>
                <a:gd name="T17" fmla="*/ 340 h 1439"/>
                <a:gd name="T18" fmla="*/ 1029 w 1527"/>
                <a:gd name="T19" fmla="*/ 384 h 1439"/>
                <a:gd name="T20" fmla="*/ 1046 w 1527"/>
                <a:gd name="T21" fmla="*/ 365 h 1439"/>
                <a:gd name="T22" fmla="*/ 1111 w 1527"/>
                <a:gd name="T23" fmla="*/ 403 h 1439"/>
                <a:gd name="T24" fmla="*/ 1196 w 1527"/>
                <a:gd name="T25" fmla="*/ 401 h 1439"/>
                <a:gd name="T26" fmla="*/ 1255 w 1527"/>
                <a:gd name="T27" fmla="*/ 384 h 1439"/>
                <a:gd name="T28" fmla="*/ 1337 w 1527"/>
                <a:gd name="T29" fmla="*/ 369 h 1439"/>
                <a:gd name="T30" fmla="*/ 1411 w 1527"/>
                <a:gd name="T31" fmla="*/ 409 h 1439"/>
                <a:gd name="T32" fmla="*/ 1423 w 1527"/>
                <a:gd name="T33" fmla="*/ 422 h 1439"/>
                <a:gd name="T34" fmla="*/ 1463 w 1527"/>
                <a:gd name="T35" fmla="*/ 422 h 1439"/>
                <a:gd name="T36" fmla="*/ 1470 w 1527"/>
                <a:gd name="T37" fmla="*/ 635 h 1439"/>
                <a:gd name="T38" fmla="*/ 1527 w 1527"/>
                <a:gd name="T39" fmla="*/ 739 h 1439"/>
                <a:gd name="T40" fmla="*/ 1506 w 1527"/>
                <a:gd name="T41" fmla="*/ 821 h 1439"/>
                <a:gd name="T42" fmla="*/ 1510 w 1527"/>
                <a:gd name="T43" fmla="*/ 889 h 1439"/>
                <a:gd name="T44" fmla="*/ 1485 w 1527"/>
                <a:gd name="T45" fmla="*/ 924 h 1439"/>
                <a:gd name="T46" fmla="*/ 1495 w 1527"/>
                <a:gd name="T47" fmla="*/ 935 h 1439"/>
                <a:gd name="T48" fmla="*/ 1432 w 1527"/>
                <a:gd name="T49" fmla="*/ 954 h 1439"/>
                <a:gd name="T50" fmla="*/ 1383 w 1527"/>
                <a:gd name="T51" fmla="*/ 960 h 1439"/>
                <a:gd name="T52" fmla="*/ 1392 w 1527"/>
                <a:gd name="T53" fmla="*/ 924 h 1439"/>
                <a:gd name="T54" fmla="*/ 1366 w 1527"/>
                <a:gd name="T55" fmla="*/ 945 h 1439"/>
                <a:gd name="T56" fmla="*/ 1367 w 1527"/>
                <a:gd name="T57" fmla="*/ 986 h 1439"/>
                <a:gd name="T58" fmla="*/ 1333 w 1527"/>
                <a:gd name="T59" fmla="*/ 1030 h 1439"/>
                <a:gd name="T60" fmla="*/ 1153 w 1527"/>
                <a:gd name="T61" fmla="*/ 1121 h 1439"/>
                <a:gd name="T62" fmla="*/ 1096 w 1527"/>
                <a:gd name="T63" fmla="*/ 1180 h 1439"/>
                <a:gd name="T64" fmla="*/ 1042 w 1527"/>
                <a:gd name="T65" fmla="*/ 1308 h 1439"/>
                <a:gd name="T66" fmla="*/ 1086 w 1527"/>
                <a:gd name="T67" fmla="*/ 1439 h 1439"/>
                <a:gd name="T68" fmla="*/ 1044 w 1527"/>
                <a:gd name="T69" fmla="*/ 1439 h 1439"/>
                <a:gd name="T70" fmla="*/ 848 w 1527"/>
                <a:gd name="T71" fmla="*/ 1370 h 1439"/>
                <a:gd name="T72" fmla="*/ 827 w 1527"/>
                <a:gd name="T73" fmla="*/ 1313 h 1439"/>
                <a:gd name="T74" fmla="*/ 807 w 1527"/>
                <a:gd name="T75" fmla="*/ 1289 h 1439"/>
                <a:gd name="T76" fmla="*/ 801 w 1527"/>
                <a:gd name="T77" fmla="*/ 1213 h 1439"/>
                <a:gd name="T78" fmla="*/ 763 w 1527"/>
                <a:gd name="T79" fmla="*/ 1186 h 1439"/>
                <a:gd name="T80" fmla="*/ 658 w 1527"/>
                <a:gd name="T81" fmla="*/ 984 h 1439"/>
                <a:gd name="T82" fmla="*/ 607 w 1527"/>
                <a:gd name="T83" fmla="*/ 946 h 1439"/>
                <a:gd name="T84" fmla="*/ 592 w 1527"/>
                <a:gd name="T85" fmla="*/ 914 h 1439"/>
                <a:gd name="T86" fmla="*/ 438 w 1527"/>
                <a:gd name="T87" fmla="*/ 907 h 1439"/>
                <a:gd name="T88" fmla="*/ 356 w 1527"/>
                <a:gd name="T89" fmla="*/ 1002 h 1439"/>
                <a:gd name="T90" fmla="*/ 217 w 1527"/>
                <a:gd name="T91" fmla="*/ 903 h 1439"/>
                <a:gd name="T92" fmla="*/ 175 w 1527"/>
                <a:gd name="T93" fmla="*/ 766 h 1439"/>
                <a:gd name="T94" fmla="*/ 42 w 1527"/>
                <a:gd name="T95" fmla="*/ 639 h 1439"/>
                <a:gd name="T96" fmla="*/ 27 w 1527"/>
                <a:gd name="T97" fmla="*/ 597 h 1439"/>
                <a:gd name="T98" fmla="*/ 8 w 1527"/>
                <a:gd name="T99" fmla="*/ 591 h 1439"/>
                <a:gd name="T100" fmla="*/ 0 w 1527"/>
                <a:gd name="T101" fmla="*/ 563 h 1439"/>
                <a:gd name="T102" fmla="*/ 0 w 1527"/>
                <a:gd name="T103" fmla="*/ 563 h 1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27" h="1439">
                  <a:moveTo>
                    <a:pt x="0" y="563"/>
                  </a:moveTo>
                  <a:lnTo>
                    <a:pt x="415" y="601"/>
                  </a:lnTo>
                  <a:lnTo>
                    <a:pt x="472" y="0"/>
                  </a:lnTo>
                  <a:lnTo>
                    <a:pt x="803" y="19"/>
                  </a:lnTo>
                  <a:lnTo>
                    <a:pt x="791" y="277"/>
                  </a:lnTo>
                  <a:lnTo>
                    <a:pt x="824" y="304"/>
                  </a:lnTo>
                  <a:lnTo>
                    <a:pt x="854" y="304"/>
                  </a:lnTo>
                  <a:lnTo>
                    <a:pt x="879" y="329"/>
                  </a:lnTo>
                  <a:lnTo>
                    <a:pt x="928" y="340"/>
                  </a:lnTo>
                  <a:lnTo>
                    <a:pt x="1029" y="384"/>
                  </a:lnTo>
                  <a:lnTo>
                    <a:pt x="1046" y="365"/>
                  </a:lnTo>
                  <a:lnTo>
                    <a:pt x="1111" y="403"/>
                  </a:lnTo>
                  <a:lnTo>
                    <a:pt x="1196" y="401"/>
                  </a:lnTo>
                  <a:lnTo>
                    <a:pt x="1255" y="384"/>
                  </a:lnTo>
                  <a:lnTo>
                    <a:pt x="1337" y="369"/>
                  </a:lnTo>
                  <a:lnTo>
                    <a:pt x="1411" y="409"/>
                  </a:lnTo>
                  <a:lnTo>
                    <a:pt x="1423" y="422"/>
                  </a:lnTo>
                  <a:lnTo>
                    <a:pt x="1463" y="422"/>
                  </a:lnTo>
                  <a:lnTo>
                    <a:pt x="1470" y="635"/>
                  </a:lnTo>
                  <a:lnTo>
                    <a:pt x="1527" y="739"/>
                  </a:lnTo>
                  <a:lnTo>
                    <a:pt x="1506" y="821"/>
                  </a:lnTo>
                  <a:lnTo>
                    <a:pt x="1510" y="889"/>
                  </a:lnTo>
                  <a:lnTo>
                    <a:pt x="1485" y="924"/>
                  </a:lnTo>
                  <a:lnTo>
                    <a:pt x="1495" y="935"/>
                  </a:lnTo>
                  <a:lnTo>
                    <a:pt x="1432" y="954"/>
                  </a:lnTo>
                  <a:lnTo>
                    <a:pt x="1383" y="960"/>
                  </a:lnTo>
                  <a:lnTo>
                    <a:pt x="1392" y="924"/>
                  </a:lnTo>
                  <a:lnTo>
                    <a:pt x="1366" y="945"/>
                  </a:lnTo>
                  <a:lnTo>
                    <a:pt x="1367" y="986"/>
                  </a:lnTo>
                  <a:lnTo>
                    <a:pt x="1333" y="1030"/>
                  </a:lnTo>
                  <a:lnTo>
                    <a:pt x="1153" y="1121"/>
                  </a:lnTo>
                  <a:lnTo>
                    <a:pt x="1096" y="1180"/>
                  </a:lnTo>
                  <a:lnTo>
                    <a:pt x="1042" y="1308"/>
                  </a:lnTo>
                  <a:lnTo>
                    <a:pt x="1086" y="1439"/>
                  </a:lnTo>
                  <a:lnTo>
                    <a:pt x="1044" y="1439"/>
                  </a:lnTo>
                  <a:lnTo>
                    <a:pt x="848" y="1370"/>
                  </a:lnTo>
                  <a:lnTo>
                    <a:pt x="827" y="1313"/>
                  </a:lnTo>
                  <a:lnTo>
                    <a:pt x="807" y="1289"/>
                  </a:lnTo>
                  <a:lnTo>
                    <a:pt x="801" y="1213"/>
                  </a:lnTo>
                  <a:lnTo>
                    <a:pt x="763" y="1186"/>
                  </a:lnTo>
                  <a:lnTo>
                    <a:pt x="658" y="984"/>
                  </a:lnTo>
                  <a:lnTo>
                    <a:pt x="607" y="946"/>
                  </a:lnTo>
                  <a:lnTo>
                    <a:pt x="592" y="914"/>
                  </a:lnTo>
                  <a:lnTo>
                    <a:pt x="438" y="907"/>
                  </a:lnTo>
                  <a:lnTo>
                    <a:pt x="356" y="1002"/>
                  </a:lnTo>
                  <a:lnTo>
                    <a:pt x="217" y="903"/>
                  </a:lnTo>
                  <a:lnTo>
                    <a:pt x="175" y="766"/>
                  </a:lnTo>
                  <a:lnTo>
                    <a:pt x="42" y="639"/>
                  </a:lnTo>
                  <a:lnTo>
                    <a:pt x="27" y="597"/>
                  </a:lnTo>
                  <a:lnTo>
                    <a:pt x="8" y="591"/>
                  </a:lnTo>
                  <a:lnTo>
                    <a:pt x="0" y="563"/>
                  </a:lnTo>
                  <a:lnTo>
                    <a:pt x="0" y="563"/>
                  </a:lnTo>
                  <a:close/>
                </a:path>
              </a:pathLst>
            </a:custGeom>
            <a:solidFill>
              <a:srgbClr val="F6BE98"/>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1" name="Freeform 1131"/>
            <p:cNvSpPr>
              <a:spLocks/>
            </p:cNvSpPr>
            <p:nvPr/>
          </p:nvSpPr>
          <p:spPr bwMode="auto">
            <a:xfrm>
              <a:off x="4119606" y="4711668"/>
              <a:ext cx="958541" cy="489284"/>
            </a:xfrm>
            <a:custGeom>
              <a:avLst/>
              <a:gdLst>
                <a:gd name="T0" fmla="*/ 6 w 943"/>
                <a:gd name="T1" fmla="*/ 0 h 479"/>
                <a:gd name="T2" fmla="*/ 110 w 943"/>
                <a:gd name="T3" fmla="*/ 7 h 479"/>
                <a:gd name="T4" fmla="*/ 574 w 943"/>
                <a:gd name="T5" fmla="*/ 28 h 479"/>
                <a:gd name="T6" fmla="*/ 918 w 943"/>
                <a:gd name="T7" fmla="*/ 26 h 479"/>
                <a:gd name="T8" fmla="*/ 922 w 943"/>
                <a:gd name="T9" fmla="*/ 97 h 479"/>
                <a:gd name="T10" fmla="*/ 943 w 943"/>
                <a:gd name="T11" fmla="*/ 247 h 479"/>
                <a:gd name="T12" fmla="*/ 939 w 943"/>
                <a:gd name="T13" fmla="*/ 479 h 479"/>
                <a:gd name="T14" fmla="*/ 865 w 943"/>
                <a:gd name="T15" fmla="*/ 439 h 479"/>
                <a:gd name="T16" fmla="*/ 783 w 943"/>
                <a:gd name="T17" fmla="*/ 454 h 479"/>
                <a:gd name="T18" fmla="*/ 724 w 943"/>
                <a:gd name="T19" fmla="*/ 471 h 479"/>
                <a:gd name="T20" fmla="*/ 639 w 943"/>
                <a:gd name="T21" fmla="*/ 473 h 479"/>
                <a:gd name="T22" fmla="*/ 574 w 943"/>
                <a:gd name="T23" fmla="*/ 435 h 479"/>
                <a:gd name="T24" fmla="*/ 557 w 943"/>
                <a:gd name="T25" fmla="*/ 454 h 479"/>
                <a:gd name="T26" fmla="*/ 456 w 943"/>
                <a:gd name="T27" fmla="*/ 410 h 479"/>
                <a:gd name="T28" fmla="*/ 407 w 943"/>
                <a:gd name="T29" fmla="*/ 399 h 479"/>
                <a:gd name="T30" fmla="*/ 382 w 943"/>
                <a:gd name="T31" fmla="*/ 376 h 479"/>
                <a:gd name="T32" fmla="*/ 352 w 943"/>
                <a:gd name="T33" fmla="*/ 374 h 479"/>
                <a:gd name="T34" fmla="*/ 319 w 943"/>
                <a:gd name="T35" fmla="*/ 347 h 479"/>
                <a:gd name="T36" fmla="*/ 331 w 943"/>
                <a:gd name="T37" fmla="*/ 89 h 479"/>
                <a:gd name="T38" fmla="*/ 0 w 943"/>
                <a:gd name="T39" fmla="*/ 70 h 479"/>
                <a:gd name="T40" fmla="*/ 6 w 943"/>
                <a:gd name="T41" fmla="*/ 0 h 479"/>
                <a:gd name="T42" fmla="*/ 6 w 943"/>
                <a:gd name="T43"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43" h="479">
                  <a:moveTo>
                    <a:pt x="6" y="0"/>
                  </a:moveTo>
                  <a:lnTo>
                    <a:pt x="110" y="7"/>
                  </a:lnTo>
                  <a:lnTo>
                    <a:pt x="574" y="28"/>
                  </a:lnTo>
                  <a:lnTo>
                    <a:pt x="918" y="26"/>
                  </a:lnTo>
                  <a:lnTo>
                    <a:pt x="922" y="97"/>
                  </a:lnTo>
                  <a:lnTo>
                    <a:pt x="943" y="247"/>
                  </a:lnTo>
                  <a:lnTo>
                    <a:pt x="939" y="479"/>
                  </a:lnTo>
                  <a:lnTo>
                    <a:pt x="865" y="439"/>
                  </a:lnTo>
                  <a:lnTo>
                    <a:pt x="783" y="454"/>
                  </a:lnTo>
                  <a:lnTo>
                    <a:pt x="724" y="471"/>
                  </a:lnTo>
                  <a:lnTo>
                    <a:pt x="639" y="473"/>
                  </a:lnTo>
                  <a:lnTo>
                    <a:pt x="574" y="435"/>
                  </a:lnTo>
                  <a:lnTo>
                    <a:pt x="557" y="454"/>
                  </a:lnTo>
                  <a:lnTo>
                    <a:pt x="456" y="410"/>
                  </a:lnTo>
                  <a:lnTo>
                    <a:pt x="407" y="399"/>
                  </a:lnTo>
                  <a:lnTo>
                    <a:pt x="382" y="376"/>
                  </a:lnTo>
                  <a:lnTo>
                    <a:pt x="352" y="374"/>
                  </a:lnTo>
                  <a:lnTo>
                    <a:pt x="319" y="347"/>
                  </a:lnTo>
                  <a:lnTo>
                    <a:pt x="331" y="89"/>
                  </a:lnTo>
                  <a:lnTo>
                    <a:pt x="0" y="70"/>
                  </a:lnTo>
                  <a:lnTo>
                    <a:pt x="6" y="0"/>
                  </a:lnTo>
                  <a:lnTo>
                    <a:pt x="6" y="0"/>
                  </a:lnTo>
                  <a:close/>
                </a:path>
              </a:pathLst>
            </a:custGeom>
            <a:solidFill>
              <a:srgbClr val="F6BE98"/>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5" name="Freeform 1135"/>
            <p:cNvSpPr>
              <a:spLocks/>
            </p:cNvSpPr>
            <p:nvPr/>
          </p:nvSpPr>
          <p:spPr bwMode="auto">
            <a:xfrm>
              <a:off x="5059583" y="4796027"/>
              <a:ext cx="558587" cy="494345"/>
            </a:xfrm>
            <a:custGeom>
              <a:avLst/>
              <a:gdLst>
                <a:gd name="T0" fmla="*/ 21 w 551"/>
                <a:gd name="T1" fmla="*/ 166 h 481"/>
                <a:gd name="T2" fmla="*/ 17 w 551"/>
                <a:gd name="T3" fmla="*/ 398 h 481"/>
                <a:gd name="T4" fmla="*/ 29 w 551"/>
                <a:gd name="T5" fmla="*/ 411 h 481"/>
                <a:gd name="T6" fmla="*/ 69 w 551"/>
                <a:gd name="T7" fmla="*/ 411 h 481"/>
                <a:gd name="T8" fmla="*/ 70 w 551"/>
                <a:gd name="T9" fmla="*/ 481 h 481"/>
                <a:gd name="T10" fmla="*/ 397 w 551"/>
                <a:gd name="T11" fmla="*/ 477 h 481"/>
                <a:gd name="T12" fmla="*/ 392 w 551"/>
                <a:gd name="T13" fmla="*/ 405 h 481"/>
                <a:gd name="T14" fmla="*/ 418 w 551"/>
                <a:gd name="T15" fmla="*/ 325 h 481"/>
                <a:gd name="T16" fmla="*/ 460 w 551"/>
                <a:gd name="T17" fmla="*/ 270 h 481"/>
                <a:gd name="T18" fmla="*/ 456 w 551"/>
                <a:gd name="T19" fmla="*/ 255 h 481"/>
                <a:gd name="T20" fmla="*/ 487 w 551"/>
                <a:gd name="T21" fmla="*/ 204 h 481"/>
                <a:gd name="T22" fmla="*/ 504 w 551"/>
                <a:gd name="T23" fmla="*/ 149 h 481"/>
                <a:gd name="T24" fmla="*/ 498 w 551"/>
                <a:gd name="T25" fmla="*/ 145 h 481"/>
                <a:gd name="T26" fmla="*/ 525 w 551"/>
                <a:gd name="T27" fmla="*/ 124 h 481"/>
                <a:gd name="T28" fmla="*/ 551 w 551"/>
                <a:gd name="T29" fmla="*/ 76 h 481"/>
                <a:gd name="T30" fmla="*/ 542 w 551"/>
                <a:gd name="T31" fmla="*/ 65 h 481"/>
                <a:gd name="T32" fmla="*/ 468 w 551"/>
                <a:gd name="T33" fmla="*/ 69 h 481"/>
                <a:gd name="T34" fmla="*/ 489 w 551"/>
                <a:gd name="T35" fmla="*/ 42 h 481"/>
                <a:gd name="T36" fmla="*/ 483 w 551"/>
                <a:gd name="T37" fmla="*/ 0 h 481"/>
                <a:gd name="T38" fmla="*/ 0 w 551"/>
                <a:gd name="T39" fmla="*/ 16 h 481"/>
                <a:gd name="T40" fmla="*/ 21 w 551"/>
                <a:gd name="T41" fmla="*/ 166 h 481"/>
                <a:gd name="T42" fmla="*/ 21 w 551"/>
                <a:gd name="T43" fmla="*/ 16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1" h="481">
                  <a:moveTo>
                    <a:pt x="21" y="166"/>
                  </a:moveTo>
                  <a:lnTo>
                    <a:pt x="17" y="398"/>
                  </a:lnTo>
                  <a:lnTo>
                    <a:pt x="29" y="411"/>
                  </a:lnTo>
                  <a:lnTo>
                    <a:pt x="69" y="411"/>
                  </a:lnTo>
                  <a:lnTo>
                    <a:pt x="70" y="481"/>
                  </a:lnTo>
                  <a:lnTo>
                    <a:pt x="397" y="477"/>
                  </a:lnTo>
                  <a:lnTo>
                    <a:pt x="392" y="405"/>
                  </a:lnTo>
                  <a:lnTo>
                    <a:pt x="418" y="325"/>
                  </a:lnTo>
                  <a:lnTo>
                    <a:pt x="460" y="270"/>
                  </a:lnTo>
                  <a:lnTo>
                    <a:pt x="456" y="255"/>
                  </a:lnTo>
                  <a:lnTo>
                    <a:pt x="487" y="204"/>
                  </a:lnTo>
                  <a:lnTo>
                    <a:pt x="504" y="149"/>
                  </a:lnTo>
                  <a:lnTo>
                    <a:pt x="498" y="145"/>
                  </a:lnTo>
                  <a:lnTo>
                    <a:pt x="525" y="124"/>
                  </a:lnTo>
                  <a:lnTo>
                    <a:pt x="551" y="76"/>
                  </a:lnTo>
                  <a:lnTo>
                    <a:pt x="542" y="65"/>
                  </a:lnTo>
                  <a:lnTo>
                    <a:pt x="468" y="69"/>
                  </a:lnTo>
                  <a:lnTo>
                    <a:pt x="489" y="42"/>
                  </a:lnTo>
                  <a:lnTo>
                    <a:pt x="483" y="0"/>
                  </a:lnTo>
                  <a:lnTo>
                    <a:pt x="0" y="16"/>
                  </a:lnTo>
                  <a:lnTo>
                    <a:pt x="21" y="166"/>
                  </a:lnTo>
                  <a:lnTo>
                    <a:pt x="21" y="166"/>
                  </a:lnTo>
                  <a:close/>
                </a:path>
              </a:pathLst>
            </a:custGeom>
            <a:solidFill>
              <a:srgbClr val="F6BE98"/>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6" name="Freeform 1136"/>
            <p:cNvSpPr>
              <a:spLocks/>
            </p:cNvSpPr>
            <p:nvPr/>
          </p:nvSpPr>
          <p:spPr bwMode="auto">
            <a:xfrm>
              <a:off x="5132149" y="5285311"/>
              <a:ext cx="636214" cy="544961"/>
            </a:xfrm>
            <a:custGeom>
              <a:avLst/>
              <a:gdLst>
                <a:gd name="T0" fmla="*/ 0 w 624"/>
                <a:gd name="T1" fmla="*/ 4 h 529"/>
                <a:gd name="T2" fmla="*/ 6 w 624"/>
                <a:gd name="T3" fmla="*/ 147 h 529"/>
                <a:gd name="T4" fmla="*/ 63 w 624"/>
                <a:gd name="T5" fmla="*/ 251 h 529"/>
                <a:gd name="T6" fmla="*/ 42 w 624"/>
                <a:gd name="T7" fmla="*/ 333 h 529"/>
                <a:gd name="T8" fmla="*/ 46 w 624"/>
                <a:gd name="T9" fmla="*/ 401 h 529"/>
                <a:gd name="T10" fmla="*/ 21 w 624"/>
                <a:gd name="T11" fmla="*/ 436 h 529"/>
                <a:gd name="T12" fmla="*/ 31 w 624"/>
                <a:gd name="T13" fmla="*/ 447 h 529"/>
                <a:gd name="T14" fmla="*/ 114 w 624"/>
                <a:gd name="T15" fmla="*/ 438 h 529"/>
                <a:gd name="T16" fmla="*/ 217 w 624"/>
                <a:gd name="T17" fmla="*/ 464 h 529"/>
                <a:gd name="T18" fmla="*/ 251 w 624"/>
                <a:gd name="T19" fmla="*/ 438 h 529"/>
                <a:gd name="T20" fmla="*/ 352 w 624"/>
                <a:gd name="T21" fmla="*/ 479 h 529"/>
                <a:gd name="T22" fmla="*/ 360 w 624"/>
                <a:gd name="T23" fmla="*/ 502 h 529"/>
                <a:gd name="T24" fmla="*/ 398 w 624"/>
                <a:gd name="T25" fmla="*/ 519 h 529"/>
                <a:gd name="T26" fmla="*/ 419 w 624"/>
                <a:gd name="T27" fmla="*/ 498 h 529"/>
                <a:gd name="T28" fmla="*/ 466 w 624"/>
                <a:gd name="T29" fmla="*/ 517 h 529"/>
                <a:gd name="T30" fmla="*/ 497 w 624"/>
                <a:gd name="T31" fmla="*/ 502 h 529"/>
                <a:gd name="T32" fmla="*/ 491 w 624"/>
                <a:gd name="T33" fmla="*/ 472 h 529"/>
                <a:gd name="T34" fmla="*/ 573 w 624"/>
                <a:gd name="T35" fmla="*/ 498 h 529"/>
                <a:gd name="T36" fmla="*/ 569 w 624"/>
                <a:gd name="T37" fmla="*/ 529 h 529"/>
                <a:gd name="T38" fmla="*/ 624 w 624"/>
                <a:gd name="T39" fmla="*/ 491 h 529"/>
                <a:gd name="T40" fmla="*/ 575 w 624"/>
                <a:gd name="T41" fmla="*/ 485 h 529"/>
                <a:gd name="T42" fmla="*/ 538 w 624"/>
                <a:gd name="T43" fmla="*/ 445 h 529"/>
                <a:gd name="T44" fmla="*/ 584 w 624"/>
                <a:gd name="T45" fmla="*/ 396 h 529"/>
                <a:gd name="T46" fmla="*/ 584 w 624"/>
                <a:gd name="T47" fmla="*/ 367 h 529"/>
                <a:gd name="T48" fmla="*/ 533 w 624"/>
                <a:gd name="T49" fmla="*/ 409 h 529"/>
                <a:gd name="T50" fmla="*/ 508 w 624"/>
                <a:gd name="T51" fmla="*/ 396 h 529"/>
                <a:gd name="T52" fmla="*/ 529 w 624"/>
                <a:gd name="T53" fmla="*/ 373 h 529"/>
                <a:gd name="T54" fmla="*/ 472 w 624"/>
                <a:gd name="T55" fmla="*/ 390 h 529"/>
                <a:gd name="T56" fmla="*/ 436 w 624"/>
                <a:gd name="T57" fmla="*/ 375 h 529"/>
                <a:gd name="T58" fmla="*/ 445 w 624"/>
                <a:gd name="T59" fmla="*/ 350 h 529"/>
                <a:gd name="T60" fmla="*/ 542 w 624"/>
                <a:gd name="T61" fmla="*/ 367 h 529"/>
                <a:gd name="T62" fmla="*/ 504 w 624"/>
                <a:gd name="T63" fmla="*/ 305 h 529"/>
                <a:gd name="T64" fmla="*/ 510 w 624"/>
                <a:gd name="T65" fmla="*/ 259 h 529"/>
                <a:gd name="T66" fmla="*/ 289 w 624"/>
                <a:gd name="T67" fmla="*/ 268 h 529"/>
                <a:gd name="T68" fmla="*/ 316 w 624"/>
                <a:gd name="T69" fmla="*/ 170 h 529"/>
                <a:gd name="T70" fmla="*/ 354 w 624"/>
                <a:gd name="T71" fmla="*/ 120 h 529"/>
                <a:gd name="T72" fmla="*/ 343 w 624"/>
                <a:gd name="T73" fmla="*/ 107 h 529"/>
                <a:gd name="T74" fmla="*/ 327 w 624"/>
                <a:gd name="T75" fmla="*/ 0 h 529"/>
                <a:gd name="T76" fmla="*/ 0 w 624"/>
                <a:gd name="T77" fmla="*/ 4 h 529"/>
                <a:gd name="T78" fmla="*/ 0 w 624"/>
                <a:gd name="T79" fmla="*/ 4 h 529"/>
                <a:gd name="T80" fmla="*/ 0 w 624"/>
                <a:gd name="T81" fmla="*/ 4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529">
                  <a:moveTo>
                    <a:pt x="0" y="4"/>
                  </a:moveTo>
                  <a:lnTo>
                    <a:pt x="6" y="147"/>
                  </a:lnTo>
                  <a:lnTo>
                    <a:pt x="63" y="251"/>
                  </a:lnTo>
                  <a:lnTo>
                    <a:pt x="42" y="333"/>
                  </a:lnTo>
                  <a:lnTo>
                    <a:pt x="46" y="401"/>
                  </a:lnTo>
                  <a:lnTo>
                    <a:pt x="21" y="436"/>
                  </a:lnTo>
                  <a:lnTo>
                    <a:pt x="31" y="447"/>
                  </a:lnTo>
                  <a:lnTo>
                    <a:pt x="114" y="438"/>
                  </a:lnTo>
                  <a:lnTo>
                    <a:pt x="217" y="464"/>
                  </a:lnTo>
                  <a:lnTo>
                    <a:pt x="251" y="438"/>
                  </a:lnTo>
                  <a:lnTo>
                    <a:pt x="352" y="479"/>
                  </a:lnTo>
                  <a:lnTo>
                    <a:pt x="360" y="502"/>
                  </a:lnTo>
                  <a:lnTo>
                    <a:pt x="398" y="519"/>
                  </a:lnTo>
                  <a:lnTo>
                    <a:pt x="419" y="498"/>
                  </a:lnTo>
                  <a:lnTo>
                    <a:pt x="466" y="517"/>
                  </a:lnTo>
                  <a:lnTo>
                    <a:pt x="497" y="502"/>
                  </a:lnTo>
                  <a:lnTo>
                    <a:pt x="491" y="472"/>
                  </a:lnTo>
                  <a:lnTo>
                    <a:pt x="573" y="498"/>
                  </a:lnTo>
                  <a:lnTo>
                    <a:pt x="569" y="529"/>
                  </a:lnTo>
                  <a:lnTo>
                    <a:pt x="624" y="491"/>
                  </a:lnTo>
                  <a:lnTo>
                    <a:pt x="575" y="485"/>
                  </a:lnTo>
                  <a:lnTo>
                    <a:pt x="538" y="445"/>
                  </a:lnTo>
                  <a:lnTo>
                    <a:pt x="584" y="396"/>
                  </a:lnTo>
                  <a:lnTo>
                    <a:pt x="584" y="367"/>
                  </a:lnTo>
                  <a:lnTo>
                    <a:pt x="533" y="409"/>
                  </a:lnTo>
                  <a:lnTo>
                    <a:pt x="508" y="396"/>
                  </a:lnTo>
                  <a:lnTo>
                    <a:pt x="529" y="373"/>
                  </a:lnTo>
                  <a:lnTo>
                    <a:pt x="472" y="390"/>
                  </a:lnTo>
                  <a:lnTo>
                    <a:pt x="436" y="375"/>
                  </a:lnTo>
                  <a:lnTo>
                    <a:pt x="445" y="350"/>
                  </a:lnTo>
                  <a:lnTo>
                    <a:pt x="542" y="367"/>
                  </a:lnTo>
                  <a:lnTo>
                    <a:pt x="504" y="305"/>
                  </a:lnTo>
                  <a:lnTo>
                    <a:pt x="510" y="259"/>
                  </a:lnTo>
                  <a:lnTo>
                    <a:pt x="289" y="268"/>
                  </a:lnTo>
                  <a:lnTo>
                    <a:pt x="316" y="170"/>
                  </a:lnTo>
                  <a:lnTo>
                    <a:pt x="354" y="120"/>
                  </a:lnTo>
                  <a:lnTo>
                    <a:pt x="343" y="107"/>
                  </a:lnTo>
                  <a:lnTo>
                    <a:pt x="327" y="0"/>
                  </a:lnTo>
                  <a:lnTo>
                    <a:pt x="0" y="4"/>
                  </a:lnTo>
                  <a:lnTo>
                    <a:pt x="0" y="4"/>
                  </a:lnTo>
                  <a:lnTo>
                    <a:pt x="0" y="4"/>
                  </a:lnTo>
                  <a:close/>
                </a:path>
              </a:pathLst>
            </a:custGeom>
            <a:solidFill>
              <a:srgbClr val="F6BE98"/>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2" name="Freeform 1142"/>
            <p:cNvSpPr>
              <a:spLocks/>
            </p:cNvSpPr>
            <p:nvPr/>
          </p:nvSpPr>
          <p:spPr bwMode="auto">
            <a:xfrm>
              <a:off x="5653608" y="4370856"/>
              <a:ext cx="804972" cy="409986"/>
            </a:xfrm>
            <a:custGeom>
              <a:avLst/>
              <a:gdLst>
                <a:gd name="T0" fmla="*/ 4 w 791"/>
                <a:gd name="T1" fmla="*/ 375 h 396"/>
                <a:gd name="T2" fmla="*/ 23 w 791"/>
                <a:gd name="T3" fmla="*/ 373 h 396"/>
                <a:gd name="T4" fmla="*/ 29 w 791"/>
                <a:gd name="T5" fmla="*/ 331 h 396"/>
                <a:gd name="T6" fmla="*/ 17 w 791"/>
                <a:gd name="T7" fmla="*/ 329 h 396"/>
                <a:gd name="T8" fmla="*/ 42 w 791"/>
                <a:gd name="T9" fmla="*/ 295 h 396"/>
                <a:gd name="T10" fmla="*/ 91 w 791"/>
                <a:gd name="T11" fmla="*/ 310 h 396"/>
                <a:gd name="T12" fmla="*/ 99 w 791"/>
                <a:gd name="T13" fmla="*/ 262 h 396"/>
                <a:gd name="T14" fmla="*/ 133 w 791"/>
                <a:gd name="T15" fmla="*/ 249 h 396"/>
                <a:gd name="T16" fmla="*/ 128 w 791"/>
                <a:gd name="T17" fmla="*/ 240 h 396"/>
                <a:gd name="T18" fmla="*/ 147 w 791"/>
                <a:gd name="T19" fmla="*/ 194 h 396"/>
                <a:gd name="T20" fmla="*/ 211 w 791"/>
                <a:gd name="T21" fmla="*/ 190 h 396"/>
                <a:gd name="T22" fmla="*/ 264 w 791"/>
                <a:gd name="T23" fmla="*/ 173 h 396"/>
                <a:gd name="T24" fmla="*/ 299 w 791"/>
                <a:gd name="T25" fmla="*/ 150 h 396"/>
                <a:gd name="T26" fmla="*/ 318 w 791"/>
                <a:gd name="T27" fmla="*/ 141 h 396"/>
                <a:gd name="T28" fmla="*/ 361 w 791"/>
                <a:gd name="T29" fmla="*/ 139 h 396"/>
                <a:gd name="T30" fmla="*/ 411 w 791"/>
                <a:gd name="T31" fmla="*/ 57 h 396"/>
                <a:gd name="T32" fmla="*/ 426 w 791"/>
                <a:gd name="T33" fmla="*/ 63 h 396"/>
                <a:gd name="T34" fmla="*/ 464 w 791"/>
                <a:gd name="T35" fmla="*/ 34 h 396"/>
                <a:gd name="T36" fmla="*/ 455 w 791"/>
                <a:gd name="T37" fmla="*/ 13 h 396"/>
                <a:gd name="T38" fmla="*/ 458 w 791"/>
                <a:gd name="T39" fmla="*/ 2 h 396"/>
                <a:gd name="T40" fmla="*/ 493 w 791"/>
                <a:gd name="T41" fmla="*/ 0 h 396"/>
                <a:gd name="T42" fmla="*/ 515 w 791"/>
                <a:gd name="T43" fmla="*/ 8 h 396"/>
                <a:gd name="T44" fmla="*/ 584 w 791"/>
                <a:gd name="T45" fmla="*/ 48 h 396"/>
                <a:gd name="T46" fmla="*/ 633 w 791"/>
                <a:gd name="T47" fmla="*/ 46 h 396"/>
                <a:gd name="T48" fmla="*/ 656 w 791"/>
                <a:gd name="T49" fmla="*/ 31 h 396"/>
                <a:gd name="T50" fmla="*/ 711 w 791"/>
                <a:gd name="T51" fmla="*/ 65 h 396"/>
                <a:gd name="T52" fmla="*/ 728 w 791"/>
                <a:gd name="T53" fmla="*/ 129 h 396"/>
                <a:gd name="T54" fmla="*/ 791 w 791"/>
                <a:gd name="T55" fmla="*/ 175 h 396"/>
                <a:gd name="T56" fmla="*/ 761 w 791"/>
                <a:gd name="T57" fmla="*/ 211 h 396"/>
                <a:gd name="T58" fmla="*/ 707 w 791"/>
                <a:gd name="T59" fmla="*/ 262 h 396"/>
                <a:gd name="T60" fmla="*/ 706 w 791"/>
                <a:gd name="T61" fmla="*/ 274 h 396"/>
                <a:gd name="T62" fmla="*/ 628 w 791"/>
                <a:gd name="T63" fmla="*/ 323 h 396"/>
                <a:gd name="T64" fmla="*/ 190 w 791"/>
                <a:gd name="T65" fmla="*/ 365 h 396"/>
                <a:gd name="T66" fmla="*/ 143 w 791"/>
                <a:gd name="T67" fmla="*/ 361 h 396"/>
                <a:gd name="T68" fmla="*/ 145 w 791"/>
                <a:gd name="T69" fmla="*/ 384 h 396"/>
                <a:gd name="T70" fmla="*/ 0 w 791"/>
                <a:gd name="T71" fmla="*/ 396 h 396"/>
                <a:gd name="T72" fmla="*/ 4 w 791"/>
                <a:gd name="T73" fmla="*/ 375 h 396"/>
                <a:gd name="T74" fmla="*/ 4 w 791"/>
                <a:gd name="T75" fmla="*/ 375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91" h="396">
                  <a:moveTo>
                    <a:pt x="4" y="375"/>
                  </a:moveTo>
                  <a:lnTo>
                    <a:pt x="23" y="373"/>
                  </a:lnTo>
                  <a:lnTo>
                    <a:pt x="29" y="331"/>
                  </a:lnTo>
                  <a:lnTo>
                    <a:pt x="17" y="329"/>
                  </a:lnTo>
                  <a:lnTo>
                    <a:pt x="42" y="295"/>
                  </a:lnTo>
                  <a:lnTo>
                    <a:pt x="91" y="310"/>
                  </a:lnTo>
                  <a:lnTo>
                    <a:pt x="99" y="262"/>
                  </a:lnTo>
                  <a:lnTo>
                    <a:pt x="133" y="249"/>
                  </a:lnTo>
                  <a:lnTo>
                    <a:pt x="128" y="240"/>
                  </a:lnTo>
                  <a:lnTo>
                    <a:pt x="147" y="194"/>
                  </a:lnTo>
                  <a:lnTo>
                    <a:pt x="211" y="190"/>
                  </a:lnTo>
                  <a:lnTo>
                    <a:pt x="264" y="173"/>
                  </a:lnTo>
                  <a:lnTo>
                    <a:pt x="299" y="150"/>
                  </a:lnTo>
                  <a:lnTo>
                    <a:pt x="318" y="141"/>
                  </a:lnTo>
                  <a:lnTo>
                    <a:pt x="361" y="139"/>
                  </a:lnTo>
                  <a:lnTo>
                    <a:pt x="411" y="57"/>
                  </a:lnTo>
                  <a:lnTo>
                    <a:pt x="426" y="63"/>
                  </a:lnTo>
                  <a:lnTo>
                    <a:pt x="464" y="34"/>
                  </a:lnTo>
                  <a:lnTo>
                    <a:pt x="455" y="13"/>
                  </a:lnTo>
                  <a:lnTo>
                    <a:pt x="458" y="2"/>
                  </a:lnTo>
                  <a:lnTo>
                    <a:pt x="493" y="0"/>
                  </a:lnTo>
                  <a:lnTo>
                    <a:pt x="515" y="8"/>
                  </a:lnTo>
                  <a:lnTo>
                    <a:pt x="584" y="48"/>
                  </a:lnTo>
                  <a:lnTo>
                    <a:pt x="633" y="46"/>
                  </a:lnTo>
                  <a:lnTo>
                    <a:pt x="656" y="31"/>
                  </a:lnTo>
                  <a:lnTo>
                    <a:pt x="711" y="65"/>
                  </a:lnTo>
                  <a:lnTo>
                    <a:pt x="728" y="129"/>
                  </a:lnTo>
                  <a:lnTo>
                    <a:pt x="791" y="175"/>
                  </a:lnTo>
                  <a:lnTo>
                    <a:pt x="761" y="211"/>
                  </a:lnTo>
                  <a:lnTo>
                    <a:pt x="707" y="262"/>
                  </a:lnTo>
                  <a:lnTo>
                    <a:pt x="706" y="274"/>
                  </a:lnTo>
                  <a:lnTo>
                    <a:pt x="628" y="323"/>
                  </a:lnTo>
                  <a:lnTo>
                    <a:pt x="190" y="365"/>
                  </a:lnTo>
                  <a:lnTo>
                    <a:pt x="143" y="361"/>
                  </a:lnTo>
                  <a:lnTo>
                    <a:pt x="145" y="384"/>
                  </a:lnTo>
                  <a:lnTo>
                    <a:pt x="0" y="396"/>
                  </a:lnTo>
                  <a:lnTo>
                    <a:pt x="4" y="375"/>
                  </a:lnTo>
                  <a:lnTo>
                    <a:pt x="4" y="375"/>
                  </a:lnTo>
                  <a:close/>
                </a:path>
              </a:pathLst>
            </a:custGeom>
            <a:solidFill>
              <a:srgbClr val="F6BE98"/>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3" name="Freeform 1143"/>
            <p:cNvSpPr>
              <a:spLocks/>
            </p:cNvSpPr>
            <p:nvPr/>
          </p:nvSpPr>
          <p:spPr bwMode="auto">
            <a:xfrm>
              <a:off x="5555729" y="4684673"/>
              <a:ext cx="945040" cy="317191"/>
            </a:xfrm>
            <a:custGeom>
              <a:avLst/>
              <a:gdLst>
                <a:gd name="T0" fmla="*/ 17 w 931"/>
                <a:gd name="T1" fmla="*/ 253 h 308"/>
                <a:gd name="T2" fmla="*/ 11 w 931"/>
                <a:gd name="T3" fmla="*/ 249 h 308"/>
                <a:gd name="T4" fmla="*/ 38 w 931"/>
                <a:gd name="T5" fmla="*/ 228 h 308"/>
                <a:gd name="T6" fmla="*/ 64 w 931"/>
                <a:gd name="T7" fmla="*/ 180 h 308"/>
                <a:gd name="T8" fmla="*/ 55 w 931"/>
                <a:gd name="T9" fmla="*/ 169 h 308"/>
                <a:gd name="T10" fmla="*/ 68 w 931"/>
                <a:gd name="T11" fmla="*/ 146 h 308"/>
                <a:gd name="T12" fmla="*/ 68 w 931"/>
                <a:gd name="T13" fmla="*/ 120 h 308"/>
                <a:gd name="T14" fmla="*/ 87 w 931"/>
                <a:gd name="T15" fmla="*/ 101 h 308"/>
                <a:gd name="T16" fmla="*/ 232 w 931"/>
                <a:gd name="T17" fmla="*/ 89 h 308"/>
                <a:gd name="T18" fmla="*/ 230 w 931"/>
                <a:gd name="T19" fmla="*/ 66 h 308"/>
                <a:gd name="T20" fmla="*/ 277 w 931"/>
                <a:gd name="T21" fmla="*/ 70 h 308"/>
                <a:gd name="T22" fmla="*/ 715 w 931"/>
                <a:gd name="T23" fmla="*/ 28 h 308"/>
                <a:gd name="T24" fmla="*/ 931 w 931"/>
                <a:gd name="T25" fmla="*/ 0 h 308"/>
                <a:gd name="T26" fmla="*/ 893 w 931"/>
                <a:gd name="T27" fmla="*/ 74 h 308"/>
                <a:gd name="T28" fmla="*/ 834 w 931"/>
                <a:gd name="T29" fmla="*/ 87 h 308"/>
                <a:gd name="T30" fmla="*/ 806 w 931"/>
                <a:gd name="T31" fmla="*/ 125 h 308"/>
                <a:gd name="T32" fmla="*/ 699 w 931"/>
                <a:gd name="T33" fmla="*/ 186 h 308"/>
                <a:gd name="T34" fmla="*/ 694 w 931"/>
                <a:gd name="T35" fmla="*/ 209 h 308"/>
                <a:gd name="T36" fmla="*/ 667 w 931"/>
                <a:gd name="T37" fmla="*/ 222 h 308"/>
                <a:gd name="T38" fmla="*/ 667 w 931"/>
                <a:gd name="T39" fmla="*/ 253 h 308"/>
                <a:gd name="T40" fmla="*/ 523 w 931"/>
                <a:gd name="T41" fmla="*/ 270 h 308"/>
                <a:gd name="T42" fmla="*/ 234 w 931"/>
                <a:gd name="T43" fmla="*/ 294 h 308"/>
                <a:gd name="T44" fmla="*/ 0 w 931"/>
                <a:gd name="T45" fmla="*/ 308 h 308"/>
                <a:gd name="T46" fmla="*/ 17 w 931"/>
                <a:gd name="T47" fmla="*/ 253 h 308"/>
                <a:gd name="T48" fmla="*/ 17 w 931"/>
                <a:gd name="T49" fmla="*/ 25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31" h="308">
                  <a:moveTo>
                    <a:pt x="17" y="253"/>
                  </a:moveTo>
                  <a:lnTo>
                    <a:pt x="11" y="249"/>
                  </a:lnTo>
                  <a:lnTo>
                    <a:pt x="38" y="228"/>
                  </a:lnTo>
                  <a:lnTo>
                    <a:pt x="64" y="180"/>
                  </a:lnTo>
                  <a:lnTo>
                    <a:pt x="55" y="169"/>
                  </a:lnTo>
                  <a:lnTo>
                    <a:pt x="68" y="146"/>
                  </a:lnTo>
                  <a:lnTo>
                    <a:pt x="68" y="120"/>
                  </a:lnTo>
                  <a:lnTo>
                    <a:pt x="87" y="101"/>
                  </a:lnTo>
                  <a:lnTo>
                    <a:pt x="232" y="89"/>
                  </a:lnTo>
                  <a:lnTo>
                    <a:pt x="230" y="66"/>
                  </a:lnTo>
                  <a:lnTo>
                    <a:pt x="277" y="70"/>
                  </a:lnTo>
                  <a:lnTo>
                    <a:pt x="715" y="28"/>
                  </a:lnTo>
                  <a:lnTo>
                    <a:pt x="931" y="0"/>
                  </a:lnTo>
                  <a:lnTo>
                    <a:pt x="893" y="74"/>
                  </a:lnTo>
                  <a:lnTo>
                    <a:pt x="834" y="87"/>
                  </a:lnTo>
                  <a:lnTo>
                    <a:pt x="806" y="125"/>
                  </a:lnTo>
                  <a:lnTo>
                    <a:pt x="699" y="186"/>
                  </a:lnTo>
                  <a:lnTo>
                    <a:pt x="694" y="209"/>
                  </a:lnTo>
                  <a:lnTo>
                    <a:pt x="667" y="222"/>
                  </a:lnTo>
                  <a:lnTo>
                    <a:pt x="667" y="253"/>
                  </a:lnTo>
                  <a:lnTo>
                    <a:pt x="523" y="270"/>
                  </a:lnTo>
                  <a:lnTo>
                    <a:pt x="234" y="294"/>
                  </a:lnTo>
                  <a:lnTo>
                    <a:pt x="0" y="308"/>
                  </a:lnTo>
                  <a:lnTo>
                    <a:pt x="17" y="253"/>
                  </a:lnTo>
                  <a:lnTo>
                    <a:pt x="17" y="253"/>
                  </a:lnTo>
                  <a:close/>
                </a:path>
              </a:pathLst>
            </a:custGeom>
            <a:solidFill>
              <a:srgbClr val="F6BE98"/>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4" name="Freeform 1144"/>
            <p:cNvSpPr>
              <a:spLocks/>
            </p:cNvSpPr>
            <p:nvPr/>
          </p:nvSpPr>
          <p:spPr bwMode="auto">
            <a:xfrm>
              <a:off x="5424099" y="4988366"/>
              <a:ext cx="396580" cy="673187"/>
            </a:xfrm>
            <a:custGeom>
              <a:avLst/>
              <a:gdLst>
                <a:gd name="T0" fmla="*/ 27 w 388"/>
                <a:gd name="T1" fmla="*/ 457 h 654"/>
                <a:gd name="T2" fmla="*/ 65 w 388"/>
                <a:gd name="T3" fmla="*/ 407 h 654"/>
                <a:gd name="T4" fmla="*/ 54 w 388"/>
                <a:gd name="T5" fmla="*/ 394 h 654"/>
                <a:gd name="T6" fmla="*/ 38 w 388"/>
                <a:gd name="T7" fmla="*/ 287 h 654"/>
                <a:gd name="T8" fmla="*/ 33 w 388"/>
                <a:gd name="T9" fmla="*/ 215 h 654"/>
                <a:gd name="T10" fmla="*/ 59 w 388"/>
                <a:gd name="T11" fmla="*/ 135 h 654"/>
                <a:gd name="T12" fmla="*/ 101 w 388"/>
                <a:gd name="T13" fmla="*/ 80 h 654"/>
                <a:gd name="T14" fmla="*/ 97 w 388"/>
                <a:gd name="T15" fmla="*/ 65 h 654"/>
                <a:gd name="T16" fmla="*/ 128 w 388"/>
                <a:gd name="T17" fmla="*/ 14 h 654"/>
                <a:gd name="T18" fmla="*/ 362 w 388"/>
                <a:gd name="T19" fmla="*/ 0 h 654"/>
                <a:gd name="T20" fmla="*/ 373 w 388"/>
                <a:gd name="T21" fmla="*/ 12 h 654"/>
                <a:gd name="T22" fmla="*/ 362 w 388"/>
                <a:gd name="T23" fmla="*/ 419 h 654"/>
                <a:gd name="T24" fmla="*/ 388 w 388"/>
                <a:gd name="T25" fmla="*/ 614 h 654"/>
                <a:gd name="T26" fmla="*/ 379 w 388"/>
                <a:gd name="T27" fmla="*/ 624 h 654"/>
                <a:gd name="T28" fmla="*/ 329 w 388"/>
                <a:gd name="T29" fmla="*/ 612 h 654"/>
                <a:gd name="T30" fmla="*/ 253 w 388"/>
                <a:gd name="T31" fmla="*/ 654 h 654"/>
                <a:gd name="T32" fmla="*/ 215 w 388"/>
                <a:gd name="T33" fmla="*/ 592 h 654"/>
                <a:gd name="T34" fmla="*/ 221 w 388"/>
                <a:gd name="T35" fmla="*/ 546 h 654"/>
                <a:gd name="T36" fmla="*/ 0 w 388"/>
                <a:gd name="T37" fmla="*/ 555 h 654"/>
                <a:gd name="T38" fmla="*/ 27 w 388"/>
                <a:gd name="T39" fmla="*/ 457 h 654"/>
                <a:gd name="T40" fmla="*/ 27 w 388"/>
                <a:gd name="T41" fmla="*/ 457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8" h="654">
                  <a:moveTo>
                    <a:pt x="27" y="457"/>
                  </a:moveTo>
                  <a:lnTo>
                    <a:pt x="65" y="407"/>
                  </a:lnTo>
                  <a:lnTo>
                    <a:pt x="54" y="394"/>
                  </a:lnTo>
                  <a:lnTo>
                    <a:pt x="38" y="287"/>
                  </a:lnTo>
                  <a:lnTo>
                    <a:pt x="33" y="215"/>
                  </a:lnTo>
                  <a:lnTo>
                    <a:pt x="59" y="135"/>
                  </a:lnTo>
                  <a:lnTo>
                    <a:pt x="101" y="80"/>
                  </a:lnTo>
                  <a:lnTo>
                    <a:pt x="97" y="65"/>
                  </a:lnTo>
                  <a:lnTo>
                    <a:pt x="128" y="14"/>
                  </a:lnTo>
                  <a:lnTo>
                    <a:pt x="362" y="0"/>
                  </a:lnTo>
                  <a:lnTo>
                    <a:pt x="373" y="12"/>
                  </a:lnTo>
                  <a:lnTo>
                    <a:pt x="362" y="419"/>
                  </a:lnTo>
                  <a:lnTo>
                    <a:pt x="388" y="614"/>
                  </a:lnTo>
                  <a:lnTo>
                    <a:pt x="379" y="624"/>
                  </a:lnTo>
                  <a:lnTo>
                    <a:pt x="329" y="612"/>
                  </a:lnTo>
                  <a:lnTo>
                    <a:pt x="253" y="654"/>
                  </a:lnTo>
                  <a:lnTo>
                    <a:pt x="215" y="592"/>
                  </a:lnTo>
                  <a:lnTo>
                    <a:pt x="221" y="546"/>
                  </a:lnTo>
                  <a:lnTo>
                    <a:pt x="0" y="555"/>
                  </a:lnTo>
                  <a:lnTo>
                    <a:pt x="27" y="457"/>
                  </a:lnTo>
                  <a:lnTo>
                    <a:pt x="27" y="457"/>
                  </a:lnTo>
                  <a:close/>
                </a:path>
              </a:pathLst>
            </a:custGeom>
            <a:solidFill>
              <a:srgbClr val="F6BE98"/>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5" name="Freeform 1145"/>
            <p:cNvSpPr>
              <a:spLocks/>
            </p:cNvSpPr>
            <p:nvPr/>
          </p:nvSpPr>
          <p:spPr bwMode="auto">
            <a:xfrm>
              <a:off x="5793677" y="4961371"/>
              <a:ext cx="418518" cy="678249"/>
            </a:xfrm>
            <a:custGeom>
              <a:avLst/>
              <a:gdLst>
                <a:gd name="T0" fmla="*/ 11 w 416"/>
                <a:gd name="T1" fmla="*/ 36 h 659"/>
                <a:gd name="T2" fmla="*/ 0 w 416"/>
                <a:gd name="T3" fmla="*/ 443 h 659"/>
                <a:gd name="T4" fmla="*/ 26 w 416"/>
                <a:gd name="T5" fmla="*/ 638 h 659"/>
                <a:gd name="T6" fmla="*/ 55 w 416"/>
                <a:gd name="T7" fmla="*/ 646 h 659"/>
                <a:gd name="T8" fmla="*/ 81 w 416"/>
                <a:gd name="T9" fmla="*/ 631 h 659"/>
                <a:gd name="T10" fmla="*/ 97 w 416"/>
                <a:gd name="T11" fmla="*/ 646 h 659"/>
                <a:gd name="T12" fmla="*/ 74 w 416"/>
                <a:gd name="T13" fmla="*/ 659 h 659"/>
                <a:gd name="T14" fmla="*/ 131 w 416"/>
                <a:gd name="T15" fmla="*/ 644 h 659"/>
                <a:gd name="T16" fmla="*/ 142 w 416"/>
                <a:gd name="T17" fmla="*/ 627 h 659"/>
                <a:gd name="T18" fmla="*/ 135 w 416"/>
                <a:gd name="T19" fmla="*/ 616 h 659"/>
                <a:gd name="T20" fmla="*/ 138 w 416"/>
                <a:gd name="T21" fmla="*/ 598 h 659"/>
                <a:gd name="T22" fmla="*/ 112 w 416"/>
                <a:gd name="T23" fmla="*/ 574 h 659"/>
                <a:gd name="T24" fmla="*/ 112 w 416"/>
                <a:gd name="T25" fmla="*/ 553 h 659"/>
                <a:gd name="T26" fmla="*/ 416 w 416"/>
                <a:gd name="T27" fmla="*/ 526 h 659"/>
                <a:gd name="T28" fmla="*/ 391 w 416"/>
                <a:gd name="T29" fmla="*/ 422 h 659"/>
                <a:gd name="T30" fmla="*/ 406 w 416"/>
                <a:gd name="T31" fmla="*/ 359 h 659"/>
                <a:gd name="T32" fmla="*/ 368 w 416"/>
                <a:gd name="T33" fmla="*/ 277 h 659"/>
                <a:gd name="T34" fmla="*/ 289 w 416"/>
                <a:gd name="T35" fmla="*/ 0 h 659"/>
                <a:gd name="T36" fmla="*/ 0 w 416"/>
                <a:gd name="T37" fmla="*/ 24 h 659"/>
                <a:gd name="T38" fmla="*/ 11 w 416"/>
                <a:gd name="T39" fmla="*/ 36 h 659"/>
                <a:gd name="T40" fmla="*/ 11 w 416"/>
                <a:gd name="T41" fmla="*/ 36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6" h="659">
                  <a:moveTo>
                    <a:pt x="11" y="36"/>
                  </a:moveTo>
                  <a:lnTo>
                    <a:pt x="0" y="443"/>
                  </a:lnTo>
                  <a:lnTo>
                    <a:pt x="26" y="638"/>
                  </a:lnTo>
                  <a:lnTo>
                    <a:pt x="55" y="646"/>
                  </a:lnTo>
                  <a:lnTo>
                    <a:pt x="81" y="631"/>
                  </a:lnTo>
                  <a:lnTo>
                    <a:pt x="97" y="646"/>
                  </a:lnTo>
                  <a:lnTo>
                    <a:pt x="74" y="659"/>
                  </a:lnTo>
                  <a:lnTo>
                    <a:pt x="131" y="644"/>
                  </a:lnTo>
                  <a:lnTo>
                    <a:pt x="142" y="627"/>
                  </a:lnTo>
                  <a:lnTo>
                    <a:pt x="135" y="616"/>
                  </a:lnTo>
                  <a:lnTo>
                    <a:pt x="138" y="598"/>
                  </a:lnTo>
                  <a:lnTo>
                    <a:pt x="112" y="574"/>
                  </a:lnTo>
                  <a:lnTo>
                    <a:pt x="112" y="553"/>
                  </a:lnTo>
                  <a:lnTo>
                    <a:pt x="416" y="526"/>
                  </a:lnTo>
                  <a:lnTo>
                    <a:pt x="391" y="422"/>
                  </a:lnTo>
                  <a:lnTo>
                    <a:pt x="406" y="359"/>
                  </a:lnTo>
                  <a:lnTo>
                    <a:pt x="368" y="277"/>
                  </a:lnTo>
                  <a:lnTo>
                    <a:pt x="289" y="0"/>
                  </a:lnTo>
                  <a:lnTo>
                    <a:pt x="0" y="24"/>
                  </a:lnTo>
                  <a:lnTo>
                    <a:pt x="11" y="36"/>
                  </a:lnTo>
                  <a:lnTo>
                    <a:pt x="11" y="36"/>
                  </a:lnTo>
                  <a:close/>
                </a:path>
              </a:pathLst>
            </a:custGeom>
            <a:solidFill>
              <a:srgbClr val="F6BE98"/>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6" name="Freeform 1146"/>
            <p:cNvSpPr>
              <a:spLocks/>
            </p:cNvSpPr>
            <p:nvPr/>
          </p:nvSpPr>
          <p:spPr bwMode="auto">
            <a:xfrm>
              <a:off x="6083940" y="4931002"/>
              <a:ext cx="597400" cy="619197"/>
            </a:xfrm>
            <a:custGeom>
              <a:avLst/>
              <a:gdLst>
                <a:gd name="T0" fmla="*/ 79 w 587"/>
                <a:gd name="T1" fmla="*/ 312 h 603"/>
                <a:gd name="T2" fmla="*/ 117 w 587"/>
                <a:gd name="T3" fmla="*/ 394 h 603"/>
                <a:gd name="T4" fmla="*/ 102 w 587"/>
                <a:gd name="T5" fmla="*/ 457 h 603"/>
                <a:gd name="T6" fmla="*/ 127 w 587"/>
                <a:gd name="T7" fmla="*/ 561 h 603"/>
                <a:gd name="T8" fmla="*/ 150 w 587"/>
                <a:gd name="T9" fmla="*/ 595 h 603"/>
                <a:gd name="T10" fmla="*/ 464 w 587"/>
                <a:gd name="T11" fmla="*/ 578 h 603"/>
                <a:gd name="T12" fmla="*/ 467 w 587"/>
                <a:gd name="T13" fmla="*/ 599 h 603"/>
                <a:gd name="T14" fmla="*/ 486 w 587"/>
                <a:gd name="T15" fmla="*/ 603 h 603"/>
                <a:gd name="T16" fmla="*/ 479 w 587"/>
                <a:gd name="T17" fmla="*/ 552 h 603"/>
                <a:gd name="T18" fmla="*/ 492 w 587"/>
                <a:gd name="T19" fmla="*/ 538 h 603"/>
                <a:gd name="T20" fmla="*/ 538 w 587"/>
                <a:gd name="T21" fmla="*/ 548 h 603"/>
                <a:gd name="T22" fmla="*/ 545 w 587"/>
                <a:gd name="T23" fmla="*/ 512 h 603"/>
                <a:gd name="T24" fmla="*/ 540 w 587"/>
                <a:gd name="T25" fmla="*/ 464 h 603"/>
                <a:gd name="T26" fmla="*/ 559 w 587"/>
                <a:gd name="T27" fmla="*/ 451 h 603"/>
                <a:gd name="T28" fmla="*/ 587 w 587"/>
                <a:gd name="T29" fmla="*/ 360 h 603"/>
                <a:gd name="T30" fmla="*/ 568 w 587"/>
                <a:gd name="T31" fmla="*/ 356 h 603"/>
                <a:gd name="T32" fmla="*/ 492 w 587"/>
                <a:gd name="T33" fmla="*/ 238 h 603"/>
                <a:gd name="T34" fmla="*/ 327 w 587"/>
                <a:gd name="T35" fmla="*/ 90 h 603"/>
                <a:gd name="T36" fmla="*/ 254 w 587"/>
                <a:gd name="T37" fmla="*/ 44 h 603"/>
                <a:gd name="T38" fmla="*/ 279 w 587"/>
                <a:gd name="T39" fmla="*/ 0 h 603"/>
                <a:gd name="T40" fmla="*/ 144 w 587"/>
                <a:gd name="T41" fmla="*/ 18 h 603"/>
                <a:gd name="T42" fmla="*/ 0 w 587"/>
                <a:gd name="T43" fmla="*/ 35 h 603"/>
                <a:gd name="T44" fmla="*/ 79 w 587"/>
                <a:gd name="T45" fmla="*/ 312 h 603"/>
                <a:gd name="T46" fmla="*/ 79 w 587"/>
                <a:gd name="T47" fmla="*/ 312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7" h="603">
                  <a:moveTo>
                    <a:pt x="79" y="312"/>
                  </a:moveTo>
                  <a:lnTo>
                    <a:pt x="117" y="394"/>
                  </a:lnTo>
                  <a:lnTo>
                    <a:pt x="102" y="457"/>
                  </a:lnTo>
                  <a:lnTo>
                    <a:pt x="127" y="561"/>
                  </a:lnTo>
                  <a:lnTo>
                    <a:pt x="150" y="595"/>
                  </a:lnTo>
                  <a:lnTo>
                    <a:pt x="464" y="578"/>
                  </a:lnTo>
                  <a:lnTo>
                    <a:pt x="467" y="599"/>
                  </a:lnTo>
                  <a:lnTo>
                    <a:pt x="486" y="603"/>
                  </a:lnTo>
                  <a:lnTo>
                    <a:pt x="479" y="552"/>
                  </a:lnTo>
                  <a:lnTo>
                    <a:pt x="492" y="538"/>
                  </a:lnTo>
                  <a:lnTo>
                    <a:pt x="538" y="548"/>
                  </a:lnTo>
                  <a:lnTo>
                    <a:pt x="545" y="512"/>
                  </a:lnTo>
                  <a:lnTo>
                    <a:pt x="540" y="464"/>
                  </a:lnTo>
                  <a:lnTo>
                    <a:pt x="559" y="451"/>
                  </a:lnTo>
                  <a:lnTo>
                    <a:pt x="587" y="360"/>
                  </a:lnTo>
                  <a:lnTo>
                    <a:pt x="568" y="356"/>
                  </a:lnTo>
                  <a:lnTo>
                    <a:pt x="492" y="238"/>
                  </a:lnTo>
                  <a:lnTo>
                    <a:pt x="327" y="90"/>
                  </a:lnTo>
                  <a:lnTo>
                    <a:pt x="254" y="44"/>
                  </a:lnTo>
                  <a:lnTo>
                    <a:pt x="279" y="0"/>
                  </a:lnTo>
                  <a:lnTo>
                    <a:pt x="144" y="18"/>
                  </a:lnTo>
                  <a:lnTo>
                    <a:pt x="0" y="35"/>
                  </a:lnTo>
                  <a:lnTo>
                    <a:pt x="79" y="312"/>
                  </a:lnTo>
                  <a:lnTo>
                    <a:pt x="79" y="312"/>
                  </a:lnTo>
                  <a:close/>
                </a:path>
              </a:pathLst>
            </a:custGeom>
            <a:solidFill>
              <a:srgbClr val="F6BE98"/>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7" name="Freeform 1147"/>
            <p:cNvSpPr>
              <a:spLocks/>
            </p:cNvSpPr>
            <p:nvPr/>
          </p:nvSpPr>
          <p:spPr bwMode="auto">
            <a:xfrm>
              <a:off x="5906744" y="5481024"/>
              <a:ext cx="1005793" cy="754172"/>
            </a:xfrm>
            <a:custGeom>
              <a:avLst/>
              <a:gdLst>
                <a:gd name="T0" fmla="*/ 0 w 990"/>
                <a:gd name="T1" fmla="*/ 71 h 732"/>
                <a:gd name="T2" fmla="*/ 26 w 990"/>
                <a:gd name="T3" fmla="*/ 95 h 732"/>
                <a:gd name="T4" fmla="*/ 23 w 990"/>
                <a:gd name="T5" fmla="*/ 113 h 732"/>
                <a:gd name="T6" fmla="*/ 30 w 990"/>
                <a:gd name="T7" fmla="*/ 124 h 732"/>
                <a:gd name="T8" fmla="*/ 19 w 990"/>
                <a:gd name="T9" fmla="*/ 141 h 732"/>
                <a:gd name="T10" fmla="*/ 135 w 990"/>
                <a:gd name="T11" fmla="*/ 101 h 732"/>
                <a:gd name="T12" fmla="*/ 283 w 990"/>
                <a:gd name="T13" fmla="*/ 194 h 732"/>
                <a:gd name="T14" fmla="*/ 405 w 990"/>
                <a:gd name="T15" fmla="*/ 130 h 732"/>
                <a:gd name="T16" fmla="*/ 475 w 990"/>
                <a:gd name="T17" fmla="*/ 145 h 732"/>
                <a:gd name="T18" fmla="*/ 564 w 990"/>
                <a:gd name="T19" fmla="*/ 232 h 732"/>
                <a:gd name="T20" fmla="*/ 597 w 990"/>
                <a:gd name="T21" fmla="*/ 232 h 732"/>
                <a:gd name="T22" fmla="*/ 625 w 990"/>
                <a:gd name="T23" fmla="*/ 293 h 732"/>
                <a:gd name="T24" fmla="*/ 618 w 990"/>
                <a:gd name="T25" fmla="*/ 409 h 732"/>
                <a:gd name="T26" fmla="*/ 639 w 990"/>
                <a:gd name="T27" fmla="*/ 422 h 732"/>
                <a:gd name="T28" fmla="*/ 642 w 990"/>
                <a:gd name="T29" fmla="*/ 401 h 732"/>
                <a:gd name="T30" fmla="*/ 671 w 990"/>
                <a:gd name="T31" fmla="*/ 401 h 732"/>
                <a:gd name="T32" fmla="*/ 642 w 990"/>
                <a:gd name="T33" fmla="*/ 457 h 732"/>
                <a:gd name="T34" fmla="*/ 718 w 990"/>
                <a:gd name="T35" fmla="*/ 533 h 732"/>
                <a:gd name="T36" fmla="*/ 730 w 990"/>
                <a:gd name="T37" fmla="*/ 512 h 732"/>
                <a:gd name="T38" fmla="*/ 736 w 990"/>
                <a:gd name="T39" fmla="*/ 565 h 732"/>
                <a:gd name="T40" fmla="*/ 760 w 990"/>
                <a:gd name="T41" fmla="*/ 576 h 732"/>
                <a:gd name="T42" fmla="*/ 787 w 990"/>
                <a:gd name="T43" fmla="*/ 641 h 732"/>
                <a:gd name="T44" fmla="*/ 814 w 990"/>
                <a:gd name="T45" fmla="*/ 641 h 732"/>
                <a:gd name="T46" fmla="*/ 871 w 990"/>
                <a:gd name="T47" fmla="*/ 702 h 732"/>
                <a:gd name="T48" fmla="*/ 903 w 990"/>
                <a:gd name="T49" fmla="*/ 706 h 732"/>
                <a:gd name="T50" fmla="*/ 903 w 990"/>
                <a:gd name="T51" fmla="*/ 715 h 732"/>
                <a:gd name="T52" fmla="*/ 880 w 990"/>
                <a:gd name="T53" fmla="*/ 732 h 732"/>
                <a:gd name="T54" fmla="*/ 931 w 990"/>
                <a:gd name="T55" fmla="*/ 725 h 732"/>
                <a:gd name="T56" fmla="*/ 964 w 990"/>
                <a:gd name="T57" fmla="*/ 711 h 732"/>
                <a:gd name="T58" fmla="*/ 981 w 990"/>
                <a:gd name="T59" fmla="*/ 626 h 732"/>
                <a:gd name="T60" fmla="*/ 990 w 990"/>
                <a:gd name="T61" fmla="*/ 630 h 732"/>
                <a:gd name="T62" fmla="*/ 983 w 990"/>
                <a:gd name="T63" fmla="*/ 512 h 732"/>
                <a:gd name="T64" fmla="*/ 969 w 990"/>
                <a:gd name="T65" fmla="*/ 477 h 732"/>
                <a:gd name="T66" fmla="*/ 863 w 990"/>
                <a:gd name="T67" fmla="*/ 306 h 732"/>
                <a:gd name="T68" fmla="*/ 779 w 990"/>
                <a:gd name="T69" fmla="*/ 145 h 732"/>
                <a:gd name="T70" fmla="*/ 728 w 990"/>
                <a:gd name="T71" fmla="*/ 12 h 732"/>
                <a:gd name="T72" fmla="*/ 715 w 990"/>
                <a:gd name="T73" fmla="*/ 10 h 732"/>
                <a:gd name="T74" fmla="*/ 669 w 990"/>
                <a:gd name="T75" fmla="*/ 0 h 732"/>
                <a:gd name="T76" fmla="*/ 656 w 990"/>
                <a:gd name="T77" fmla="*/ 14 h 732"/>
                <a:gd name="T78" fmla="*/ 663 w 990"/>
                <a:gd name="T79" fmla="*/ 65 h 732"/>
                <a:gd name="T80" fmla="*/ 644 w 990"/>
                <a:gd name="T81" fmla="*/ 61 h 732"/>
                <a:gd name="T82" fmla="*/ 641 w 990"/>
                <a:gd name="T83" fmla="*/ 40 h 732"/>
                <a:gd name="T84" fmla="*/ 327 w 990"/>
                <a:gd name="T85" fmla="*/ 57 h 732"/>
                <a:gd name="T86" fmla="*/ 304 w 990"/>
                <a:gd name="T87" fmla="*/ 23 h 732"/>
                <a:gd name="T88" fmla="*/ 0 w 990"/>
                <a:gd name="T89" fmla="*/ 50 h 732"/>
                <a:gd name="T90" fmla="*/ 0 w 990"/>
                <a:gd name="T91" fmla="*/ 71 h 732"/>
                <a:gd name="T92" fmla="*/ 0 w 990"/>
                <a:gd name="T93" fmla="*/ 71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90" h="732">
                  <a:moveTo>
                    <a:pt x="0" y="71"/>
                  </a:moveTo>
                  <a:lnTo>
                    <a:pt x="26" y="95"/>
                  </a:lnTo>
                  <a:lnTo>
                    <a:pt x="23" y="113"/>
                  </a:lnTo>
                  <a:lnTo>
                    <a:pt x="30" y="124"/>
                  </a:lnTo>
                  <a:lnTo>
                    <a:pt x="19" y="141"/>
                  </a:lnTo>
                  <a:lnTo>
                    <a:pt x="135" y="101"/>
                  </a:lnTo>
                  <a:lnTo>
                    <a:pt x="283" y="194"/>
                  </a:lnTo>
                  <a:lnTo>
                    <a:pt x="405" y="130"/>
                  </a:lnTo>
                  <a:lnTo>
                    <a:pt x="475" y="145"/>
                  </a:lnTo>
                  <a:lnTo>
                    <a:pt x="564" y="232"/>
                  </a:lnTo>
                  <a:lnTo>
                    <a:pt x="597" y="232"/>
                  </a:lnTo>
                  <a:lnTo>
                    <a:pt x="625" y="293"/>
                  </a:lnTo>
                  <a:lnTo>
                    <a:pt x="618" y="409"/>
                  </a:lnTo>
                  <a:lnTo>
                    <a:pt x="639" y="422"/>
                  </a:lnTo>
                  <a:lnTo>
                    <a:pt x="642" y="401"/>
                  </a:lnTo>
                  <a:lnTo>
                    <a:pt x="671" y="401"/>
                  </a:lnTo>
                  <a:lnTo>
                    <a:pt x="642" y="457"/>
                  </a:lnTo>
                  <a:lnTo>
                    <a:pt x="718" y="533"/>
                  </a:lnTo>
                  <a:lnTo>
                    <a:pt x="730" y="512"/>
                  </a:lnTo>
                  <a:lnTo>
                    <a:pt x="736" y="565"/>
                  </a:lnTo>
                  <a:lnTo>
                    <a:pt x="760" y="576"/>
                  </a:lnTo>
                  <a:lnTo>
                    <a:pt x="787" y="641"/>
                  </a:lnTo>
                  <a:lnTo>
                    <a:pt x="814" y="641"/>
                  </a:lnTo>
                  <a:lnTo>
                    <a:pt x="871" y="702"/>
                  </a:lnTo>
                  <a:lnTo>
                    <a:pt x="903" y="706"/>
                  </a:lnTo>
                  <a:lnTo>
                    <a:pt x="903" y="715"/>
                  </a:lnTo>
                  <a:lnTo>
                    <a:pt x="880" y="732"/>
                  </a:lnTo>
                  <a:lnTo>
                    <a:pt x="931" y="725"/>
                  </a:lnTo>
                  <a:lnTo>
                    <a:pt x="964" y="711"/>
                  </a:lnTo>
                  <a:lnTo>
                    <a:pt x="981" y="626"/>
                  </a:lnTo>
                  <a:lnTo>
                    <a:pt x="990" y="630"/>
                  </a:lnTo>
                  <a:lnTo>
                    <a:pt x="983" y="512"/>
                  </a:lnTo>
                  <a:lnTo>
                    <a:pt x="969" y="477"/>
                  </a:lnTo>
                  <a:lnTo>
                    <a:pt x="863" y="306"/>
                  </a:lnTo>
                  <a:lnTo>
                    <a:pt x="779" y="145"/>
                  </a:lnTo>
                  <a:lnTo>
                    <a:pt x="728" y="12"/>
                  </a:lnTo>
                  <a:lnTo>
                    <a:pt x="715" y="10"/>
                  </a:lnTo>
                  <a:lnTo>
                    <a:pt x="669" y="0"/>
                  </a:lnTo>
                  <a:lnTo>
                    <a:pt x="656" y="14"/>
                  </a:lnTo>
                  <a:lnTo>
                    <a:pt x="663" y="65"/>
                  </a:lnTo>
                  <a:lnTo>
                    <a:pt x="644" y="61"/>
                  </a:lnTo>
                  <a:lnTo>
                    <a:pt x="641" y="40"/>
                  </a:lnTo>
                  <a:lnTo>
                    <a:pt x="327" y="57"/>
                  </a:lnTo>
                  <a:lnTo>
                    <a:pt x="304" y="23"/>
                  </a:lnTo>
                  <a:lnTo>
                    <a:pt x="0" y="50"/>
                  </a:lnTo>
                  <a:lnTo>
                    <a:pt x="0" y="71"/>
                  </a:lnTo>
                  <a:lnTo>
                    <a:pt x="0" y="71"/>
                  </a:lnTo>
                  <a:close/>
                </a:path>
              </a:pathLst>
            </a:custGeom>
            <a:solidFill>
              <a:srgbClr val="F6BE98"/>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9" name="Freeform 1152"/>
            <p:cNvSpPr>
              <a:spLocks/>
            </p:cNvSpPr>
            <p:nvPr/>
          </p:nvSpPr>
          <p:spPr bwMode="auto">
            <a:xfrm>
              <a:off x="6364076" y="4112716"/>
              <a:ext cx="496146" cy="485910"/>
            </a:xfrm>
            <a:custGeom>
              <a:avLst/>
              <a:gdLst>
                <a:gd name="T0" fmla="*/ 0 w 489"/>
                <a:gd name="T1" fmla="*/ 327 h 473"/>
                <a:gd name="T2" fmla="*/ 17 w 489"/>
                <a:gd name="T3" fmla="*/ 391 h 473"/>
                <a:gd name="T4" fmla="*/ 80 w 489"/>
                <a:gd name="T5" fmla="*/ 437 h 473"/>
                <a:gd name="T6" fmla="*/ 111 w 489"/>
                <a:gd name="T7" fmla="*/ 473 h 473"/>
                <a:gd name="T8" fmla="*/ 204 w 489"/>
                <a:gd name="T9" fmla="*/ 435 h 473"/>
                <a:gd name="T10" fmla="*/ 246 w 489"/>
                <a:gd name="T11" fmla="*/ 429 h 473"/>
                <a:gd name="T12" fmla="*/ 268 w 489"/>
                <a:gd name="T13" fmla="*/ 401 h 473"/>
                <a:gd name="T14" fmla="*/ 304 w 489"/>
                <a:gd name="T15" fmla="*/ 258 h 473"/>
                <a:gd name="T16" fmla="*/ 344 w 489"/>
                <a:gd name="T17" fmla="*/ 275 h 473"/>
                <a:gd name="T18" fmla="*/ 420 w 489"/>
                <a:gd name="T19" fmla="*/ 122 h 473"/>
                <a:gd name="T20" fmla="*/ 479 w 489"/>
                <a:gd name="T21" fmla="*/ 154 h 473"/>
                <a:gd name="T22" fmla="*/ 489 w 489"/>
                <a:gd name="T23" fmla="*/ 127 h 473"/>
                <a:gd name="T24" fmla="*/ 447 w 489"/>
                <a:gd name="T25" fmla="*/ 93 h 473"/>
                <a:gd name="T26" fmla="*/ 415 w 489"/>
                <a:gd name="T27" fmla="*/ 97 h 473"/>
                <a:gd name="T28" fmla="*/ 403 w 489"/>
                <a:gd name="T29" fmla="*/ 114 h 473"/>
                <a:gd name="T30" fmla="*/ 344 w 489"/>
                <a:gd name="T31" fmla="*/ 131 h 473"/>
                <a:gd name="T32" fmla="*/ 306 w 489"/>
                <a:gd name="T33" fmla="*/ 173 h 473"/>
                <a:gd name="T34" fmla="*/ 295 w 489"/>
                <a:gd name="T35" fmla="*/ 106 h 473"/>
                <a:gd name="T36" fmla="*/ 189 w 489"/>
                <a:gd name="T37" fmla="*/ 123 h 473"/>
                <a:gd name="T38" fmla="*/ 168 w 489"/>
                <a:gd name="T39" fmla="*/ 0 h 473"/>
                <a:gd name="T40" fmla="*/ 152 w 489"/>
                <a:gd name="T41" fmla="*/ 11 h 473"/>
                <a:gd name="T42" fmla="*/ 162 w 489"/>
                <a:gd name="T43" fmla="*/ 34 h 473"/>
                <a:gd name="T44" fmla="*/ 149 w 489"/>
                <a:gd name="T45" fmla="*/ 142 h 473"/>
                <a:gd name="T46" fmla="*/ 73 w 489"/>
                <a:gd name="T47" fmla="*/ 209 h 473"/>
                <a:gd name="T48" fmla="*/ 61 w 489"/>
                <a:gd name="T49" fmla="*/ 255 h 473"/>
                <a:gd name="T50" fmla="*/ 40 w 489"/>
                <a:gd name="T51" fmla="*/ 243 h 473"/>
                <a:gd name="T52" fmla="*/ 33 w 489"/>
                <a:gd name="T53" fmla="*/ 298 h 473"/>
                <a:gd name="T54" fmla="*/ 0 w 489"/>
                <a:gd name="T55" fmla="*/ 327 h 473"/>
                <a:gd name="T56" fmla="*/ 0 w 489"/>
                <a:gd name="T57" fmla="*/ 327 h 473"/>
                <a:gd name="T58" fmla="*/ 0 w 489"/>
                <a:gd name="T59" fmla="*/ 327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9" h="473">
                  <a:moveTo>
                    <a:pt x="0" y="327"/>
                  </a:moveTo>
                  <a:lnTo>
                    <a:pt x="17" y="391"/>
                  </a:lnTo>
                  <a:lnTo>
                    <a:pt x="80" y="437"/>
                  </a:lnTo>
                  <a:lnTo>
                    <a:pt x="111" y="473"/>
                  </a:lnTo>
                  <a:lnTo>
                    <a:pt x="204" y="435"/>
                  </a:lnTo>
                  <a:lnTo>
                    <a:pt x="246" y="429"/>
                  </a:lnTo>
                  <a:lnTo>
                    <a:pt x="268" y="401"/>
                  </a:lnTo>
                  <a:lnTo>
                    <a:pt x="304" y="258"/>
                  </a:lnTo>
                  <a:lnTo>
                    <a:pt x="344" y="275"/>
                  </a:lnTo>
                  <a:lnTo>
                    <a:pt x="420" y="122"/>
                  </a:lnTo>
                  <a:lnTo>
                    <a:pt x="479" y="154"/>
                  </a:lnTo>
                  <a:lnTo>
                    <a:pt x="489" y="127"/>
                  </a:lnTo>
                  <a:lnTo>
                    <a:pt x="447" y="93"/>
                  </a:lnTo>
                  <a:lnTo>
                    <a:pt x="415" y="97"/>
                  </a:lnTo>
                  <a:lnTo>
                    <a:pt x="403" y="114"/>
                  </a:lnTo>
                  <a:lnTo>
                    <a:pt x="344" y="131"/>
                  </a:lnTo>
                  <a:lnTo>
                    <a:pt x="306" y="173"/>
                  </a:lnTo>
                  <a:lnTo>
                    <a:pt x="295" y="106"/>
                  </a:lnTo>
                  <a:lnTo>
                    <a:pt x="189" y="123"/>
                  </a:lnTo>
                  <a:lnTo>
                    <a:pt x="168" y="0"/>
                  </a:lnTo>
                  <a:lnTo>
                    <a:pt x="152" y="11"/>
                  </a:lnTo>
                  <a:lnTo>
                    <a:pt x="162" y="34"/>
                  </a:lnTo>
                  <a:lnTo>
                    <a:pt x="149" y="142"/>
                  </a:lnTo>
                  <a:lnTo>
                    <a:pt x="73" y="209"/>
                  </a:lnTo>
                  <a:lnTo>
                    <a:pt x="61" y="255"/>
                  </a:lnTo>
                  <a:lnTo>
                    <a:pt x="40" y="243"/>
                  </a:lnTo>
                  <a:lnTo>
                    <a:pt x="33" y="298"/>
                  </a:lnTo>
                  <a:lnTo>
                    <a:pt x="0" y="327"/>
                  </a:lnTo>
                  <a:lnTo>
                    <a:pt x="0" y="327"/>
                  </a:lnTo>
                  <a:lnTo>
                    <a:pt x="0" y="327"/>
                  </a:lnTo>
                  <a:close/>
                </a:path>
              </a:pathLst>
            </a:custGeom>
            <a:solidFill>
              <a:srgbClr val="F6BE98"/>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1" name="Freeform 1154"/>
            <p:cNvSpPr>
              <a:spLocks/>
            </p:cNvSpPr>
            <p:nvPr/>
          </p:nvSpPr>
          <p:spPr bwMode="auto">
            <a:xfrm>
              <a:off x="6281385" y="4239255"/>
              <a:ext cx="855599" cy="477473"/>
            </a:xfrm>
            <a:custGeom>
              <a:avLst/>
              <a:gdLst>
                <a:gd name="T0" fmla="*/ 78 w 844"/>
                <a:gd name="T1" fmla="*/ 414 h 463"/>
                <a:gd name="T2" fmla="*/ 79 w 844"/>
                <a:gd name="T3" fmla="*/ 402 h 463"/>
                <a:gd name="T4" fmla="*/ 133 w 844"/>
                <a:gd name="T5" fmla="*/ 351 h 463"/>
                <a:gd name="T6" fmla="*/ 163 w 844"/>
                <a:gd name="T7" fmla="*/ 315 h 463"/>
                <a:gd name="T8" fmla="*/ 194 w 844"/>
                <a:gd name="T9" fmla="*/ 351 h 463"/>
                <a:gd name="T10" fmla="*/ 287 w 844"/>
                <a:gd name="T11" fmla="*/ 313 h 463"/>
                <a:gd name="T12" fmla="*/ 329 w 844"/>
                <a:gd name="T13" fmla="*/ 307 h 463"/>
                <a:gd name="T14" fmla="*/ 351 w 844"/>
                <a:gd name="T15" fmla="*/ 279 h 463"/>
                <a:gd name="T16" fmla="*/ 387 w 844"/>
                <a:gd name="T17" fmla="*/ 136 h 463"/>
                <a:gd name="T18" fmla="*/ 427 w 844"/>
                <a:gd name="T19" fmla="*/ 153 h 463"/>
                <a:gd name="T20" fmla="*/ 503 w 844"/>
                <a:gd name="T21" fmla="*/ 0 h 463"/>
                <a:gd name="T22" fmla="*/ 562 w 844"/>
                <a:gd name="T23" fmla="*/ 32 h 463"/>
                <a:gd name="T24" fmla="*/ 572 w 844"/>
                <a:gd name="T25" fmla="*/ 5 h 463"/>
                <a:gd name="T26" fmla="*/ 600 w 844"/>
                <a:gd name="T27" fmla="*/ 13 h 463"/>
                <a:gd name="T28" fmla="*/ 654 w 844"/>
                <a:gd name="T29" fmla="*/ 60 h 463"/>
                <a:gd name="T30" fmla="*/ 635 w 844"/>
                <a:gd name="T31" fmla="*/ 106 h 463"/>
                <a:gd name="T32" fmla="*/ 642 w 844"/>
                <a:gd name="T33" fmla="*/ 127 h 463"/>
                <a:gd name="T34" fmla="*/ 665 w 844"/>
                <a:gd name="T35" fmla="*/ 117 h 463"/>
                <a:gd name="T36" fmla="*/ 682 w 844"/>
                <a:gd name="T37" fmla="*/ 138 h 463"/>
                <a:gd name="T38" fmla="*/ 764 w 844"/>
                <a:gd name="T39" fmla="*/ 165 h 463"/>
                <a:gd name="T40" fmla="*/ 688 w 844"/>
                <a:gd name="T41" fmla="*/ 161 h 463"/>
                <a:gd name="T42" fmla="*/ 768 w 844"/>
                <a:gd name="T43" fmla="*/ 231 h 463"/>
                <a:gd name="T44" fmla="*/ 718 w 844"/>
                <a:gd name="T45" fmla="*/ 224 h 463"/>
                <a:gd name="T46" fmla="*/ 819 w 844"/>
                <a:gd name="T47" fmla="*/ 288 h 463"/>
                <a:gd name="T48" fmla="*/ 844 w 844"/>
                <a:gd name="T49" fmla="*/ 332 h 463"/>
                <a:gd name="T50" fmla="*/ 827 w 844"/>
                <a:gd name="T51" fmla="*/ 326 h 463"/>
                <a:gd name="T52" fmla="*/ 823 w 844"/>
                <a:gd name="T53" fmla="*/ 338 h 463"/>
                <a:gd name="T54" fmla="*/ 492 w 844"/>
                <a:gd name="T55" fmla="*/ 401 h 463"/>
                <a:gd name="T56" fmla="*/ 216 w 844"/>
                <a:gd name="T57" fmla="*/ 435 h 463"/>
                <a:gd name="T58" fmla="*/ 0 w 844"/>
                <a:gd name="T59" fmla="*/ 463 h 463"/>
                <a:gd name="T60" fmla="*/ 78 w 844"/>
                <a:gd name="T61" fmla="*/ 414 h 463"/>
                <a:gd name="T62" fmla="*/ 78 w 844"/>
                <a:gd name="T63" fmla="*/ 41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44" h="463">
                  <a:moveTo>
                    <a:pt x="78" y="414"/>
                  </a:moveTo>
                  <a:lnTo>
                    <a:pt x="79" y="402"/>
                  </a:lnTo>
                  <a:lnTo>
                    <a:pt x="133" y="351"/>
                  </a:lnTo>
                  <a:lnTo>
                    <a:pt x="163" y="315"/>
                  </a:lnTo>
                  <a:lnTo>
                    <a:pt x="194" y="351"/>
                  </a:lnTo>
                  <a:lnTo>
                    <a:pt x="287" y="313"/>
                  </a:lnTo>
                  <a:lnTo>
                    <a:pt x="329" y="307"/>
                  </a:lnTo>
                  <a:lnTo>
                    <a:pt x="351" y="279"/>
                  </a:lnTo>
                  <a:lnTo>
                    <a:pt x="387" y="136"/>
                  </a:lnTo>
                  <a:lnTo>
                    <a:pt x="427" y="153"/>
                  </a:lnTo>
                  <a:lnTo>
                    <a:pt x="503" y="0"/>
                  </a:lnTo>
                  <a:lnTo>
                    <a:pt x="562" y="32"/>
                  </a:lnTo>
                  <a:lnTo>
                    <a:pt x="572" y="5"/>
                  </a:lnTo>
                  <a:lnTo>
                    <a:pt x="600" y="13"/>
                  </a:lnTo>
                  <a:lnTo>
                    <a:pt x="654" y="60"/>
                  </a:lnTo>
                  <a:lnTo>
                    <a:pt x="635" y="106"/>
                  </a:lnTo>
                  <a:lnTo>
                    <a:pt x="642" y="127"/>
                  </a:lnTo>
                  <a:lnTo>
                    <a:pt x="665" y="117"/>
                  </a:lnTo>
                  <a:lnTo>
                    <a:pt x="682" y="138"/>
                  </a:lnTo>
                  <a:lnTo>
                    <a:pt x="764" y="165"/>
                  </a:lnTo>
                  <a:lnTo>
                    <a:pt x="688" y="161"/>
                  </a:lnTo>
                  <a:lnTo>
                    <a:pt x="768" y="231"/>
                  </a:lnTo>
                  <a:lnTo>
                    <a:pt x="718" y="224"/>
                  </a:lnTo>
                  <a:lnTo>
                    <a:pt x="819" y="288"/>
                  </a:lnTo>
                  <a:lnTo>
                    <a:pt x="844" y="332"/>
                  </a:lnTo>
                  <a:lnTo>
                    <a:pt x="827" y="326"/>
                  </a:lnTo>
                  <a:lnTo>
                    <a:pt x="823" y="338"/>
                  </a:lnTo>
                  <a:lnTo>
                    <a:pt x="492" y="401"/>
                  </a:lnTo>
                  <a:lnTo>
                    <a:pt x="216" y="435"/>
                  </a:lnTo>
                  <a:lnTo>
                    <a:pt x="0" y="463"/>
                  </a:lnTo>
                  <a:lnTo>
                    <a:pt x="78" y="414"/>
                  </a:lnTo>
                  <a:lnTo>
                    <a:pt x="78" y="414"/>
                  </a:lnTo>
                  <a:close/>
                </a:path>
              </a:pathLst>
            </a:custGeom>
            <a:solidFill>
              <a:srgbClr val="F6BE98"/>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2" name="Freeform 1156"/>
            <p:cNvSpPr>
              <a:spLocks/>
            </p:cNvSpPr>
            <p:nvPr/>
          </p:nvSpPr>
          <p:spPr bwMode="auto">
            <a:xfrm>
              <a:off x="6232446" y="4583441"/>
              <a:ext cx="945040" cy="423483"/>
            </a:xfrm>
            <a:custGeom>
              <a:avLst/>
              <a:gdLst>
                <a:gd name="T0" fmla="*/ 0 w 932"/>
                <a:gd name="T1" fmla="*/ 350 h 407"/>
                <a:gd name="T2" fmla="*/ 135 w 932"/>
                <a:gd name="T3" fmla="*/ 332 h 407"/>
                <a:gd name="T4" fmla="*/ 213 w 932"/>
                <a:gd name="T5" fmla="*/ 294 h 407"/>
                <a:gd name="T6" fmla="*/ 361 w 932"/>
                <a:gd name="T7" fmla="*/ 279 h 407"/>
                <a:gd name="T8" fmla="*/ 422 w 932"/>
                <a:gd name="T9" fmla="*/ 317 h 407"/>
                <a:gd name="T10" fmla="*/ 519 w 932"/>
                <a:gd name="T11" fmla="*/ 304 h 407"/>
                <a:gd name="T12" fmla="*/ 666 w 932"/>
                <a:gd name="T13" fmla="*/ 407 h 407"/>
                <a:gd name="T14" fmla="*/ 723 w 932"/>
                <a:gd name="T15" fmla="*/ 393 h 407"/>
                <a:gd name="T16" fmla="*/ 804 w 932"/>
                <a:gd name="T17" fmla="*/ 275 h 407"/>
                <a:gd name="T18" fmla="*/ 871 w 932"/>
                <a:gd name="T19" fmla="*/ 251 h 407"/>
                <a:gd name="T20" fmla="*/ 892 w 932"/>
                <a:gd name="T21" fmla="*/ 217 h 407"/>
                <a:gd name="T22" fmla="*/ 820 w 932"/>
                <a:gd name="T23" fmla="*/ 230 h 407"/>
                <a:gd name="T24" fmla="*/ 801 w 932"/>
                <a:gd name="T25" fmla="*/ 205 h 407"/>
                <a:gd name="T26" fmla="*/ 844 w 932"/>
                <a:gd name="T27" fmla="*/ 194 h 407"/>
                <a:gd name="T28" fmla="*/ 844 w 932"/>
                <a:gd name="T29" fmla="*/ 179 h 407"/>
                <a:gd name="T30" fmla="*/ 795 w 932"/>
                <a:gd name="T31" fmla="*/ 161 h 407"/>
                <a:gd name="T32" fmla="*/ 858 w 932"/>
                <a:gd name="T33" fmla="*/ 139 h 407"/>
                <a:gd name="T34" fmla="*/ 854 w 932"/>
                <a:gd name="T35" fmla="*/ 163 h 407"/>
                <a:gd name="T36" fmla="*/ 894 w 932"/>
                <a:gd name="T37" fmla="*/ 163 h 407"/>
                <a:gd name="T38" fmla="*/ 916 w 932"/>
                <a:gd name="T39" fmla="*/ 122 h 407"/>
                <a:gd name="T40" fmla="*/ 932 w 932"/>
                <a:gd name="T41" fmla="*/ 120 h 407"/>
                <a:gd name="T42" fmla="*/ 922 w 932"/>
                <a:gd name="T43" fmla="*/ 82 h 407"/>
                <a:gd name="T44" fmla="*/ 894 w 932"/>
                <a:gd name="T45" fmla="*/ 120 h 407"/>
                <a:gd name="T46" fmla="*/ 865 w 932"/>
                <a:gd name="T47" fmla="*/ 36 h 407"/>
                <a:gd name="T48" fmla="*/ 884 w 932"/>
                <a:gd name="T49" fmla="*/ 32 h 407"/>
                <a:gd name="T50" fmla="*/ 911 w 932"/>
                <a:gd name="T51" fmla="*/ 55 h 407"/>
                <a:gd name="T52" fmla="*/ 892 w 932"/>
                <a:gd name="T53" fmla="*/ 17 h 407"/>
                <a:gd name="T54" fmla="*/ 871 w 932"/>
                <a:gd name="T55" fmla="*/ 0 h 407"/>
                <a:gd name="T56" fmla="*/ 540 w 932"/>
                <a:gd name="T57" fmla="*/ 63 h 407"/>
                <a:gd name="T58" fmla="*/ 264 w 932"/>
                <a:gd name="T59" fmla="*/ 97 h 407"/>
                <a:gd name="T60" fmla="*/ 226 w 932"/>
                <a:gd name="T61" fmla="*/ 171 h 407"/>
                <a:gd name="T62" fmla="*/ 167 w 932"/>
                <a:gd name="T63" fmla="*/ 184 h 407"/>
                <a:gd name="T64" fmla="*/ 139 w 932"/>
                <a:gd name="T65" fmla="*/ 222 h 407"/>
                <a:gd name="T66" fmla="*/ 32 w 932"/>
                <a:gd name="T67" fmla="*/ 283 h 407"/>
                <a:gd name="T68" fmla="*/ 27 w 932"/>
                <a:gd name="T69" fmla="*/ 306 h 407"/>
                <a:gd name="T70" fmla="*/ 0 w 932"/>
                <a:gd name="T71" fmla="*/ 319 h 407"/>
                <a:gd name="T72" fmla="*/ 0 w 932"/>
                <a:gd name="T73" fmla="*/ 350 h 407"/>
                <a:gd name="T74" fmla="*/ 0 w 932"/>
                <a:gd name="T75" fmla="*/ 35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2" h="407">
                  <a:moveTo>
                    <a:pt x="0" y="350"/>
                  </a:moveTo>
                  <a:lnTo>
                    <a:pt x="135" y="332"/>
                  </a:lnTo>
                  <a:lnTo>
                    <a:pt x="213" y="294"/>
                  </a:lnTo>
                  <a:lnTo>
                    <a:pt x="361" y="279"/>
                  </a:lnTo>
                  <a:lnTo>
                    <a:pt x="422" y="317"/>
                  </a:lnTo>
                  <a:lnTo>
                    <a:pt x="519" y="304"/>
                  </a:lnTo>
                  <a:lnTo>
                    <a:pt x="666" y="407"/>
                  </a:lnTo>
                  <a:lnTo>
                    <a:pt x="723" y="393"/>
                  </a:lnTo>
                  <a:lnTo>
                    <a:pt x="804" y="275"/>
                  </a:lnTo>
                  <a:lnTo>
                    <a:pt x="871" y="251"/>
                  </a:lnTo>
                  <a:lnTo>
                    <a:pt x="892" y="217"/>
                  </a:lnTo>
                  <a:lnTo>
                    <a:pt x="820" y="230"/>
                  </a:lnTo>
                  <a:lnTo>
                    <a:pt x="801" y="205"/>
                  </a:lnTo>
                  <a:lnTo>
                    <a:pt x="844" y="194"/>
                  </a:lnTo>
                  <a:lnTo>
                    <a:pt x="844" y="179"/>
                  </a:lnTo>
                  <a:lnTo>
                    <a:pt x="795" y="161"/>
                  </a:lnTo>
                  <a:lnTo>
                    <a:pt x="858" y="139"/>
                  </a:lnTo>
                  <a:lnTo>
                    <a:pt x="854" y="163"/>
                  </a:lnTo>
                  <a:lnTo>
                    <a:pt x="894" y="163"/>
                  </a:lnTo>
                  <a:lnTo>
                    <a:pt x="916" y="122"/>
                  </a:lnTo>
                  <a:lnTo>
                    <a:pt x="932" y="120"/>
                  </a:lnTo>
                  <a:lnTo>
                    <a:pt x="922" y="82"/>
                  </a:lnTo>
                  <a:lnTo>
                    <a:pt x="894" y="120"/>
                  </a:lnTo>
                  <a:lnTo>
                    <a:pt x="865" y="36"/>
                  </a:lnTo>
                  <a:lnTo>
                    <a:pt x="884" y="32"/>
                  </a:lnTo>
                  <a:lnTo>
                    <a:pt x="911" y="55"/>
                  </a:lnTo>
                  <a:lnTo>
                    <a:pt x="892" y="17"/>
                  </a:lnTo>
                  <a:lnTo>
                    <a:pt x="871" y="0"/>
                  </a:lnTo>
                  <a:lnTo>
                    <a:pt x="540" y="63"/>
                  </a:lnTo>
                  <a:lnTo>
                    <a:pt x="264" y="97"/>
                  </a:lnTo>
                  <a:lnTo>
                    <a:pt x="226" y="171"/>
                  </a:lnTo>
                  <a:lnTo>
                    <a:pt x="167" y="184"/>
                  </a:lnTo>
                  <a:lnTo>
                    <a:pt x="139" y="222"/>
                  </a:lnTo>
                  <a:lnTo>
                    <a:pt x="32" y="283"/>
                  </a:lnTo>
                  <a:lnTo>
                    <a:pt x="27" y="306"/>
                  </a:lnTo>
                  <a:lnTo>
                    <a:pt x="0" y="319"/>
                  </a:lnTo>
                  <a:lnTo>
                    <a:pt x="0" y="350"/>
                  </a:lnTo>
                  <a:lnTo>
                    <a:pt x="0" y="350"/>
                  </a:lnTo>
                  <a:close/>
                </a:path>
              </a:pathLst>
            </a:custGeom>
            <a:solidFill>
              <a:srgbClr val="F6BE98"/>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3" name="Freeform 1157"/>
            <p:cNvSpPr>
              <a:spLocks/>
            </p:cNvSpPr>
            <p:nvPr/>
          </p:nvSpPr>
          <p:spPr bwMode="auto">
            <a:xfrm>
              <a:off x="6343826" y="4877012"/>
              <a:ext cx="563649" cy="421797"/>
            </a:xfrm>
            <a:custGeom>
              <a:avLst/>
              <a:gdLst>
                <a:gd name="T0" fmla="*/ 25 w 556"/>
                <a:gd name="T1" fmla="*/ 53 h 413"/>
                <a:gd name="T2" fmla="*/ 103 w 556"/>
                <a:gd name="T3" fmla="*/ 15 h 413"/>
                <a:gd name="T4" fmla="*/ 251 w 556"/>
                <a:gd name="T5" fmla="*/ 0 h 413"/>
                <a:gd name="T6" fmla="*/ 312 w 556"/>
                <a:gd name="T7" fmla="*/ 38 h 413"/>
                <a:gd name="T8" fmla="*/ 409 w 556"/>
                <a:gd name="T9" fmla="*/ 25 h 413"/>
                <a:gd name="T10" fmla="*/ 556 w 556"/>
                <a:gd name="T11" fmla="*/ 128 h 413"/>
                <a:gd name="T12" fmla="*/ 491 w 556"/>
                <a:gd name="T13" fmla="*/ 206 h 413"/>
                <a:gd name="T14" fmla="*/ 495 w 556"/>
                <a:gd name="T15" fmla="*/ 240 h 413"/>
                <a:gd name="T16" fmla="*/ 384 w 556"/>
                <a:gd name="T17" fmla="*/ 340 h 413"/>
                <a:gd name="T18" fmla="*/ 365 w 556"/>
                <a:gd name="T19" fmla="*/ 344 h 413"/>
                <a:gd name="T20" fmla="*/ 358 w 556"/>
                <a:gd name="T21" fmla="*/ 375 h 413"/>
                <a:gd name="T22" fmla="*/ 333 w 556"/>
                <a:gd name="T23" fmla="*/ 358 h 413"/>
                <a:gd name="T24" fmla="*/ 354 w 556"/>
                <a:gd name="T25" fmla="*/ 386 h 413"/>
                <a:gd name="T26" fmla="*/ 333 w 556"/>
                <a:gd name="T27" fmla="*/ 413 h 413"/>
                <a:gd name="T28" fmla="*/ 314 w 556"/>
                <a:gd name="T29" fmla="*/ 409 h 413"/>
                <a:gd name="T30" fmla="*/ 238 w 556"/>
                <a:gd name="T31" fmla="*/ 291 h 413"/>
                <a:gd name="T32" fmla="*/ 73 w 556"/>
                <a:gd name="T33" fmla="*/ 143 h 413"/>
                <a:gd name="T34" fmla="*/ 0 w 556"/>
                <a:gd name="T35" fmla="*/ 97 h 413"/>
                <a:gd name="T36" fmla="*/ 25 w 556"/>
                <a:gd name="T37" fmla="*/ 53 h 413"/>
                <a:gd name="T38" fmla="*/ 25 w 556"/>
                <a:gd name="T39" fmla="*/ 5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6" h="413">
                  <a:moveTo>
                    <a:pt x="25" y="53"/>
                  </a:moveTo>
                  <a:lnTo>
                    <a:pt x="103" y="15"/>
                  </a:lnTo>
                  <a:lnTo>
                    <a:pt x="251" y="0"/>
                  </a:lnTo>
                  <a:lnTo>
                    <a:pt x="312" y="38"/>
                  </a:lnTo>
                  <a:lnTo>
                    <a:pt x="409" y="25"/>
                  </a:lnTo>
                  <a:lnTo>
                    <a:pt x="556" y="128"/>
                  </a:lnTo>
                  <a:lnTo>
                    <a:pt x="491" y="206"/>
                  </a:lnTo>
                  <a:lnTo>
                    <a:pt x="495" y="240"/>
                  </a:lnTo>
                  <a:lnTo>
                    <a:pt x="384" y="340"/>
                  </a:lnTo>
                  <a:lnTo>
                    <a:pt x="365" y="344"/>
                  </a:lnTo>
                  <a:lnTo>
                    <a:pt x="358" y="375"/>
                  </a:lnTo>
                  <a:lnTo>
                    <a:pt x="333" y="358"/>
                  </a:lnTo>
                  <a:lnTo>
                    <a:pt x="354" y="386"/>
                  </a:lnTo>
                  <a:lnTo>
                    <a:pt x="333" y="413"/>
                  </a:lnTo>
                  <a:lnTo>
                    <a:pt x="314" y="409"/>
                  </a:lnTo>
                  <a:lnTo>
                    <a:pt x="238" y="291"/>
                  </a:lnTo>
                  <a:lnTo>
                    <a:pt x="73" y="143"/>
                  </a:lnTo>
                  <a:lnTo>
                    <a:pt x="0" y="97"/>
                  </a:lnTo>
                  <a:lnTo>
                    <a:pt x="25" y="53"/>
                  </a:lnTo>
                  <a:lnTo>
                    <a:pt x="25" y="53"/>
                  </a:lnTo>
                  <a:close/>
                </a:path>
              </a:pathLst>
            </a:custGeom>
            <a:solidFill>
              <a:srgbClr val="F6BE98"/>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74" name="TextBox 103"/>
            <p:cNvSpPr txBox="1">
              <a:spLocks noChangeArrowheads="1"/>
            </p:cNvSpPr>
            <p:nvPr/>
          </p:nvSpPr>
          <p:spPr bwMode="auto">
            <a:xfrm>
              <a:off x="6387702" y="4242630"/>
              <a:ext cx="356077" cy="214272"/>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solidFill>
                    <a:schemeClr val="bg1"/>
                  </a:solidFill>
                  <a:latin typeface="+mj-lt"/>
                  <a:cs typeface="Tahoma" panose="020B0604030504040204" pitchFamily="34" charset="0"/>
                </a:rPr>
                <a:t>WV</a:t>
              </a:r>
            </a:p>
          </p:txBody>
        </p:sp>
        <p:sp>
          <p:nvSpPr>
            <p:cNvPr id="175" name="TextBox 104"/>
            <p:cNvSpPr txBox="1">
              <a:spLocks noChangeArrowheads="1"/>
            </p:cNvSpPr>
            <p:nvPr/>
          </p:nvSpPr>
          <p:spPr bwMode="auto">
            <a:xfrm>
              <a:off x="6713403" y="4360733"/>
              <a:ext cx="322327" cy="214272"/>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solidFill>
                    <a:schemeClr val="bg1"/>
                  </a:solidFill>
                  <a:latin typeface="+mj-lt"/>
                  <a:cs typeface="Tahoma" panose="020B0604030504040204" pitchFamily="34" charset="0"/>
                </a:rPr>
                <a:t>VA</a:t>
              </a:r>
            </a:p>
          </p:txBody>
        </p:sp>
        <p:sp>
          <p:nvSpPr>
            <p:cNvPr id="179" name="TextBox 108"/>
            <p:cNvSpPr txBox="1">
              <a:spLocks noChangeArrowheads="1"/>
            </p:cNvSpPr>
            <p:nvPr/>
          </p:nvSpPr>
          <p:spPr bwMode="auto">
            <a:xfrm>
              <a:off x="6662776" y="4644180"/>
              <a:ext cx="337514" cy="21596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solidFill>
                    <a:schemeClr val="bg1"/>
                  </a:solidFill>
                  <a:latin typeface="+mj-lt"/>
                  <a:cs typeface="Tahoma" panose="020B0604030504040204" pitchFamily="34" charset="0"/>
                </a:rPr>
                <a:t>NC</a:t>
              </a:r>
            </a:p>
          </p:txBody>
        </p:sp>
        <p:sp>
          <p:nvSpPr>
            <p:cNvPr id="180" name="TextBox 109"/>
            <p:cNvSpPr txBox="1">
              <a:spLocks noChangeArrowheads="1"/>
            </p:cNvSpPr>
            <p:nvPr/>
          </p:nvSpPr>
          <p:spPr bwMode="auto">
            <a:xfrm>
              <a:off x="6575022" y="4931002"/>
              <a:ext cx="308826" cy="214272"/>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solidFill>
                    <a:schemeClr val="bg1"/>
                  </a:solidFill>
                  <a:latin typeface="+mj-lt"/>
                  <a:cs typeface="Tahoma" panose="020B0604030504040204" pitchFamily="34" charset="0"/>
                </a:rPr>
                <a:t>SC</a:t>
              </a:r>
            </a:p>
          </p:txBody>
        </p:sp>
        <p:sp>
          <p:nvSpPr>
            <p:cNvPr id="181" name="TextBox 110"/>
            <p:cNvSpPr txBox="1">
              <a:spLocks noChangeArrowheads="1"/>
            </p:cNvSpPr>
            <p:nvPr/>
          </p:nvSpPr>
          <p:spPr bwMode="auto">
            <a:xfrm>
              <a:off x="6207132" y="5153710"/>
              <a:ext cx="329077" cy="21596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solidFill>
                    <a:schemeClr val="bg1"/>
                  </a:solidFill>
                  <a:latin typeface="+mj-lt"/>
                  <a:cs typeface="Tahoma" panose="020B0604030504040204" pitchFamily="34" charset="0"/>
                </a:rPr>
                <a:t>GA</a:t>
              </a:r>
            </a:p>
          </p:txBody>
        </p:sp>
        <p:sp>
          <p:nvSpPr>
            <p:cNvPr id="182" name="TextBox 111"/>
            <p:cNvSpPr txBox="1">
              <a:spLocks noChangeArrowheads="1"/>
            </p:cNvSpPr>
            <p:nvPr/>
          </p:nvSpPr>
          <p:spPr bwMode="auto">
            <a:xfrm>
              <a:off x="5844304" y="4742037"/>
              <a:ext cx="327389" cy="214272"/>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solidFill>
                    <a:schemeClr val="bg1"/>
                  </a:solidFill>
                  <a:latin typeface="+mj-lt"/>
                  <a:cs typeface="Tahoma" panose="020B0604030504040204" pitchFamily="34" charset="0"/>
                </a:rPr>
                <a:t>TN</a:t>
              </a:r>
            </a:p>
          </p:txBody>
        </p:sp>
        <p:sp>
          <p:nvSpPr>
            <p:cNvPr id="183" name="TextBox 112"/>
            <p:cNvSpPr txBox="1">
              <a:spLocks noChangeArrowheads="1"/>
            </p:cNvSpPr>
            <p:nvPr/>
          </p:nvSpPr>
          <p:spPr bwMode="auto">
            <a:xfrm>
              <a:off x="5987747" y="4463651"/>
              <a:ext cx="317263" cy="21596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ctr">
                <a:spcBef>
                  <a:spcPct val="0"/>
                </a:spcBef>
                <a:buClrTx/>
                <a:buFontTx/>
                <a:buNone/>
                <a:defRPr/>
              </a:pPr>
              <a:r>
                <a:rPr lang="en-US" altLang="en-US" sz="800" dirty="0" smtClean="0">
                  <a:solidFill>
                    <a:schemeClr val="bg1"/>
                  </a:solidFill>
                  <a:latin typeface="+mj-lt"/>
                  <a:cs typeface="Tahoma" panose="020B0604030504040204" pitchFamily="34" charset="0"/>
                </a:rPr>
                <a:t>KY</a:t>
              </a:r>
            </a:p>
          </p:txBody>
        </p:sp>
        <p:sp>
          <p:nvSpPr>
            <p:cNvPr id="53358" name="TextBox 118"/>
            <p:cNvSpPr txBox="1">
              <a:spLocks noChangeArrowheads="1"/>
            </p:cNvSpPr>
            <p:nvPr/>
          </p:nvSpPr>
          <p:spPr bwMode="auto">
            <a:xfrm>
              <a:off x="5170963" y="5405100"/>
              <a:ext cx="315576" cy="33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gn="ctr" eaLnBrk="1" hangingPunct="1">
                <a:lnSpc>
                  <a:spcPct val="100000"/>
                </a:lnSpc>
                <a:spcBef>
                  <a:spcPct val="0"/>
                </a:spcBef>
                <a:buFontTx/>
                <a:buNone/>
              </a:pPr>
              <a:r>
                <a:rPr lang="en-US" altLang="en-US" sz="800">
                  <a:solidFill>
                    <a:schemeClr val="bg1"/>
                  </a:solidFill>
                  <a:cs typeface="Arial" pitchFamily="34" charset="0"/>
                </a:rPr>
                <a:t>LA</a:t>
              </a:r>
            </a:p>
            <a:p>
              <a:pPr algn="ctr" eaLnBrk="1" hangingPunct="1">
                <a:lnSpc>
                  <a:spcPct val="100000"/>
                </a:lnSpc>
                <a:spcBef>
                  <a:spcPct val="0"/>
                </a:spcBef>
                <a:buFontTx/>
                <a:buNone/>
              </a:pPr>
              <a:endParaRPr lang="en-US" altLang="en-US" sz="800" b="1">
                <a:solidFill>
                  <a:schemeClr val="bg1"/>
                </a:solidFill>
                <a:cs typeface="Arial" pitchFamily="34" charset="0"/>
              </a:endParaRPr>
            </a:p>
          </p:txBody>
        </p:sp>
        <p:sp>
          <p:nvSpPr>
            <p:cNvPr id="190" name="TextBox 119"/>
            <p:cNvSpPr txBox="1">
              <a:spLocks noChangeArrowheads="1"/>
            </p:cNvSpPr>
            <p:nvPr/>
          </p:nvSpPr>
          <p:spPr bwMode="auto">
            <a:xfrm>
              <a:off x="4391305" y="5357859"/>
              <a:ext cx="320639" cy="21596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solidFill>
                    <a:schemeClr val="bg1"/>
                  </a:solidFill>
                  <a:latin typeface="+mj-lt"/>
                  <a:cs typeface="Tahoma" panose="020B0604030504040204" pitchFamily="34" charset="0"/>
                </a:rPr>
                <a:t>TX</a:t>
              </a:r>
            </a:p>
          </p:txBody>
        </p:sp>
        <p:sp>
          <p:nvSpPr>
            <p:cNvPr id="191" name="TextBox 120"/>
            <p:cNvSpPr txBox="1">
              <a:spLocks noChangeArrowheads="1"/>
            </p:cNvSpPr>
            <p:nvPr/>
          </p:nvSpPr>
          <p:spPr bwMode="auto">
            <a:xfrm>
              <a:off x="4593813" y="4826396"/>
              <a:ext cx="335827" cy="21596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solidFill>
                    <a:schemeClr val="bg1"/>
                  </a:solidFill>
                  <a:latin typeface="+mj-lt"/>
                  <a:cs typeface="Tahoma" panose="020B0604030504040204" pitchFamily="34" charset="0"/>
                </a:rPr>
                <a:t>OK</a:t>
              </a:r>
            </a:p>
          </p:txBody>
        </p:sp>
        <p:sp>
          <p:nvSpPr>
            <p:cNvPr id="206" name="TextBox 135"/>
            <p:cNvSpPr txBox="1">
              <a:spLocks noChangeArrowheads="1"/>
            </p:cNvSpPr>
            <p:nvPr/>
          </p:nvSpPr>
          <p:spPr bwMode="auto">
            <a:xfrm>
              <a:off x="6527770" y="5737477"/>
              <a:ext cx="283512" cy="21596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solidFill>
                    <a:schemeClr val="bg1"/>
                  </a:solidFill>
                  <a:latin typeface="+mj-lt"/>
                  <a:cs typeface="Tahoma" panose="020B0604030504040204" pitchFamily="34" charset="0"/>
                </a:rPr>
                <a:t>FL</a:t>
              </a:r>
            </a:p>
          </p:txBody>
        </p:sp>
        <p:sp>
          <p:nvSpPr>
            <p:cNvPr id="207" name="TextBox 136"/>
            <p:cNvSpPr txBox="1">
              <a:spLocks noChangeArrowheads="1"/>
            </p:cNvSpPr>
            <p:nvPr/>
          </p:nvSpPr>
          <p:spPr bwMode="auto">
            <a:xfrm>
              <a:off x="5128774" y="4909068"/>
              <a:ext cx="325701" cy="21596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solidFill>
                    <a:schemeClr val="bg1"/>
                  </a:solidFill>
                  <a:latin typeface="+mj-lt"/>
                  <a:cs typeface="Tahoma" panose="020B0604030504040204" pitchFamily="34" charset="0"/>
                </a:rPr>
                <a:t>AR</a:t>
              </a:r>
            </a:p>
          </p:txBody>
        </p:sp>
        <p:sp>
          <p:nvSpPr>
            <p:cNvPr id="53363" name="TextBox 138"/>
            <p:cNvSpPr txBox="1">
              <a:spLocks noChangeArrowheads="1"/>
            </p:cNvSpPr>
            <p:nvPr/>
          </p:nvSpPr>
          <p:spPr bwMode="auto">
            <a:xfrm>
              <a:off x="5473039" y="5145274"/>
              <a:ext cx="335826" cy="33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gn="ctr" eaLnBrk="1" hangingPunct="1">
                <a:lnSpc>
                  <a:spcPct val="100000"/>
                </a:lnSpc>
                <a:spcBef>
                  <a:spcPct val="0"/>
                </a:spcBef>
                <a:buFontTx/>
                <a:buNone/>
              </a:pPr>
              <a:r>
                <a:rPr lang="en-US" altLang="en-US" sz="800">
                  <a:solidFill>
                    <a:schemeClr val="bg1"/>
                  </a:solidFill>
                  <a:cs typeface="Arial" pitchFamily="34" charset="0"/>
                </a:rPr>
                <a:t>MS</a:t>
              </a:r>
            </a:p>
            <a:p>
              <a:pPr algn="ctr" eaLnBrk="1" hangingPunct="1">
                <a:lnSpc>
                  <a:spcPct val="100000"/>
                </a:lnSpc>
                <a:spcBef>
                  <a:spcPct val="0"/>
                </a:spcBef>
                <a:buFontTx/>
                <a:buNone/>
              </a:pPr>
              <a:endParaRPr lang="en-US" altLang="en-US" sz="800">
                <a:solidFill>
                  <a:schemeClr val="bg1"/>
                </a:solidFill>
                <a:cs typeface="Arial" pitchFamily="34" charset="0"/>
              </a:endParaRPr>
            </a:p>
          </p:txBody>
        </p:sp>
        <p:sp>
          <p:nvSpPr>
            <p:cNvPr id="210" name="TextBox 139"/>
            <p:cNvSpPr txBox="1">
              <a:spLocks noChangeArrowheads="1"/>
            </p:cNvSpPr>
            <p:nvPr/>
          </p:nvSpPr>
          <p:spPr bwMode="auto">
            <a:xfrm>
              <a:off x="5862867" y="5157085"/>
              <a:ext cx="315576" cy="21596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solidFill>
                    <a:schemeClr val="bg1"/>
                  </a:solidFill>
                  <a:latin typeface="+mj-lt"/>
                  <a:cs typeface="Tahoma" panose="020B0604030504040204" pitchFamily="34" charset="0"/>
                </a:rPr>
                <a:t>AL</a:t>
              </a:r>
            </a:p>
          </p:txBody>
        </p:sp>
      </p:grpSp>
      <p:grpSp>
        <p:nvGrpSpPr>
          <p:cNvPr id="53256" name="Group 3"/>
          <p:cNvGrpSpPr>
            <a:grpSpLocks/>
          </p:cNvGrpSpPr>
          <p:nvPr/>
        </p:nvGrpSpPr>
        <p:grpSpPr bwMode="auto">
          <a:xfrm>
            <a:off x="3970338" y="2408238"/>
            <a:ext cx="2522537" cy="1866900"/>
            <a:chOff x="3671157" y="2564003"/>
            <a:chExt cx="2464411" cy="1823757"/>
          </a:xfrm>
        </p:grpSpPr>
        <p:sp>
          <p:nvSpPr>
            <p:cNvPr id="127" name="Freeform 1127"/>
            <p:cNvSpPr>
              <a:spLocks/>
            </p:cNvSpPr>
            <p:nvPr/>
          </p:nvSpPr>
          <p:spPr bwMode="auto">
            <a:xfrm>
              <a:off x="3731642" y="2567105"/>
              <a:ext cx="733586" cy="451286"/>
            </a:xfrm>
            <a:custGeom>
              <a:avLst/>
              <a:gdLst>
                <a:gd name="T0" fmla="*/ 38 w 718"/>
                <a:gd name="T1" fmla="*/ 0 h 441"/>
                <a:gd name="T2" fmla="*/ 663 w 718"/>
                <a:gd name="T3" fmla="*/ 32 h 441"/>
                <a:gd name="T4" fmla="*/ 667 w 718"/>
                <a:gd name="T5" fmla="*/ 142 h 441"/>
                <a:gd name="T6" fmla="*/ 696 w 718"/>
                <a:gd name="T7" fmla="*/ 234 h 441"/>
                <a:gd name="T8" fmla="*/ 699 w 718"/>
                <a:gd name="T9" fmla="*/ 348 h 441"/>
                <a:gd name="T10" fmla="*/ 718 w 718"/>
                <a:gd name="T11" fmla="*/ 441 h 441"/>
                <a:gd name="T12" fmla="*/ 340 w 718"/>
                <a:gd name="T13" fmla="*/ 429 h 441"/>
                <a:gd name="T14" fmla="*/ 0 w 718"/>
                <a:gd name="T15" fmla="*/ 405 h 441"/>
                <a:gd name="T16" fmla="*/ 38 w 718"/>
                <a:gd name="T17" fmla="*/ 0 h 441"/>
                <a:gd name="T18" fmla="*/ 38 w 718"/>
                <a:gd name="T19"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8" h="441">
                  <a:moveTo>
                    <a:pt x="38" y="0"/>
                  </a:moveTo>
                  <a:lnTo>
                    <a:pt x="663" y="32"/>
                  </a:lnTo>
                  <a:lnTo>
                    <a:pt x="667" y="142"/>
                  </a:lnTo>
                  <a:lnTo>
                    <a:pt x="696" y="234"/>
                  </a:lnTo>
                  <a:lnTo>
                    <a:pt x="699" y="348"/>
                  </a:lnTo>
                  <a:lnTo>
                    <a:pt x="718" y="441"/>
                  </a:lnTo>
                  <a:lnTo>
                    <a:pt x="340" y="429"/>
                  </a:lnTo>
                  <a:lnTo>
                    <a:pt x="0" y="405"/>
                  </a:lnTo>
                  <a:lnTo>
                    <a:pt x="38" y="0"/>
                  </a:lnTo>
                  <a:lnTo>
                    <a:pt x="38" y="0"/>
                  </a:lnTo>
                  <a:close/>
                </a:path>
              </a:pathLst>
            </a:custGeom>
            <a:solidFill>
              <a:srgbClr val="D9C58B"/>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8" name="Freeform 1128"/>
            <p:cNvSpPr>
              <a:spLocks/>
            </p:cNvSpPr>
            <p:nvPr/>
          </p:nvSpPr>
          <p:spPr bwMode="auto">
            <a:xfrm>
              <a:off x="3692870" y="2982723"/>
              <a:ext cx="783214" cy="514870"/>
            </a:xfrm>
            <a:custGeom>
              <a:avLst/>
              <a:gdLst>
                <a:gd name="T0" fmla="*/ 38 w 768"/>
                <a:gd name="T1" fmla="*/ 0 h 502"/>
                <a:gd name="T2" fmla="*/ 378 w 768"/>
                <a:gd name="T3" fmla="*/ 24 h 502"/>
                <a:gd name="T4" fmla="*/ 756 w 768"/>
                <a:gd name="T5" fmla="*/ 36 h 502"/>
                <a:gd name="T6" fmla="*/ 732 w 768"/>
                <a:gd name="T7" fmla="*/ 83 h 502"/>
                <a:gd name="T8" fmla="*/ 768 w 768"/>
                <a:gd name="T9" fmla="*/ 118 h 502"/>
                <a:gd name="T10" fmla="*/ 766 w 768"/>
                <a:gd name="T11" fmla="*/ 365 h 502"/>
                <a:gd name="T12" fmla="*/ 751 w 768"/>
                <a:gd name="T13" fmla="*/ 363 h 502"/>
                <a:gd name="T14" fmla="*/ 753 w 768"/>
                <a:gd name="T15" fmla="*/ 395 h 502"/>
                <a:gd name="T16" fmla="*/ 764 w 768"/>
                <a:gd name="T17" fmla="*/ 420 h 502"/>
                <a:gd name="T18" fmla="*/ 756 w 768"/>
                <a:gd name="T19" fmla="*/ 443 h 502"/>
                <a:gd name="T20" fmla="*/ 764 w 768"/>
                <a:gd name="T21" fmla="*/ 502 h 502"/>
                <a:gd name="T22" fmla="*/ 747 w 768"/>
                <a:gd name="T23" fmla="*/ 496 h 502"/>
                <a:gd name="T24" fmla="*/ 728 w 768"/>
                <a:gd name="T25" fmla="*/ 473 h 502"/>
                <a:gd name="T26" fmla="*/ 659 w 768"/>
                <a:gd name="T27" fmla="*/ 450 h 502"/>
                <a:gd name="T28" fmla="*/ 593 w 768"/>
                <a:gd name="T29" fmla="*/ 454 h 502"/>
                <a:gd name="T30" fmla="*/ 555 w 768"/>
                <a:gd name="T31" fmla="*/ 426 h 502"/>
                <a:gd name="T32" fmla="*/ 0 w 768"/>
                <a:gd name="T33" fmla="*/ 393 h 502"/>
                <a:gd name="T34" fmla="*/ 38 w 768"/>
                <a:gd name="T35" fmla="*/ 0 h 502"/>
                <a:gd name="T36" fmla="*/ 38 w 768"/>
                <a:gd name="T37"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8" h="502">
                  <a:moveTo>
                    <a:pt x="38" y="0"/>
                  </a:moveTo>
                  <a:lnTo>
                    <a:pt x="378" y="24"/>
                  </a:lnTo>
                  <a:lnTo>
                    <a:pt x="756" y="36"/>
                  </a:lnTo>
                  <a:lnTo>
                    <a:pt x="732" y="83"/>
                  </a:lnTo>
                  <a:lnTo>
                    <a:pt x="768" y="118"/>
                  </a:lnTo>
                  <a:lnTo>
                    <a:pt x="766" y="365"/>
                  </a:lnTo>
                  <a:lnTo>
                    <a:pt x="751" y="363"/>
                  </a:lnTo>
                  <a:lnTo>
                    <a:pt x="753" y="395"/>
                  </a:lnTo>
                  <a:lnTo>
                    <a:pt x="764" y="420"/>
                  </a:lnTo>
                  <a:lnTo>
                    <a:pt x="756" y="443"/>
                  </a:lnTo>
                  <a:lnTo>
                    <a:pt x="764" y="502"/>
                  </a:lnTo>
                  <a:lnTo>
                    <a:pt x="747" y="496"/>
                  </a:lnTo>
                  <a:lnTo>
                    <a:pt x="728" y="473"/>
                  </a:lnTo>
                  <a:lnTo>
                    <a:pt x="659" y="450"/>
                  </a:lnTo>
                  <a:lnTo>
                    <a:pt x="593" y="454"/>
                  </a:lnTo>
                  <a:lnTo>
                    <a:pt x="555" y="426"/>
                  </a:lnTo>
                  <a:lnTo>
                    <a:pt x="0" y="393"/>
                  </a:lnTo>
                  <a:lnTo>
                    <a:pt x="38" y="0"/>
                  </a:lnTo>
                  <a:lnTo>
                    <a:pt x="38" y="0"/>
                  </a:lnTo>
                  <a:close/>
                </a:path>
              </a:pathLst>
            </a:custGeom>
            <a:solidFill>
              <a:srgbClr val="D9C58B"/>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9" name="Freeform 1129"/>
            <p:cNvSpPr>
              <a:spLocks/>
            </p:cNvSpPr>
            <p:nvPr/>
          </p:nvSpPr>
          <p:spPr bwMode="auto">
            <a:xfrm>
              <a:off x="3671157" y="3387485"/>
              <a:ext cx="915043" cy="454389"/>
            </a:xfrm>
            <a:custGeom>
              <a:avLst/>
              <a:gdLst>
                <a:gd name="T0" fmla="*/ 25 w 901"/>
                <a:gd name="T1" fmla="*/ 0 h 439"/>
                <a:gd name="T2" fmla="*/ 580 w 901"/>
                <a:gd name="T3" fmla="*/ 33 h 439"/>
                <a:gd name="T4" fmla="*/ 618 w 901"/>
                <a:gd name="T5" fmla="*/ 61 h 439"/>
                <a:gd name="T6" fmla="*/ 684 w 901"/>
                <a:gd name="T7" fmla="*/ 57 h 439"/>
                <a:gd name="T8" fmla="*/ 753 w 901"/>
                <a:gd name="T9" fmla="*/ 80 h 439"/>
                <a:gd name="T10" fmla="*/ 772 w 901"/>
                <a:gd name="T11" fmla="*/ 103 h 439"/>
                <a:gd name="T12" fmla="*/ 789 w 901"/>
                <a:gd name="T13" fmla="*/ 109 h 439"/>
                <a:gd name="T14" fmla="*/ 819 w 901"/>
                <a:gd name="T15" fmla="*/ 192 h 439"/>
                <a:gd name="T16" fmla="*/ 819 w 901"/>
                <a:gd name="T17" fmla="*/ 217 h 439"/>
                <a:gd name="T18" fmla="*/ 840 w 901"/>
                <a:gd name="T19" fmla="*/ 257 h 439"/>
                <a:gd name="T20" fmla="*/ 850 w 901"/>
                <a:gd name="T21" fmla="*/ 320 h 439"/>
                <a:gd name="T22" fmla="*/ 844 w 901"/>
                <a:gd name="T23" fmla="*/ 339 h 439"/>
                <a:gd name="T24" fmla="*/ 857 w 901"/>
                <a:gd name="T25" fmla="*/ 359 h 439"/>
                <a:gd name="T26" fmla="*/ 901 w 901"/>
                <a:gd name="T27" fmla="*/ 439 h 439"/>
                <a:gd name="T28" fmla="*/ 500 w 901"/>
                <a:gd name="T29" fmla="*/ 435 h 439"/>
                <a:gd name="T30" fmla="*/ 198 w 901"/>
                <a:gd name="T31" fmla="*/ 418 h 439"/>
                <a:gd name="T32" fmla="*/ 205 w 901"/>
                <a:gd name="T33" fmla="*/ 285 h 439"/>
                <a:gd name="T34" fmla="*/ 0 w 901"/>
                <a:gd name="T35" fmla="*/ 268 h 439"/>
                <a:gd name="T36" fmla="*/ 25 w 901"/>
                <a:gd name="T37" fmla="*/ 0 h 439"/>
                <a:gd name="T38" fmla="*/ 25 w 901"/>
                <a:gd name="T39" fmla="*/ 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1" h="439">
                  <a:moveTo>
                    <a:pt x="25" y="0"/>
                  </a:moveTo>
                  <a:lnTo>
                    <a:pt x="580" y="33"/>
                  </a:lnTo>
                  <a:lnTo>
                    <a:pt x="618" y="61"/>
                  </a:lnTo>
                  <a:lnTo>
                    <a:pt x="684" y="57"/>
                  </a:lnTo>
                  <a:lnTo>
                    <a:pt x="753" y="80"/>
                  </a:lnTo>
                  <a:lnTo>
                    <a:pt x="772" y="103"/>
                  </a:lnTo>
                  <a:lnTo>
                    <a:pt x="789" y="109"/>
                  </a:lnTo>
                  <a:lnTo>
                    <a:pt x="819" y="192"/>
                  </a:lnTo>
                  <a:lnTo>
                    <a:pt x="819" y="217"/>
                  </a:lnTo>
                  <a:lnTo>
                    <a:pt x="840" y="257"/>
                  </a:lnTo>
                  <a:lnTo>
                    <a:pt x="850" y="320"/>
                  </a:lnTo>
                  <a:lnTo>
                    <a:pt x="844" y="339"/>
                  </a:lnTo>
                  <a:lnTo>
                    <a:pt x="857" y="359"/>
                  </a:lnTo>
                  <a:lnTo>
                    <a:pt x="901" y="439"/>
                  </a:lnTo>
                  <a:lnTo>
                    <a:pt x="500" y="435"/>
                  </a:lnTo>
                  <a:lnTo>
                    <a:pt x="198" y="418"/>
                  </a:lnTo>
                  <a:lnTo>
                    <a:pt x="205" y="285"/>
                  </a:lnTo>
                  <a:lnTo>
                    <a:pt x="0" y="268"/>
                  </a:lnTo>
                  <a:lnTo>
                    <a:pt x="25" y="0"/>
                  </a:lnTo>
                  <a:lnTo>
                    <a:pt x="25" y="0"/>
                  </a:lnTo>
                  <a:close/>
                </a:path>
              </a:pathLst>
            </a:custGeom>
            <a:solidFill>
              <a:srgbClr val="D9C58B"/>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0" name="Freeform 1130"/>
            <p:cNvSpPr>
              <a:spLocks/>
            </p:cNvSpPr>
            <p:nvPr/>
          </p:nvSpPr>
          <p:spPr bwMode="auto">
            <a:xfrm>
              <a:off x="3846410" y="3821712"/>
              <a:ext cx="821987" cy="437329"/>
            </a:xfrm>
            <a:custGeom>
              <a:avLst/>
              <a:gdLst>
                <a:gd name="T0" fmla="*/ 29 w 812"/>
                <a:gd name="T1" fmla="*/ 0 h 426"/>
                <a:gd name="T2" fmla="*/ 331 w 812"/>
                <a:gd name="T3" fmla="*/ 17 h 426"/>
                <a:gd name="T4" fmla="*/ 732 w 812"/>
                <a:gd name="T5" fmla="*/ 21 h 426"/>
                <a:gd name="T6" fmla="*/ 755 w 812"/>
                <a:gd name="T7" fmla="*/ 40 h 426"/>
                <a:gd name="T8" fmla="*/ 766 w 812"/>
                <a:gd name="T9" fmla="*/ 36 h 426"/>
                <a:gd name="T10" fmla="*/ 782 w 812"/>
                <a:gd name="T11" fmla="*/ 57 h 426"/>
                <a:gd name="T12" fmla="*/ 768 w 812"/>
                <a:gd name="T13" fmla="*/ 57 h 426"/>
                <a:gd name="T14" fmla="*/ 755 w 812"/>
                <a:gd name="T15" fmla="*/ 86 h 426"/>
                <a:gd name="T16" fmla="*/ 787 w 812"/>
                <a:gd name="T17" fmla="*/ 132 h 426"/>
                <a:gd name="T18" fmla="*/ 812 w 812"/>
                <a:gd name="T19" fmla="*/ 137 h 426"/>
                <a:gd name="T20" fmla="*/ 808 w 812"/>
                <a:gd name="T21" fmla="*/ 424 h 426"/>
                <a:gd name="T22" fmla="*/ 464 w 812"/>
                <a:gd name="T23" fmla="*/ 426 h 426"/>
                <a:gd name="T24" fmla="*/ 0 w 812"/>
                <a:gd name="T25" fmla="*/ 405 h 426"/>
                <a:gd name="T26" fmla="*/ 29 w 812"/>
                <a:gd name="T27" fmla="*/ 0 h 426"/>
                <a:gd name="T28" fmla="*/ 29 w 812"/>
                <a:gd name="T29"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2" h="426">
                  <a:moveTo>
                    <a:pt x="29" y="0"/>
                  </a:moveTo>
                  <a:lnTo>
                    <a:pt x="331" y="17"/>
                  </a:lnTo>
                  <a:lnTo>
                    <a:pt x="732" y="21"/>
                  </a:lnTo>
                  <a:lnTo>
                    <a:pt x="755" y="40"/>
                  </a:lnTo>
                  <a:lnTo>
                    <a:pt x="766" y="36"/>
                  </a:lnTo>
                  <a:lnTo>
                    <a:pt x="782" y="57"/>
                  </a:lnTo>
                  <a:lnTo>
                    <a:pt x="768" y="57"/>
                  </a:lnTo>
                  <a:lnTo>
                    <a:pt x="755" y="86"/>
                  </a:lnTo>
                  <a:lnTo>
                    <a:pt x="787" y="132"/>
                  </a:lnTo>
                  <a:lnTo>
                    <a:pt x="812" y="137"/>
                  </a:lnTo>
                  <a:lnTo>
                    <a:pt x="808" y="424"/>
                  </a:lnTo>
                  <a:lnTo>
                    <a:pt x="464" y="426"/>
                  </a:lnTo>
                  <a:lnTo>
                    <a:pt x="0" y="405"/>
                  </a:lnTo>
                  <a:lnTo>
                    <a:pt x="29" y="0"/>
                  </a:lnTo>
                  <a:lnTo>
                    <a:pt x="29" y="0"/>
                  </a:lnTo>
                  <a:close/>
                </a:path>
              </a:pathLst>
            </a:custGeom>
            <a:solidFill>
              <a:srgbClr val="D9C58B"/>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2" name="Freeform 1132"/>
            <p:cNvSpPr>
              <a:spLocks/>
            </p:cNvSpPr>
            <p:nvPr/>
          </p:nvSpPr>
          <p:spPr bwMode="auto">
            <a:xfrm>
              <a:off x="4400089" y="2564003"/>
              <a:ext cx="725830" cy="798669"/>
            </a:xfrm>
            <a:custGeom>
              <a:avLst/>
              <a:gdLst>
                <a:gd name="T0" fmla="*/ 4 w 711"/>
                <a:gd name="T1" fmla="*/ 146 h 774"/>
                <a:gd name="T2" fmla="*/ 33 w 711"/>
                <a:gd name="T3" fmla="*/ 238 h 774"/>
                <a:gd name="T4" fmla="*/ 36 w 711"/>
                <a:gd name="T5" fmla="*/ 352 h 774"/>
                <a:gd name="T6" fmla="*/ 55 w 711"/>
                <a:gd name="T7" fmla="*/ 445 h 774"/>
                <a:gd name="T8" fmla="*/ 31 w 711"/>
                <a:gd name="T9" fmla="*/ 492 h 774"/>
                <a:gd name="T10" fmla="*/ 67 w 711"/>
                <a:gd name="T11" fmla="*/ 527 h 774"/>
                <a:gd name="T12" fmla="*/ 65 w 711"/>
                <a:gd name="T13" fmla="*/ 774 h 774"/>
                <a:gd name="T14" fmla="*/ 584 w 711"/>
                <a:gd name="T15" fmla="*/ 764 h 774"/>
                <a:gd name="T16" fmla="*/ 576 w 711"/>
                <a:gd name="T17" fmla="*/ 715 h 774"/>
                <a:gd name="T18" fmla="*/ 519 w 711"/>
                <a:gd name="T19" fmla="*/ 673 h 774"/>
                <a:gd name="T20" fmla="*/ 493 w 711"/>
                <a:gd name="T21" fmla="*/ 643 h 774"/>
                <a:gd name="T22" fmla="*/ 422 w 711"/>
                <a:gd name="T23" fmla="*/ 599 h 774"/>
                <a:gd name="T24" fmla="*/ 424 w 711"/>
                <a:gd name="T25" fmla="*/ 529 h 774"/>
                <a:gd name="T26" fmla="*/ 409 w 711"/>
                <a:gd name="T27" fmla="*/ 481 h 774"/>
                <a:gd name="T28" fmla="*/ 466 w 711"/>
                <a:gd name="T29" fmla="*/ 413 h 774"/>
                <a:gd name="T30" fmla="*/ 462 w 711"/>
                <a:gd name="T31" fmla="*/ 344 h 774"/>
                <a:gd name="T32" fmla="*/ 557 w 711"/>
                <a:gd name="T33" fmla="*/ 274 h 774"/>
                <a:gd name="T34" fmla="*/ 580 w 711"/>
                <a:gd name="T35" fmla="*/ 234 h 774"/>
                <a:gd name="T36" fmla="*/ 711 w 711"/>
                <a:gd name="T37" fmla="*/ 165 h 774"/>
                <a:gd name="T38" fmla="*/ 652 w 711"/>
                <a:gd name="T39" fmla="*/ 141 h 774"/>
                <a:gd name="T40" fmla="*/ 601 w 711"/>
                <a:gd name="T41" fmla="*/ 146 h 774"/>
                <a:gd name="T42" fmla="*/ 590 w 711"/>
                <a:gd name="T43" fmla="*/ 127 h 774"/>
                <a:gd name="T44" fmla="*/ 495 w 711"/>
                <a:gd name="T45" fmla="*/ 126 h 774"/>
                <a:gd name="T46" fmla="*/ 432 w 711"/>
                <a:gd name="T47" fmla="*/ 107 h 774"/>
                <a:gd name="T48" fmla="*/ 301 w 711"/>
                <a:gd name="T49" fmla="*/ 93 h 774"/>
                <a:gd name="T50" fmla="*/ 282 w 711"/>
                <a:gd name="T51" fmla="*/ 70 h 774"/>
                <a:gd name="T52" fmla="*/ 228 w 711"/>
                <a:gd name="T53" fmla="*/ 50 h 774"/>
                <a:gd name="T54" fmla="*/ 219 w 711"/>
                <a:gd name="T55" fmla="*/ 0 h 774"/>
                <a:gd name="T56" fmla="*/ 187 w 711"/>
                <a:gd name="T57" fmla="*/ 0 h 774"/>
                <a:gd name="T58" fmla="*/ 187 w 711"/>
                <a:gd name="T59" fmla="*/ 36 h 774"/>
                <a:gd name="T60" fmla="*/ 0 w 711"/>
                <a:gd name="T61" fmla="*/ 36 h 774"/>
                <a:gd name="T62" fmla="*/ 4 w 711"/>
                <a:gd name="T63" fmla="*/ 146 h 774"/>
                <a:gd name="T64" fmla="*/ 4 w 711"/>
                <a:gd name="T65" fmla="*/ 146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1" h="774">
                  <a:moveTo>
                    <a:pt x="4" y="146"/>
                  </a:moveTo>
                  <a:lnTo>
                    <a:pt x="33" y="238"/>
                  </a:lnTo>
                  <a:lnTo>
                    <a:pt x="36" y="352"/>
                  </a:lnTo>
                  <a:lnTo>
                    <a:pt x="55" y="445"/>
                  </a:lnTo>
                  <a:lnTo>
                    <a:pt x="31" y="492"/>
                  </a:lnTo>
                  <a:lnTo>
                    <a:pt x="67" y="527"/>
                  </a:lnTo>
                  <a:lnTo>
                    <a:pt x="65" y="774"/>
                  </a:lnTo>
                  <a:lnTo>
                    <a:pt x="584" y="764"/>
                  </a:lnTo>
                  <a:lnTo>
                    <a:pt x="576" y="715"/>
                  </a:lnTo>
                  <a:lnTo>
                    <a:pt x="519" y="673"/>
                  </a:lnTo>
                  <a:lnTo>
                    <a:pt x="493" y="643"/>
                  </a:lnTo>
                  <a:lnTo>
                    <a:pt x="422" y="599"/>
                  </a:lnTo>
                  <a:lnTo>
                    <a:pt x="424" y="529"/>
                  </a:lnTo>
                  <a:lnTo>
                    <a:pt x="409" y="481"/>
                  </a:lnTo>
                  <a:lnTo>
                    <a:pt x="466" y="413"/>
                  </a:lnTo>
                  <a:lnTo>
                    <a:pt x="462" y="344"/>
                  </a:lnTo>
                  <a:lnTo>
                    <a:pt x="557" y="274"/>
                  </a:lnTo>
                  <a:lnTo>
                    <a:pt x="580" y="234"/>
                  </a:lnTo>
                  <a:lnTo>
                    <a:pt x="711" y="165"/>
                  </a:lnTo>
                  <a:lnTo>
                    <a:pt x="652" y="141"/>
                  </a:lnTo>
                  <a:lnTo>
                    <a:pt x="601" y="146"/>
                  </a:lnTo>
                  <a:lnTo>
                    <a:pt x="590" y="127"/>
                  </a:lnTo>
                  <a:lnTo>
                    <a:pt x="495" y="126"/>
                  </a:lnTo>
                  <a:lnTo>
                    <a:pt x="432" y="107"/>
                  </a:lnTo>
                  <a:lnTo>
                    <a:pt x="301" y="93"/>
                  </a:lnTo>
                  <a:lnTo>
                    <a:pt x="282" y="70"/>
                  </a:lnTo>
                  <a:lnTo>
                    <a:pt x="228" y="50"/>
                  </a:lnTo>
                  <a:lnTo>
                    <a:pt x="219" y="0"/>
                  </a:lnTo>
                  <a:lnTo>
                    <a:pt x="187" y="0"/>
                  </a:lnTo>
                  <a:lnTo>
                    <a:pt x="187" y="36"/>
                  </a:lnTo>
                  <a:lnTo>
                    <a:pt x="0" y="36"/>
                  </a:lnTo>
                  <a:lnTo>
                    <a:pt x="4" y="146"/>
                  </a:lnTo>
                  <a:lnTo>
                    <a:pt x="4" y="146"/>
                  </a:lnTo>
                  <a:close/>
                </a:path>
              </a:pathLst>
            </a:custGeom>
            <a:solidFill>
              <a:srgbClr val="D9C58B"/>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3" name="Freeform 1133"/>
            <p:cNvSpPr>
              <a:spLocks/>
            </p:cNvSpPr>
            <p:nvPr/>
          </p:nvSpPr>
          <p:spPr bwMode="auto">
            <a:xfrm>
              <a:off x="4454371" y="3350265"/>
              <a:ext cx="660692" cy="431126"/>
            </a:xfrm>
            <a:custGeom>
              <a:avLst/>
              <a:gdLst>
                <a:gd name="T0" fmla="*/ 2 w 652"/>
                <a:gd name="T1" fmla="*/ 40 h 420"/>
                <a:gd name="T2" fmla="*/ 13 w 652"/>
                <a:gd name="T3" fmla="*/ 65 h 420"/>
                <a:gd name="T4" fmla="*/ 5 w 652"/>
                <a:gd name="T5" fmla="*/ 88 h 420"/>
                <a:gd name="T6" fmla="*/ 13 w 652"/>
                <a:gd name="T7" fmla="*/ 147 h 420"/>
                <a:gd name="T8" fmla="*/ 43 w 652"/>
                <a:gd name="T9" fmla="*/ 230 h 420"/>
                <a:gd name="T10" fmla="*/ 43 w 652"/>
                <a:gd name="T11" fmla="*/ 255 h 420"/>
                <a:gd name="T12" fmla="*/ 64 w 652"/>
                <a:gd name="T13" fmla="*/ 295 h 420"/>
                <a:gd name="T14" fmla="*/ 74 w 652"/>
                <a:gd name="T15" fmla="*/ 358 h 420"/>
                <a:gd name="T16" fmla="*/ 68 w 652"/>
                <a:gd name="T17" fmla="*/ 377 h 420"/>
                <a:gd name="T18" fmla="*/ 81 w 652"/>
                <a:gd name="T19" fmla="*/ 397 h 420"/>
                <a:gd name="T20" fmla="*/ 504 w 652"/>
                <a:gd name="T21" fmla="*/ 388 h 420"/>
                <a:gd name="T22" fmla="*/ 534 w 652"/>
                <a:gd name="T23" fmla="*/ 420 h 420"/>
                <a:gd name="T24" fmla="*/ 578 w 652"/>
                <a:gd name="T25" fmla="*/ 325 h 420"/>
                <a:gd name="T26" fmla="*/ 564 w 652"/>
                <a:gd name="T27" fmla="*/ 289 h 420"/>
                <a:gd name="T28" fmla="*/ 639 w 652"/>
                <a:gd name="T29" fmla="*/ 232 h 420"/>
                <a:gd name="T30" fmla="*/ 652 w 652"/>
                <a:gd name="T31" fmla="*/ 190 h 420"/>
                <a:gd name="T32" fmla="*/ 599 w 652"/>
                <a:gd name="T33" fmla="*/ 129 h 420"/>
                <a:gd name="T34" fmla="*/ 545 w 652"/>
                <a:gd name="T35" fmla="*/ 67 h 420"/>
                <a:gd name="T36" fmla="*/ 534 w 652"/>
                <a:gd name="T37" fmla="*/ 0 h 420"/>
                <a:gd name="T38" fmla="*/ 15 w 652"/>
                <a:gd name="T39" fmla="*/ 10 h 420"/>
                <a:gd name="T40" fmla="*/ 0 w 652"/>
                <a:gd name="T41" fmla="*/ 8 h 420"/>
                <a:gd name="T42" fmla="*/ 2 w 652"/>
                <a:gd name="T43" fmla="*/ 40 h 420"/>
                <a:gd name="T44" fmla="*/ 2 w 652"/>
                <a:gd name="T45" fmla="*/ 4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2" h="420">
                  <a:moveTo>
                    <a:pt x="2" y="40"/>
                  </a:moveTo>
                  <a:lnTo>
                    <a:pt x="13" y="65"/>
                  </a:lnTo>
                  <a:lnTo>
                    <a:pt x="5" y="88"/>
                  </a:lnTo>
                  <a:lnTo>
                    <a:pt x="13" y="147"/>
                  </a:lnTo>
                  <a:lnTo>
                    <a:pt x="43" y="230"/>
                  </a:lnTo>
                  <a:lnTo>
                    <a:pt x="43" y="255"/>
                  </a:lnTo>
                  <a:lnTo>
                    <a:pt x="64" y="295"/>
                  </a:lnTo>
                  <a:lnTo>
                    <a:pt x="74" y="358"/>
                  </a:lnTo>
                  <a:lnTo>
                    <a:pt x="68" y="377"/>
                  </a:lnTo>
                  <a:lnTo>
                    <a:pt x="81" y="397"/>
                  </a:lnTo>
                  <a:lnTo>
                    <a:pt x="504" y="388"/>
                  </a:lnTo>
                  <a:lnTo>
                    <a:pt x="534" y="420"/>
                  </a:lnTo>
                  <a:lnTo>
                    <a:pt x="578" y="325"/>
                  </a:lnTo>
                  <a:lnTo>
                    <a:pt x="564" y="289"/>
                  </a:lnTo>
                  <a:lnTo>
                    <a:pt x="639" y="232"/>
                  </a:lnTo>
                  <a:lnTo>
                    <a:pt x="652" y="190"/>
                  </a:lnTo>
                  <a:lnTo>
                    <a:pt x="599" y="129"/>
                  </a:lnTo>
                  <a:lnTo>
                    <a:pt x="545" y="67"/>
                  </a:lnTo>
                  <a:lnTo>
                    <a:pt x="534" y="0"/>
                  </a:lnTo>
                  <a:lnTo>
                    <a:pt x="15" y="10"/>
                  </a:lnTo>
                  <a:lnTo>
                    <a:pt x="0" y="8"/>
                  </a:lnTo>
                  <a:lnTo>
                    <a:pt x="2" y="40"/>
                  </a:lnTo>
                  <a:lnTo>
                    <a:pt x="2" y="40"/>
                  </a:lnTo>
                  <a:close/>
                </a:path>
              </a:pathLst>
            </a:custGeom>
            <a:solidFill>
              <a:srgbClr val="D9C58B"/>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4" name="Freeform 1134"/>
            <p:cNvSpPr>
              <a:spLocks/>
            </p:cNvSpPr>
            <p:nvPr/>
          </p:nvSpPr>
          <p:spPr bwMode="auto">
            <a:xfrm>
              <a:off x="4536570" y="3751926"/>
              <a:ext cx="738238" cy="635834"/>
            </a:xfrm>
            <a:custGeom>
              <a:avLst/>
              <a:gdLst>
                <a:gd name="T0" fmla="*/ 44 w 727"/>
                <a:gd name="T1" fmla="*/ 89 h 616"/>
                <a:gd name="T2" fmla="*/ 67 w 727"/>
                <a:gd name="T3" fmla="*/ 108 h 616"/>
                <a:gd name="T4" fmla="*/ 78 w 727"/>
                <a:gd name="T5" fmla="*/ 104 h 616"/>
                <a:gd name="T6" fmla="*/ 94 w 727"/>
                <a:gd name="T7" fmla="*/ 125 h 616"/>
                <a:gd name="T8" fmla="*/ 80 w 727"/>
                <a:gd name="T9" fmla="*/ 125 h 616"/>
                <a:gd name="T10" fmla="*/ 67 w 727"/>
                <a:gd name="T11" fmla="*/ 154 h 616"/>
                <a:gd name="T12" fmla="*/ 99 w 727"/>
                <a:gd name="T13" fmla="*/ 200 h 616"/>
                <a:gd name="T14" fmla="*/ 124 w 727"/>
                <a:gd name="T15" fmla="*/ 205 h 616"/>
                <a:gd name="T16" fmla="*/ 120 w 727"/>
                <a:gd name="T17" fmla="*/ 492 h 616"/>
                <a:gd name="T18" fmla="*/ 124 w 727"/>
                <a:gd name="T19" fmla="*/ 563 h 616"/>
                <a:gd name="T20" fmla="*/ 607 w 727"/>
                <a:gd name="T21" fmla="*/ 547 h 616"/>
                <a:gd name="T22" fmla="*/ 613 w 727"/>
                <a:gd name="T23" fmla="*/ 589 h 616"/>
                <a:gd name="T24" fmla="*/ 592 w 727"/>
                <a:gd name="T25" fmla="*/ 616 h 616"/>
                <a:gd name="T26" fmla="*/ 666 w 727"/>
                <a:gd name="T27" fmla="*/ 612 h 616"/>
                <a:gd name="T28" fmla="*/ 679 w 727"/>
                <a:gd name="T29" fmla="*/ 589 h 616"/>
                <a:gd name="T30" fmla="*/ 679 w 727"/>
                <a:gd name="T31" fmla="*/ 563 h 616"/>
                <a:gd name="T32" fmla="*/ 698 w 727"/>
                <a:gd name="T33" fmla="*/ 544 h 616"/>
                <a:gd name="T34" fmla="*/ 702 w 727"/>
                <a:gd name="T35" fmla="*/ 523 h 616"/>
                <a:gd name="T36" fmla="*/ 721 w 727"/>
                <a:gd name="T37" fmla="*/ 521 h 616"/>
                <a:gd name="T38" fmla="*/ 727 w 727"/>
                <a:gd name="T39" fmla="*/ 479 h 616"/>
                <a:gd name="T40" fmla="*/ 700 w 727"/>
                <a:gd name="T41" fmla="*/ 473 h 616"/>
                <a:gd name="T42" fmla="*/ 683 w 727"/>
                <a:gd name="T43" fmla="*/ 443 h 616"/>
                <a:gd name="T44" fmla="*/ 656 w 727"/>
                <a:gd name="T45" fmla="*/ 369 h 616"/>
                <a:gd name="T46" fmla="*/ 626 w 727"/>
                <a:gd name="T47" fmla="*/ 359 h 616"/>
                <a:gd name="T48" fmla="*/ 592 w 727"/>
                <a:gd name="T49" fmla="*/ 331 h 616"/>
                <a:gd name="T50" fmla="*/ 578 w 727"/>
                <a:gd name="T51" fmla="*/ 293 h 616"/>
                <a:gd name="T52" fmla="*/ 599 w 727"/>
                <a:gd name="T53" fmla="*/ 234 h 616"/>
                <a:gd name="T54" fmla="*/ 582 w 727"/>
                <a:gd name="T55" fmla="*/ 222 h 616"/>
                <a:gd name="T56" fmla="*/ 540 w 727"/>
                <a:gd name="T57" fmla="*/ 222 h 616"/>
                <a:gd name="T58" fmla="*/ 531 w 727"/>
                <a:gd name="T59" fmla="*/ 186 h 616"/>
                <a:gd name="T60" fmla="*/ 462 w 727"/>
                <a:gd name="T61" fmla="*/ 114 h 616"/>
                <a:gd name="T62" fmla="*/ 445 w 727"/>
                <a:gd name="T63" fmla="*/ 55 h 616"/>
                <a:gd name="T64" fmla="*/ 453 w 727"/>
                <a:gd name="T65" fmla="*/ 32 h 616"/>
                <a:gd name="T66" fmla="*/ 423 w 727"/>
                <a:gd name="T67" fmla="*/ 0 h 616"/>
                <a:gd name="T68" fmla="*/ 0 w 727"/>
                <a:gd name="T69" fmla="*/ 9 h 616"/>
                <a:gd name="T70" fmla="*/ 44 w 727"/>
                <a:gd name="T71" fmla="*/ 89 h 616"/>
                <a:gd name="T72" fmla="*/ 44 w 727"/>
                <a:gd name="T73" fmla="*/ 89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27" h="616">
                  <a:moveTo>
                    <a:pt x="44" y="89"/>
                  </a:moveTo>
                  <a:lnTo>
                    <a:pt x="67" y="108"/>
                  </a:lnTo>
                  <a:lnTo>
                    <a:pt x="78" y="104"/>
                  </a:lnTo>
                  <a:lnTo>
                    <a:pt x="94" y="125"/>
                  </a:lnTo>
                  <a:lnTo>
                    <a:pt x="80" y="125"/>
                  </a:lnTo>
                  <a:lnTo>
                    <a:pt x="67" y="154"/>
                  </a:lnTo>
                  <a:lnTo>
                    <a:pt x="99" y="200"/>
                  </a:lnTo>
                  <a:lnTo>
                    <a:pt x="124" y="205"/>
                  </a:lnTo>
                  <a:lnTo>
                    <a:pt x="120" y="492"/>
                  </a:lnTo>
                  <a:lnTo>
                    <a:pt x="124" y="563"/>
                  </a:lnTo>
                  <a:lnTo>
                    <a:pt x="607" y="547"/>
                  </a:lnTo>
                  <a:lnTo>
                    <a:pt x="613" y="589"/>
                  </a:lnTo>
                  <a:lnTo>
                    <a:pt x="592" y="616"/>
                  </a:lnTo>
                  <a:lnTo>
                    <a:pt x="666" y="612"/>
                  </a:lnTo>
                  <a:lnTo>
                    <a:pt x="679" y="589"/>
                  </a:lnTo>
                  <a:lnTo>
                    <a:pt x="679" y="563"/>
                  </a:lnTo>
                  <a:lnTo>
                    <a:pt x="698" y="544"/>
                  </a:lnTo>
                  <a:lnTo>
                    <a:pt x="702" y="523"/>
                  </a:lnTo>
                  <a:lnTo>
                    <a:pt x="721" y="521"/>
                  </a:lnTo>
                  <a:lnTo>
                    <a:pt x="727" y="479"/>
                  </a:lnTo>
                  <a:lnTo>
                    <a:pt x="700" y="473"/>
                  </a:lnTo>
                  <a:lnTo>
                    <a:pt x="683" y="443"/>
                  </a:lnTo>
                  <a:lnTo>
                    <a:pt x="656" y="369"/>
                  </a:lnTo>
                  <a:lnTo>
                    <a:pt x="626" y="359"/>
                  </a:lnTo>
                  <a:lnTo>
                    <a:pt x="592" y="331"/>
                  </a:lnTo>
                  <a:lnTo>
                    <a:pt x="578" y="293"/>
                  </a:lnTo>
                  <a:lnTo>
                    <a:pt x="599" y="234"/>
                  </a:lnTo>
                  <a:lnTo>
                    <a:pt x="582" y="222"/>
                  </a:lnTo>
                  <a:lnTo>
                    <a:pt x="540" y="222"/>
                  </a:lnTo>
                  <a:lnTo>
                    <a:pt x="531" y="186"/>
                  </a:lnTo>
                  <a:lnTo>
                    <a:pt x="462" y="114"/>
                  </a:lnTo>
                  <a:lnTo>
                    <a:pt x="445" y="55"/>
                  </a:lnTo>
                  <a:lnTo>
                    <a:pt x="453" y="32"/>
                  </a:lnTo>
                  <a:lnTo>
                    <a:pt x="423" y="0"/>
                  </a:lnTo>
                  <a:lnTo>
                    <a:pt x="0" y="9"/>
                  </a:lnTo>
                  <a:lnTo>
                    <a:pt x="44" y="89"/>
                  </a:lnTo>
                  <a:lnTo>
                    <a:pt x="44" y="89"/>
                  </a:lnTo>
                  <a:close/>
                </a:path>
              </a:pathLst>
            </a:custGeom>
            <a:solidFill>
              <a:srgbClr val="D9C58B"/>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7" name="Freeform 1137"/>
            <p:cNvSpPr>
              <a:spLocks/>
            </p:cNvSpPr>
            <p:nvPr/>
          </p:nvSpPr>
          <p:spPr bwMode="auto">
            <a:xfrm>
              <a:off x="5054577" y="2784219"/>
              <a:ext cx="631224" cy="317916"/>
            </a:xfrm>
            <a:custGeom>
              <a:avLst/>
              <a:gdLst>
                <a:gd name="T0" fmla="*/ 224 w 622"/>
                <a:gd name="T1" fmla="*/ 203 h 310"/>
                <a:gd name="T2" fmla="*/ 232 w 622"/>
                <a:gd name="T3" fmla="*/ 222 h 310"/>
                <a:gd name="T4" fmla="*/ 253 w 622"/>
                <a:gd name="T5" fmla="*/ 228 h 310"/>
                <a:gd name="T6" fmla="*/ 283 w 622"/>
                <a:gd name="T7" fmla="*/ 310 h 310"/>
                <a:gd name="T8" fmla="*/ 338 w 622"/>
                <a:gd name="T9" fmla="*/ 197 h 310"/>
                <a:gd name="T10" fmla="*/ 367 w 622"/>
                <a:gd name="T11" fmla="*/ 201 h 310"/>
                <a:gd name="T12" fmla="*/ 403 w 622"/>
                <a:gd name="T13" fmla="*/ 184 h 310"/>
                <a:gd name="T14" fmla="*/ 462 w 622"/>
                <a:gd name="T15" fmla="*/ 184 h 310"/>
                <a:gd name="T16" fmla="*/ 483 w 622"/>
                <a:gd name="T17" fmla="*/ 158 h 310"/>
                <a:gd name="T18" fmla="*/ 599 w 622"/>
                <a:gd name="T19" fmla="*/ 161 h 310"/>
                <a:gd name="T20" fmla="*/ 622 w 622"/>
                <a:gd name="T21" fmla="*/ 144 h 310"/>
                <a:gd name="T22" fmla="*/ 584 w 622"/>
                <a:gd name="T23" fmla="*/ 101 h 310"/>
                <a:gd name="T24" fmla="*/ 513 w 622"/>
                <a:gd name="T25" fmla="*/ 102 h 310"/>
                <a:gd name="T26" fmla="*/ 456 w 622"/>
                <a:gd name="T27" fmla="*/ 95 h 310"/>
                <a:gd name="T28" fmla="*/ 384 w 622"/>
                <a:gd name="T29" fmla="*/ 95 h 310"/>
                <a:gd name="T30" fmla="*/ 359 w 622"/>
                <a:gd name="T31" fmla="*/ 131 h 310"/>
                <a:gd name="T32" fmla="*/ 323 w 622"/>
                <a:gd name="T33" fmla="*/ 110 h 310"/>
                <a:gd name="T34" fmla="*/ 285 w 622"/>
                <a:gd name="T35" fmla="*/ 114 h 310"/>
                <a:gd name="T36" fmla="*/ 272 w 622"/>
                <a:gd name="T37" fmla="*/ 76 h 310"/>
                <a:gd name="T38" fmla="*/ 190 w 622"/>
                <a:gd name="T39" fmla="*/ 70 h 310"/>
                <a:gd name="T40" fmla="*/ 181 w 622"/>
                <a:gd name="T41" fmla="*/ 57 h 310"/>
                <a:gd name="T42" fmla="*/ 217 w 622"/>
                <a:gd name="T43" fmla="*/ 17 h 310"/>
                <a:gd name="T44" fmla="*/ 247 w 622"/>
                <a:gd name="T45" fmla="*/ 15 h 310"/>
                <a:gd name="T46" fmla="*/ 217 w 622"/>
                <a:gd name="T47" fmla="*/ 0 h 310"/>
                <a:gd name="T48" fmla="*/ 171 w 622"/>
                <a:gd name="T49" fmla="*/ 11 h 310"/>
                <a:gd name="T50" fmla="*/ 95 w 622"/>
                <a:gd name="T51" fmla="*/ 87 h 310"/>
                <a:gd name="T52" fmla="*/ 57 w 622"/>
                <a:gd name="T53" fmla="*/ 95 h 310"/>
                <a:gd name="T54" fmla="*/ 0 w 622"/>
                <a:gd name="T55" fmla="*/ 133 h 310"/>
                <a:gd name="T56" fmla="*/ 224 w 622"/>
                <a:gd name="T57" fmla="*/ 203 h 310"/>
                <a:gd name="T58" fmla="*/ 224 w 622"/>
                <a:gd name="T59" fmla="*/ 20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2" h="310">
                  <a:moveTo>
                    <a:pt x="224" y="203"/>
                  </a:moveTo>
                  <a:lnTo>
                    <a:pt x="232" y="222"/>
                  </a:lnTo>
                  <a:lnTo>
                    <a:pt x="253" y="228"/>
                  </a:lnTo>
                  <a:lnTo>
                    <a:pt x="283" y="310"/>
                  </a:lnTo>
                  <a:lnTo>
                    <a:pt x="338" y="197"/>
                  </a:lnTo>
                  <a:lnTo>
                    <a:pt x="367" y="201"/>
                  </a:lnTo>
                  <a:lnTo>
                    <a:pt x="403" y="184"/>
                  </a:lnTo>
                  <a:lnTo>
                    <a:pt x="462" y="184"/>
                  </a:lnTo>
                  <a:lnTo>
                    <a:pt x="483" y="158"/>
                  </a:lnTo>
                  <a:lnTo>
                    <a:pt x="599" y="161"/>
                  </a:lnTo>
                  <a:lnTo>
                    <a:pt x="622" y="144"/>
                  </a:lnTo>
                  <a:lnTo>
                    <a:pt x="584" y="101"/>
                  </a:lnTo>
                  <a:lnTo>
                    <a:pt x="513" y="102"/>
                  </a:lnTo>
                  <a:lnTo>
                    <a:pt x="456" y="95"/>
                  </a:lnTo>
                  <a:lnTo>
                    <a:pt x="384" y="95"/>
                  </a:lnTo>
                  <a:lnTo>
                    <a:pt x="359" y="131"/>
                  </a:lnTo>
                  <a:lnTo>
                    <a:pt x="323" y="110"/>
                  </a:lnTo>
                  <a:lnTo>
                    <a:pt x="285" y="114"/>
                  </a:lnTo>
                  <a:lnTo>
                    <a:pt x="272" y="76"/>
                  </a:lnTo>
                  <a:lnTo>
                    <a:pt x="190" y="70"/>
                  </a:lnTo>
                  <a:lnTo>
                    <a:pt x="181" y="57"/>
                  </a:lnTo>
                  <a:lnTo>
                    <a:pt x="217" y="17"/>
                  </a:lnTo>
                  <a:lnTo>
                    <a:pt x="247" y="15"/>
                  </a:lnTo>
                  <a:lnTo>
                    <a:pt x="217" y="0"/>
                  </a:lnTo>
                  <a:lnTo>
                    <a:pt x="171" y="11"/>
                  </a:lnTo>
                  <a:lnTo>
                    <a:pt x="95" y="87"/>
                  </a:lnTo>
                  <a:lnTo>
                    <a:pt x="57" y="95"/>
                  </a:lnTo>
                  <a:lnTo>
                    <a:pt x="0" y="133"/>
                  </a:lnTo>
                  <a:lnTo>
                    <a:pt x="224" y="203"/>
                  </a:lnTo>
                  <a:lnTo>
                    <a:pt x="224" y="203"/>
                  </a:lnTo>
                  <a:close/>
                </a:path>
              </a:pathLst>
            </a:custGeom>
            <a:solidFill>
              <a:srgbClr val="D9C58B"/>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8" name="Freeform 1138"/>
            <p:cNvSpPr>
              <a:spLocks/>
            </p:cNvSpPr>
            <p:nvPr/>
          </p:nvSpPr>
          <p:spPr bwMode="auto">
            <a:xfrm>
              <a:off x="5460918" y="2981171"/>
              <a:ext cx="426502" cy="578454"/>
            </a:xfrm>
            <a:custGeom>
              <a:avLst/>
              <a:gdLst>
                <a:gd name="T0" fmla="*/ 48 w 422"/>
                <a:gd name="T1" fmla="*/ 464 h 559"/>
                <a:gd name="T2" fmla="*/ 42 w 422"/>
                <a:gd name="T3" fmla="*/ 370 h 559"/>
                <a:gd name="T4" fmla="*/ 6 w 422"/>
                <a:gd name="T5" fmla="*/ 302 h 559"/>
                <a:gd name="T6" fmla="*/ 21 w 422"/>
                <a:gd name="T7" fmla="*/ 159 h 559"/>
                <a:gd name="T8" fmla="*/ 82 w 422"/>
                <a:gd name="T9" fmla="*/ 85 h 559"/>
                <a:gd name="T10" fmla="*/ 78 w 422"/>
                <a:gd name="T11" fmla="*/ 140 h 559"/>
                <a:gd name="T12" fmla="*/ 97 w 422"/>
                <a:gd name="T13" fmla="*/ 129 h 559"/>
                <a:gd name="T14" fmla="*/ 97 w 422"/>
                <a:gd name="T15" fmla="*/ 83 h 559"/>
                <a:gd name="T16" fmla="*/ 120 w 422"/>
                <a:gd name="T17" fmla="*/ 57 h 559"/>
                <a:gd name="T18" fmla="*/ 127 w 422"/>
                <a:gd name="T19" fmla="*/ 7 h 559"/>
                <a:gd name="T20" fmla="*/ 148 w 422"/>
                <a:gd name="T21" fmla="*/ 0 h 559"/>
                <a:gd name="T22" fmla="*/ 276 w 422"/>
                <a:gd name="T23" fmla="*/ 43 h 559"/>
                <a:gd name="T24" fmla="*/ 287 w 422"/>
                <a:gd name="T25" fmla="*/ 80 h 559"/>
                <a:gd name="T26" fmla="*/ 304 w 422"/>
                <a:gd name="T27" fmla="*/ 114 h 559"/>
                <a:gd name="T28" fmla="*/ 308 w 422"/>
                <a:gd name="T29" fmla="*/ 175 h 559"/>
                <a:gd name="T30" fmla="*/ 264 w 422"/>
                <a:gd name="T31" fmla="*/ 228 h 559"/>
                <a:gd name="T32" fmla="*/ 262 w 422"/>
                <a:gd name="T33" fmla="*/ 268 h 559"/>
                <a:gd name="T34" fmla="*/ 287 w 422"/>
                <a:gd name="T35" fmla="*/ 281 h 559"/>
                <a:gd name="T36" fmla="*/ 321 w 422"/>
                <a:gd name="T37" fmla="*/ 226 h 559"/>
                <a:gd name="T38" fmla="*/ 356 w 422"/>
                <a:gd name="T39" fmla="*/ 207 h 559"/>
                <a:gd name="T40" fmla="*/ 378 w 422"/>
                <a:gd name="T41" fmla="*/ 218 h 559"/>
                <a:gd name="T42" fmla="*/ 422 w 422"/>
                <a:gd name="T43" fmla="*/ 342 h 559"/>
                <a:gd name="T44" fmla="*/ 392 w 422"/>
                <a:gd name="T45" fmla="*/ 395 h 559"/>
                <a:gd name="T46" fmla="*/ 384 w 422"/>
                <a:gd name="T47" fmla="*/ 433 h 559"/>
                <a:gd name="T48" fmla="*/ 367 w 422"/>
                <a:gd name="T49" fmla="*/ 445 h 559"/>
                <a:gd name="T50" fmla="*/ 367 w 422"/>
                <a:gd name="T51" fmla="*/ 479 h 559"/>
                <a:gd name="T52" fmla="*/ 344 w 422"/>
                <a:gd name="T53" fmla="*/ 524 h 559"/>
                <a:gd name="T54" fmla="*/ 205 w 422"/>
                <a:gd name="T55" fmla="*/ 543 h 559"/>
                <a:gd name="T56" fmla="*/ 202 w 422"/>
                <a:gd name="T57" fmla="*/ 536 h 559"/>
                <a:gd name="T58" fmla="*/ 0 w 422"/>
                <a:gd name="T59" fmla="*/ 559 h 559"/>
                <a:gd name="T60" fmla="*/ 48 w 422"/>
                <a:gd name="T61" fmla="*/ 464 h 559"/>
                <a:gd name="T62" fmla="*/ 48 w 422"/>
                <a:gd name="T63" fmla="*/ 464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2" h="559">
                  <a:moveTo>
                    <a:pt x="48" y="464"/>
                  </a:moveTo>
                  <a:lnTo>
                    <a:pt x="42" y="370"/>
                  </a:lnTo>
                  <a:lnTo>
                    <a:pt x="6" y="302"/>
                  </a:lnTo>
                  <a:lnTo>
                    <a:pt x="21" y="159"/>
                  </a:lnTo>
                  <a:lnTo>
                    <a:pt x="82" y="85"/>
                  </a:lnTo>
                  <a:lnTo>
                    <a:pt x="78" y="140"/>
                  </a:lnTo>
                  <a:lnTo>
                    <a:pt x="97" y="129"/>
                  </a:lnTo>
                  <a:lnTo>
                    <a:pt x="97" y="83"/>
                  </a:lnTo>
                  <a:lnTo>
                    <a:pt x="120" y="57"/>
                  </a:lnTo>
                  <a:lnTo>
                    <a:pt x="127" y="7"/>
                  </a:lnTo>
                  <a:lnTo>
                    <a:pt x="148" y="0"/>
                  </a:lnTo>
                  <a:lnTo>
                    <a:pt x="276" y="43"/>
                  </a:lnTo>
                  <a:lnTo>
                    <a:pt x="287" y="80"/>
                  </a:lnTo>
                  <a:lnTo>
                    <a:pt x="304" y="114"/>
                  </a:lnTo>
                  <a:lnTo>
                    <a:pt x="308" y="175"/>
                  </a:lnTo>
                  <a:lnTo>
                    <a:pt x="264" y="228"/>
                  </a:lnTo>
                  <a:lnTo>
                    <a:pt x="262" y="268"/>
                  </a:lnTo>
                  <a:lnTo>
                    <a:pt x="287" y="281"/>
                  </a:lnTo>
                  <a:lnTo>
                    <a:pt x="321" y="226"/>
                  </a:lnTo>
                  <a:lnTo>
                    <a:pt x="356" y="207"/>
                  </a:lnTo>
                  <a:lnTo>
                    <a:pt x="378" y="218"/>
                  </a:lnTo>
                  <a:lnTo>
                    <a:pt x="422" y="342"/>
                  </a:lnTo>
                  <a:lnTo>
                    <a:pt x="392" y="395"/>
                  </a:lnTo>
                  <a:lnTo>
                    <a:pt x="384" y="433"/>
                  </a:lnTo>
                  <a:lnTo>
                    <a:pt x="367" y="445"/>
                  </a:lnTo>
                  <a:lnTo>
                    <a:pt x="367" y="479"/>
                  </a:lnTo>
                  <a:lnTo>
                    <a:pt x="344" y="524"/>
                  </a:lnTo>
                  <a:lnTo>
                    <a:pt x="205" y="543"/>
                  </a:lnTo>
                  <a:lnTo>
                    <a:pt x="202" y="536"/>
                  </a:lnTo>
                  <a:lnTo>
                    <a:pt x="0" y="559"/>
                  </a:lnTo>
                  <a:lnTo>
                    <a:pt x="48" y="464"/>
                  </a:lnTo>
                  <a:lnTo>
                    <a:pt x="48" y="464"/>
                  </a:lnTo>
                  <a:close/>
                </a:path>
              </a:pathLst>
            </a:custGeom>
            <a:solidFill>
              <a:srgbClr val="D9C58B"/>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9" name="Freeform 1139"/>
            <p:cNvSpPr>
              <a:spLocks/>
            </p:cNvSpPr>
            <p:nvPr/>
          </p:nvSpPr>
          <p:spPr bwMode="auto">
            <a:xfrm>
              <a:off x="4821939" y="2874166"/>
              <a:ext cx="590900" cy="609469"/>
            </a:xfrm>
            <a:custGeom>
              <a:avLst/>
              <a:gdLst>
                <a:gd name="T0" fmla="*/ 15 w 578"/>
                <a:gd name="T1" fmla="*/ 227 h 591"/>
                <a:gd name="T2" fmla="*/ 13 w 578"/>
                <a:gd name="T3" fmla="*/ 297 h 591"/>
                <a:gd name="T4" fmla="*/ 84 w 578"/>
                <a:gd name="T5" fmla="*/ 341 h 591"/>
                <a:gd name="T6" fmla="*/ 110 w 578"/>
                <a:gd name="T7" fmla="*/ 371 h 591"/>
                <a:gd name="T8" fmla="*/ 167 w 578"/>
                <a:gd name="T9" fmla="*/ 413 h 591"/>
                <a:gd name="T10" fmla="*/ 175 w 578"/>
                <a:gd name="T11" fmla="*/ 462 h 591"/>
                <a:gd name="T12" fmla="*/ 186 w 578"/>
                <a:gd name="T13" fmla="*/ 529 h 591"/>
                <a:gd name="T14" fmla="*/ 240 w 578"/>
                <a:gd name="T15" fmla="*/ 591 h 591"/>
                <a:gd name="T16" fmla="*/ 527 w 578"/>
                <a:gd name="T17" fmla="*/ 574 h 591"/>
                <a:gd name="T18" fmla="*/ 511 w 578"/>
                <a:gd name="T19" fmla="*/ 483 h 591"/>
                <a:gd name="T20" fmla="*/ 536 w 578"/>
                <a:gd name="T21" fmla="*/ 344 h 591"/>
                <a:gd name="T22" fmla="*/ 536 w 578"/>
                <a:gd name="T23" fmla="*/ 306 h 591"/>
                <a:gd name="T24" fmla="*/ 578 w 578"/>
                <a:gd name="T25" fmla="*/ 198 h 591"/>
                <a:gd name="T26" fmla="*/ 567 w 578"/>
                <a:gd name="T27" fmla="*/ 194 h 591"/>
                <a:gd name="T28" fmla="*/ 540 w 578"/>
                <a:gd name="T29" fmla="*/ 257 h 591"/>
                <a:gd name="T30" fmla="*/ 517 w 578"/>
                <a:gd name="T31" fmla="*/ 261 h 591"/>
                <a:gd name="T32" fmla="*/ 508 w 578"/>
                <a:gd name="T33" fmla="*/ 287 h 591"/>
                <a:gd name="T34" fmla="*/ 483 w 578"/>
                <a:gd name="T35" fmla="*/ 304 h 591"/>
                <a:gd name="T36" fmla="*/ 500 w 578"/>
                <a:gd name="T37" fmla="*/ 247 h 591"/>
                <a:gd name="T38" fmla="*/ 517 w 578"/>
                <a:gd name="T39" fmla="*/ 225 h 591"/>
                <a:gd name="T40" fmla="*/ 487 w 578"/>
                <a:gd name="T41" fmla="*/ 143 h 591"/>
                <a:gd name="T42" fmla="*/ 466 w 578"/>
                <a:gd name="T43" fmla="*/ 137 h 591"/>
                <a:gd name="T44" fmla="*/ 458 w 578"/>
                <a:gd name="T45" fmla="*/ 118 h 591"/>
                <a:gd name="T46" fmla="*/ 234 w 578"/>
                <a:gd name="T47" fmla="*/ 48 h 591"/>
                <a:gd name="T48" fmla="*/ 205 w 578"/>
                <a:gd name="T49" fmla="*/ 35 h 591"/>
                <a:gd name="T50" fmla="*/ 190 w 578"/>
                <a:gd name="T51" fmla="*/ 48 h 591"/>
                <a:gd name="T52" fmla="*/ 184 w 578"/>
                <a:gd name="T53" fmla="*/ 44 h 591"/>
                <a:gd name="T54" fmla="*/ 192 w 578"/>
                <a:gd name="T55" fmla="*/ 19 h 591"/>
                <a:gd name="T56" fmla="*/ 198 w 578"/>
                <a:gd name="T57" fmla="*/ 4 h 591"/>
                <a:gd name="T58" fmla="*/ 190 w 578"/>
                <a:gd name="T59" fmla="*/ 0 h 591"/>
                <a:gd name="T60" fmla="*/ 99 w 578"/>
                <a:gd name="T61" fmla="*/ 38 h 591"/>
                <a:gd name="T62" fmla="*/ 89 w 578"/>
                <a:gd name="T63" fmla="*/ 40 h 591"/>
                <a:gd name="T64" fmla="*/ 70 w 578"/>
                <a:gd name="T65" fmla="*/ 31 h 591"/>
                <a:gd name="T66" fmla="*/ 53 w 578"/>
                <a:gd name="T67" fmla="*/ 42 h 591"/>
                <a:gd name="T68" fmla="*/ 57 w 578"/>
                <a:gd name="T69" fmla="*/ 111 h 591"/>
                <a:gd name="T70" fmla="*/ 0 w 578"/>
                <a:gd name="T71" fmla="*/ 179 h 591"/>
                <a:gd name="T72" fmla="*/ 15 w 578"/>
                <a:gd name="T73" fmla="*/ 227 h 591"/>
                <a:gd name="T74" fmla="*/ 15 w 578"/>
                <a:gd name="T75" fmla="*/ 22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8" h="591">
                  <a:moveTo>
                    <a:pt x="15" y="227"/>
                  </a:moveTo>
                  <a:lnTo>
                    <a:pt x="13" y="297"/>
                  </a:lnTo>
                  <a:lnTo>
                    <a:pt x="84" y="341"/>
                  </a:lnTo>
                  <a:lnTo>
                    <a:pt x="110" y="371"/>
                  </a:lnTo>
                  <a:lnTo>
                    <a:pt x="167" y="413"/>
                  </a:lnTo>
                  <a:lnTo>
                    <a:pt x="175" y="462"/>
                  </a:lnTo>
                  <a:lnTo>
                    <a:pt x="186" y="529"/>
                  </a:lnTo>
                  <a:lnTo>
                    <a:pt x="240" y="591"/>
                  </a:lnTo>
                  <a:lnTo>
                    <a:pt x="527" y="574"/>
                  </a:lnTo>
                  <a:lnTo>
                    <a:pt x="511" y="483"/>
                  </a:lnTo>
                  <a:lnTo>
                    <a:pt x="536" y="344"/>
                  </a:lnTo>
                  <a:lnTo>
                    <a:pt x="536" y="306"/>
                  </a:lnTo>
                  <a:lnTo>
                    <a:pt x="578" y="198"/>
                  </a:lnTo>
                  <a:lnTo>
                    <a:pt x="567" y="194"/>
                  </a:lnTo>
                  <a:lnTo>
                    <a:pt x="540" y="257"/>
                  </a:lnTo>
                  <a:lnTo>
                    <a:pt x="517" y="261"/>
                  </a:lnTo>
                  <a:lnTo>
                    <a:pt x="508" y="287"/>
                  </a:lnTo>
                  <a:lnTo>
                    <a:pt x="483" y="304"/>
                  </a:lnTo>
                  <a:lnTo>
                    <a:pt x="500" y="247"/>
                  </a:lnTo>
                  <a:lnTo>
                    <a:pt x="517" y="225"/>
                  </a:lnTo>
                  <a:lnTo>
                    <a:pt x="487" y="143"/>
                  </a:lnTo>
                  <a:lnTo>
                    <a:pt x="466" y="137"/>
                  </a:lnTo>
                  <a:lnTo>
                    <a:pt x="458" y="118"/>
                  </a:lnTo>
                  <a:lnTo>
                    <a:pt x="234" y="48"/>
                  </a:lnTo>
                  <a:lnTo>
                    <a:pt x="205" y="35"/>
                  </a:lnTo>
                  <a:lnTo>
                    <a:pt x="190" y="48"/>
                  </a:lnTo>
                  <a:lnTo>
                    <a:pt x="184" y="44"/>
                  </a:lnTo>
                  <a:lnTo>
                    <a:pt x="192" y="19"/>
                  </a:lnTo>
                  <a:lnTo>
                    <a:pt x="198" y="4"/>
                  </a:lnTo>
                  <a:lnTo>
                    <a:pt x="190" y="0"/>
                  </a:lnTo>
                  <a:lnTo>
                    <a:pt x="99" y="38"/>
                  </a:lnTo>
                  <a:lnTo>
                    <a:pt x="89" y="40"/>
                  </a:lnTo>
                  <a:lnTo>
                    <a:pt x="70" y="31"/>
                  </a:lnTo>
                  <a:lnTo>
                    <a:pt x="53" y="42"/>
                  </a:lnTo>
                  <a:lnTo>
                    <a:pt x="57" y="111"/>
                  </a:lnTo>
                  <a:lnTo>
                    <a:pt x="0" y="179"/>
                  </a:lnTo>
                  <a:lnTo>
                    <a:pt x="15" y="227"/>
                  </a:lnTo>
                  <a:lnTo>
                    <a:pt x="15" y="227"/>
                  </a:lnTo>
                  <a:close/>
                </a:path>
              </a:pathLst>
            </a:custGeom>
            <a:solidFill>
              <a:srgbClr val="D9C58B"/>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0" name="Freeform 1140"/>
            <p:cNvSpPr>
              <a:spLocks/>
            </p:cNvSpPr>
            <p:nvPr/>
          </p:nvSpPr>
          <p:spPr bwMode="auto">
            <a:xfrm>
              <a:off x="4986337" y="3463475"/>
              <a:ext cx="437359" cy="780059"/>
            </a:xfrm>
            <a:custGeom>
              <a:avLst/>
              <a:gdLst>
                <a:gd name="T0" fmla="*/ 8 w 430"/>
                <a:gd name="T1" fmla="*/ 308 h 753"/>
                <a:gd name="T2" fmla="*/ 52 w 430"/>
                <a:gd name="T3" fmla="*/ 213 h 753"/>
                <a:gd name="T4" fmla="*/ 38 w 430"/>
                <a:gd name="T5" fmla="*/ 177 h 753"/>
                <a:gd name="T6" fmla="*/ 113 w 430"/>
                <a:gd name="T7" fmla="*/ 120 h 753"/>
                <a:gd name="T8" fmla="*/ 126 w 430"/>
                <a:gd name="T9" fmla="*/ 78 h 753"/>
                <a:gd name="T10" fmla="*/ 73 w 430"/>
                <a:gd name="T11" fmla="*/ 17 h 753"/>
                <a:gd name="T12" fmla="*/ 360 w 430"/>
                <a:gd name="T13" fmla="*/ 0 h 753"/>
                <a:gd name="T14" fmla="*/ 367 w 430"/>
                <a:gd name="T15" fmla="*/ 44 h 753"/>
                <a:gd name="T16" fmla="*/ 396 w 430"/>
                <a:gd name="T17" fmla="*/ 101 h 753"/>
                <a:gd name="T18" fmla="*/ 421 w 430"/>
                <a:gd name="T19" fmla="*/ 388 h 753"/>
                <a:gd name="T20" fmla="*/ 415 w 430"/>
                <a:gd name="T21" fmla="*/ 447 h 753"/>
                <a:gd name="T22" fmla="*/ 430 w 430"/>
                <a:gd name="T23" fmla="*/ 481 h 753"/>
                <a:gd name="T24" fmla="*/ 413 w 430"/>
                <a:gd name="T25" fmla="*/ 546 h 753"/>
                <a:gd name="T26" fmla="*/ 390 w 430"/>
                <a:gd name="T27" fmla="*/ 574 h 753"/>
                <a:gd name="T28" fmla="*/ 379 w 430"/>
                <a:gd name="T29" fmla="*/ 622 h 753"/>
                <a:gd name="T30" fmla="*/ 392 w 430"/>
                <a:gd name="T31" fmla="*/ 637 h 753"/>
                <a:gd name="T32" fmla="*/ 381 w 430"/>
                <a:gd name="T33" fmla="*/ 664 h 753"/>
                <a:gd name="T34" fmla="*/ 386 w 430"/>
                <a:gd name="T35" fmla="*/ 673 h 753"/>
                <a:gd name="T36" fmla="*/ 352 w 430"/>
                <a:gd name="T37" fmla="*/ 686 h 753"/>
                <a:gd name="T38" fmla="*/ 344 w 430"/>
                <a:gd name="T39" fmla="*/ 734 h 753"/>
                <a:gd name="T40" fmla="*/ 295 w 430"/>
                <a:gd name="T41" fmla="*/ 719 h 753"/>
                <a:gd name="T42" fmla="*/ 270 w 430"/>
                <a:gd name="T43" fmla="*/ 753 h 753"/>
                <a:gd name="T44" fmla="*/ 255 w 430"/>
                <a:gd name="T45" fmla="*/ 749 h 753"/>
                <a:gd name="T46" fmla="*/ 238 w 430"/>
                <a:gd name="T47" fmla="*/ 719 h 753"/>
                <a:gd name="T48" fmla="*/ 211 w 430"/>
                <a:gd name="T49" fmla="*/ 645 h 753"/>
                <a:gd name="T50" fmla="*/ 147 w 430"/>
                <a:gd name="T51" fmla="*/ 607 h 753"/>
                <a:gd name="T52" fmla="*/ 133 w 430"/>
                <a:gd name="T53" fmla="*/ 569 h 753"/>
                <a:gd name="T54" fmla="*/ 154 w 430"/>
                <a:gd name="T55" fmla="*/ 510 h 753"/>
                <a:gd name="T56" fmla="*/ 137 w 430"/>
                <a:gd name="T57" fmla="*/ 498 h 753"/>
                <a:gd name="T58" fmla="*/ 95 w 430"/>
                <a:gd name="T59" fmla="*/ 498 h 753"/>
                <a:gd name="T60" fmla="*/ 86 w 430"/>
                <a:gd name="T61" fmla="*/ 462 h 753"/>
                <a:gd name="T62" fmla="*/ 17 w 430"/>
                <a:gd name="T63" fmla="*/ 390 h 753"/>
                <a:gd name="T64" fmla="*/ 0 w 430"/>
                <a:gd name="T65" fmla="*/ 331 h 753"/>
                <a:gd name="T66" fmla="*/ 8 w 430"/>
                <a:gd name="T67" fmla="*/ 308 h 753"/>
                <a:gd name="T68" fmla="*/ 8 w 430"/>
                <a:gd name="T69" fmla="*/ 308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0" h="753">
                  <a:moveTo>
                    <a:pt x="8" y="308"/>
                  </a:moveTo>
                  <a:lnTo>
                    <a:pt x="52" y="213"/>
                  </a:lnTo>
                  <a:lnTo>
                    <a:pt x="38" y="177"/>
                  </a:lnTo>
                  <a:lnTo>
                    <a:pt x="113" y="120"/>
                  </a:lnTo>
                  <a:lnTo>
                    <a:pt x="126" y="78"/>
                  </a:lnTo>
                  <a:lnTo>
                    <a:pt x="73" y="17"/>
                  </a:lnTo>
                  <a:lnTo>
                    <a:pt x="360" y="0"/>
                  </a:lnTo>
                  <a:lnTo>
                    <a:pt x="367" y="44"/>
                  </a:lnTo>
                  <a:lnTo>
                    <a:pt x="396" y="101"/>
                  </a:lnTo>
                  <a:lnTo>
                    <a:pt x="421" y="388"/>
                  </a:lnTo>
                  <a:lnTo>
                    <a:pt x="415" y="447"/>
                  </a:lnTo>
                  <a:lnTo>
                    <a:pt x="430" y="481"/>
                  </a:lnTo>
                  <a:lnTo>
                    <a:pt x="413" y="546"/>
                  </a:lnTo>
                  <a:lnTo>
                    <a:pt x="390" y="574"/>
                  </a:lnTo>
                  <a:lnTo>
                    <a:pt x="379" y="622"/>
                  </a:lnTo>
                  <a:lnTo>
                    <a:pt x="392" y="637"/>
                  </a:lnTo>
                  <a:lnTo>
                    <a:pt x="381" y="664"/>
                  </a:lnTo>
                  <a:lnTo>
                    <a:pt x="386" y="673"/>
                  </a:lnTo>
                  <a:lnTo>
                    <a:pt x="352" y="686"/>
                  </a:lnTo>
                  <a:lnTo>
                    <a:pt x="344" y="734"/>
                  </a:lnTo>
                  <a:lnTo>
                    <a:pt x="295" y="719"/>
                  </a:lnTo>
                  <a:lnTo>
                    <a:pt x="270" y="753"/>
                  </a:lnTo>
                  <a:lnTo>
                    <a:pt x="255" y="749"/>
                  </a:lnTo>
                  <a:lnTo>
                    <a:pt x="238" y="719"/>
                  </a:lnTo>
                  <a:lnTo>
                    <a:pt x="211" y="645"/>
                  </a:lnTo>
                  <a:lnTo>
                    <a:pt x="147" y="607"/>
                  </a:lnTo>
                  <a:lnTo>
                    <a:pt x="133" y="569"/>
                  </a:lnTo>
                  <a:lnTo>
                    <a:pt x="154" y="510"/>
                  </a:lnTo>
                  <a:lnTo>
                    <a:pt x="137" y="498"/>
                  </a:lnTo>
                  <a:lnTo>
                    <a:pt x="95" y="498"/>
                  </a:lnTo>
                  <a:lnTo>
                    <a:pt x="86" y="462"/>
                  </a:lnTo>
                  <a:lnTo>
                    <a:pt x="17" y="390"/>
                  </a:lnTo>
                  <a:lnTo>
                    <a:pt x="0" y="331"/>
                  </a:lnTo>
                  <a:lnTo>
                    <a:pt x="8" y="308"/>
                  </a:lnTo>
                  <a:lnTo>
                    <a:pt x="8" y="308"/>
                  </a:lnTo>
                  <a:close/>
                </a:path>
              </a:pathLst>
            </a:custGeom>
            <a:solidFill>
              <a:srgbClr val="D9C58B"/>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1" name="Freeform 1141"/>
            <p:cNvSpPr>
              <a:spLocks/>
            </p:cNvSpPr>
            <p:nvPr/>
          </p:nvSpPr>
          <p:spPr bwMode="auto">
            <a:xfrm>
              <a:off x="5372515" y="3531711"/>
              <a:ext cx="342754" cy="587758"/>
            </a:xfrm>
            <a:custGeom>
              <a:avLst/>
              <a:gdLst>
                <a:gd name="T0" fmla="*/ 11 w 338"/>
                <a:gd name="T1" fmla="*/ 566 h 566"/>
                <a:gd name="T2" fmla="*/ 21 w 338"/>
                <a:gd name="T3" fmla="*/ 549 h 566"/>
                <a:gd name="T4" fmla="*/ 85 w 338"/>
                <a:gd name="T5" fmla="*/ 545 h 566"/>
                <a:gd name="T6" fmla="*/ 138 w 338"/>
                <a:gd name="T7" fmla="*/ 528 h 566"/>
                <a:gd name="T8" fmla="*/ 192 w 338"/>
                <a:gd name="T9" fmla="*/ 496 h 566"/>
                <a:gd name="T10" fmla="*/ 235 w 338"/>
                <a:gd name="T11" fmla="*/ 494 h 566"/>
                <a:gd name="T12" fmla="*/ 285 w 338"/>
                <a:gd name="T13" fmla="*/ 412 h 566"/>
                <a:gd name="T14" fmla="*/ 300 w 338"/>
                <a:gd name="T15" fmla="*/ 418 h 566"/>
                <a:gd name="T16" fmla="*/ 338 w 338"/>
                <a:gd name="T17" fmla="*/ 389 h 566"/>
                <a:gd name="T18" fmla="*/ 329 w 338"/>
                <a:gd name="T19" fmla="*/ 368 h 566"/>
                <a:gd name="T20" fmla="*/ 332 w 338"/>
                <a:gd name="T21" fmla="*/ 357 h 566"/>
                <a:gd name="T22" fmla="*/ 294 w 338"/>
                <a:gd name="T23" fmla="*/ 7 h 566"/>
                <a:gd name="T24" fmla="*/ 291 w 338"/>
                <a:gd name="T25" fmla="*/ 0 h 566"/>
                <a:gd name="T26" fmla="*/ 89 w 338"/>
                <a:gd name="T27" fmla="*/ 23 h 566"/>
                <a:gd name="T28" fmla="*/ 51 w 338"/>
                <a:gd name="T29" fmla="*/ 42 h 566"/>
                <a:gd name="T30" fmla="*/ 17 w 338"/>
                <a:gd name="T31" fmla="*/ 32 h 566"/>
                <a:gd name="T32" fmla="*/ 42 w 338"/>
                <a:gd name="T33" fmla="*/ 319 h 566"/>
                <a:gd name="T34" fmla="*/ 36 w 338"/>
                <a:gd name="T35" fmla="*/ 378 h 566"/>
                <a:gd name="T36" fmla="*/ 51 w 338"/>
                <a:gd name="T37" fmla="*/ 412 h 566"/>
                <a:gd name="T38" fmla="*/ 34 w 338"/>
                <a:gd name="T39" fmla="*/ 477 h 566"/>
                <a:gd name="T40" fmla="*/ 11 w 338"/>
                <a:gd name="T41" fmla="*/ 505 h 566"/>
                <a:gd name="T42" fmla="*/ 0 w 338"/>
                <a:gd name="T43" fmla="*/ 553 h 566"/>
                <a:gd name="T44" fmla="*/ 11 w 338"/>
                <a:gd name="T45" fmla="*/ 566 h 566"/>
                <a:gd name="T46" fmla="*/ 11 w 338"/>
                <a:gd name="T47" fmla="*/ 56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8" h="566">
                  <a:moveTo>
                    <a:pt x="11" y="566"/>
                  </a:moveTo>
                  <a:lnTo>
                    <a:pt x="21" y="549"/>
                  </a:lnTo>
                  <a:lnTo>
                    <a:pt x="85" y="545"/>
                  </a:lnTo>
                  <a:lnTo>
                    <a:pt x="138" y="528"/>
                  </a:lnTo>
                  <a:lnTo>
                    <a:pt x="192" y="496"/>
                  </a:lnTo>
                  <a:lnTo>
                    <a:pt x="235" y="494"/>
                  </a:lnTo>
                  <a:lnTo>
                    <a:pt x="285" y="412"/>
                  </a:lnTo>
                  <a:lnTo>
                    <a:pt x="300" y="418"/>
                  </a:lnTo>
                  <a:lnTo>
                    <a:pt x="338" y="389"/>
                  </a:lnTo>
                  <a:lnTo>
                    <a:pt x="329" y="368"/>
                  </a:lnTo>
                  <a:lnTo>
                    <a:pt x="332" y="357"/>
                  </a:lnTo>
                  <a:lnTo>
                    <a:pt x="294" y="7"/>
                  </a:lnTo>
                  <a:lnTo>
                    <a:pt x="291" y="0"/>
                  </a:lnTo>
                  <a:lnTo>
                    <a:pt x="89" y="23"/>
                  </a:lnTo>
                  <a:lnTo>
                    <a:pt x="51" y="42"/>
                  </a:lnTo>
                  <a:lnTo>
                    <a:pt x="17" y="32"/>
                  </a:lnTo>
                  <a:lnTo>
                    <a:pt x="42" y="319"/>
                  </a:lnTo>
                  <a:lnTo>
                    <a:pt x="36" y="378"/>
                  </a:lnTo>
                  <a:lnTo>
                    <a:pt x="51" y="412"/>
                  </a:lnTo>
                  <a:lnTo>
                    <a:pt x="34" y="477"/>
                  </a:lnTo>
                  <a:lnTo>
                    <a:pt x="11" y="505"/>
                  </a:lnTo>
                  <a:lnTo>
                    <a:pt x="0" y="553"/>
                  </a:lnTo>
                  <a:lnTo>
                    <a:pt x="11" y="566"/>
                  </a:lnTo>
                  <a:lnTo>
                    <a:pt x="11" y="566"/>
                  </a:lnTo>
                  <a:close/>
                </a:path>
              </a:pathLst>
            </a:custGeom>
            <a:solidFill>
              <a:srgbClr val="D9C58B"/>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8" name="Freeform 1151"/>
            <p:cNvSpPr>
              <a:spLocks/>
            </p:cNvSpPr>
            <p:nvPr/>
          </p:nvSpPr>
          <p:spPr bwMode="auto">
            <a:xfrm>
              <a:off x="5670292" y="3447967"/>
              <a:ext cx="465276" cy="517972"/>
            </a:xfrm>
            <a:custGeom>
              <a:avLst/>
              <a:gdLst>
                <a:gd name="T0" fmla="*/ 0 w 459"/>
                <a:gd name="T1" fmla="*/ 91 h 504"/>
                <a:gd name="T2" fmla="*/ 38 w 459"/>
                <a:gd name="T3" fmla="*/ 441 h 504"/>
                <a:gd name="T4" fmla="*/ 95 w 459"/>
                <a:gd name="T5" fmla="*/ 447 h 504"/>
                <a:gd name="T6" fmla="*/ 164 w 459"/>
                <a:gd name="T7" fmla="*/ 487 h 504"/>
                <a:gd name="T8" fmla="*/ 213 w 459"/>
                <a:gd name="T9" fmla="*/ 485 h 504"/>
                <a:gd name="T10" fmla="*/ 236 w 459"/>
                <a:gd name="T11" fmla="*/ 470 h 504"/>
                <a:gd name="T12" fmla="*/ 291 w 459"/>
                <a:gd name="T13" fmla="*/ 504 h 504"/>
                <a:gd name="T14" fmla="*/ 324 w 459"/>
                <a:gd name="T15" fmla="*/ 475 h 504"/>
                <a:gd name="T16" fmla="*/ 331 w 459"/>
                <a:gd name="T17" fmla="*/ 420 h 504"/>
                <a:gd name="T18" fmla="*/ 352 w 459"/>
                <a:gd name="T19" fmla="*/ 432 h 504"/>
                <a:gd name="T20" fmla="*/ 364 w 459"/>
                <a:gd name="T21" fmla="*/ 386 h 504"/>
                <a:gd name="T22" fmla="*/ 440 w 459"/>
                <a:gd name="T23" fmla="*/ 319 h 504"/>
                <a:gd name="T24" fmla="*/ 453 w 459"/>
                <a:gd name="T25" fmla="*/ 211 h 504"/>
                <a:gd name="T26" fmla="*/ 443 w 459"/>
                <a:gd name="T27" fmla="*/ 188 h 504"/>
                <a:gd name="T28" fmla="*/ 459 w 459"/>
                <a:gd name="T29" fmla="*/ 177 h 504"/>
                <a:gd name="T30" fmla="*/ 430 w 459"/>
                <a:gd name="T31" fmla="*/ 0 h 504"/>
                <a:gd name="T32" fmla="*/ 352 w 459"/>
                <a:gd name="T33" fmla="*/ 40 h 504"/>
                <a:gd name="T34" fmla="*/ 312 w 459"/>
                <a:gd name="T35" fmla="*/ 82 h 504"/>
                <a:gd name="T36" fmla="*/ 284 w 459"/>
                <a:gd name="T37" fmla="*/ 84 h 504"/>
                <a:gd name="T38" fmla="*/ 240 w 459"/>
                <a:gd name="T39" fmla="*/ 107 h 504"/>
                <a:gd name="T40" fmla="*/ 139 w 459"/>
                <a:gd name="T41" fmla="*/ 72 h 504"/>
                <a:gd name="T42" fmla="*/ 0 w 459"/>
                <a:gd name="T43" fmla="*/ 91 h 504"/>
                <a:gd name="T44" fmla="*/ 0 w 459"/>
                <a:gd name="T45" fmla="*/ 9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9" h="504">
                  <a:moveTo>
                    <a:pt x="0" y="91"/>
                  </a:moveTo>
                  <a:lnTo>
                    <a:pt x="38" y="441"/>
                  </a:lnTo>
                  <a:lnTo>
                    <a:pt x="95" y="447"/>
                  </a:lnTo>
                  <a:lnTo>
                    <a:pt x="164" y="487"/>
                  </a:lnTo>
                  <a:lnTo>
                    <a:pt x="213" y="485"/>
                  </a:lnTo>
                  <a:lnTo>
                    <a:pt x="236" y="470"/>
                  </a:lnTo>
                  <a:lnTo>
                    <a:pt x="291" y="504"/>
                  </a:lnTo>
                  <a:lnTo>
                    <a:pt x="324" y="475"/>
                  </a:lnTo>
                  <a:lnTo>
                    <a:pt x="331" y="420"/>
                  </a:lnTo>
                  <a:lnTo>
                    <a:pt x="352" y="432"/>
                  </a:lnTo>
                  <a:lnTo>
                    <a:pt x="364" y="386"/>
                  </a:lnTo>
                  <a:lnTo>
                    <a:pt x="440" y="319"/>
                  </a:lnTo>
                  <a:lnTo>
                    <a:pt x="453" y="211"/>
                  </a:lnTo>
                  <a:lnTo>
                    <a:pt x="443" y="188"/>
                  </a:lnTo>
                  <a:lnTo>
                    <a:pt x="459" y="177"/>
                  </a:lnTo>
                  <a:lnTo>
                    <a:pt x="430" y="0"/>
                  </a:lnTo>
                  <a:lnTo>
                    <a:pt x="352" y="40"/>
                  </a:lnTo>
                  <a:lnTo>
                    <a:pt x="312" y="82"/>
                  </a:lnTo>
                  <a:lnTo>
                    <a:pt x="284" y="84"/>
                  </a:lnTo>
                  <a:lnTo>
                    <a:pt x="240" y="107"/>
                  </a:lnTo>
                  <a:lnTo>
                    <a:pt x="139" y="72"/>
                  </a:lnTo>
                  <a:lnTo>
                    <a:pt x="0" y="91"/>
                  </a:lnTo>
                  <a:lnTo>
                    <a:pt x="0" y="91"/>
                  </a:lnTo>
                  <a:close/>
                </a:path>
              </a:pathLst>
            </a:custGeom>
            <a:solidFill>
              <a:srgbClr val="D9C58B"/>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73" name="TextBox 102"/>
            <p:cNvSpPr txBox="1">
              <a:spLocks noChangeArrowheads="1"/>
            </p:cNvSpPr>
            <p:nvPr/>
          </p:nvSpPr>
          <p:spPr bwMode="auto">
            <a:xfrm>
              <a:off x="5746288" y="3632513"/>
              <a:ext cx="344304" cy="21556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solidFill>
                    <a:schemeClr val="bg1"/>
                  </a:solidFill>
                  <a:latin typeface="+mj-lt"/>
                  <a:cs typeface="Tahoma" panose="020B0604030504040204" pitchFamily="34" charset="0"/>
                </a:rPr>
                <a:t>OH</a:t>
              </a:r>
            </a:p>
          </p:txBody>
        </p:sp>
        <p:sp>
          <p:nvSpPr>
            <p:cNvPr id="184" name="TextBox 113"/>
            <p:cNvSpPr txBox="1">
              <a:spLocks noChangeArrowheads="1"/>
            </p:cNvSpPr>
            <p:nvPr/>
          </p:nvSpPr>
          <p:spPr bwMode="auto">
            <a:xfrm>
              <a:off x="5439206" y="3694546"/>
              <a:ext cx="302429" cy="21556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solidFill>
                    <a:schemeClr val="bg1"/>
                  </a:solidFill>
                  <a:latin typeface="+mj-lt"/>
                  <a:cs typeface="Tahoma" panose="020B0604030504040204" pitchFamily="34" charset="0"/>
                </a:rPr>
                <a:t>IN</a:t>
              </a:r>
            </a:p>
          </p:txBody>
        </p:sp>
        <p:sp>
          <p:nvSpPr>
            <p:cNvPr id="185" name="TextBox 114"/>
            <p:cNvSpPr txBox="1">
              <a:spLocks noChangeArrowheads="1"/>
            </p:cNvSpPr>
            <p:nvPr/>
          </p:nvSpPr>
          <p:spPr bwMode="auto">
            <a:xfrm>
              <a:off x="5501242" y="3257216"/>
              <a:ext cx="290022" cy="21711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solidFill>
                    <a:schemeClr val="bg1"/>
                  </a:solidFill>
                  <a:latin typeface="+mj-lt"/>
                  <a:cs typeface="Tahoma" panose="020B0604030504040204" pitchFamily="34" charset="0"/>
                </a:rPr>
                <a:t>MI</a:t>
              </a:r>
            </a:p>
          </p:txBody>
        </p:sp>
        <p:sp>
          <p:nvSpPr>
            <p:cNvPr id="186" name="TextBox 115"/>
            <p:cNvSpPr txBox="1">
              <a:spLocks noChangeArrowheads="1"/>
            </p:cNvSpPr>
            <p:nvPr/>
          </p:nvSpPr>
          <p:spPr bwMode="auto">
            <a:xfrm>
              <a:off x="4956869" y="3092830"/>
              <a:ext cx="317939" cy="21556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solidFill>
                    <a:schemeClr val="bg1"/>
                  </a:solidFill>
                  <a:latin typeface="+mj-lt"/>
                  <a:cs typeface="Tahoma" panose="020B0604030504040204" pitchFamily="34" charset="0"/>
                </a:rPr>
                <a:t>WI</a:t>
              </a:r>
            </a:p>
          </p:txBody>
        </p:sp>
        <p:sp>
          <p:nvSpPr>
            <p:cNvPr id="187" name="TextBox 116"/>
            <p:cNvSpPr txBox="1">
              <a:spLocks noChangeArrowheads="1"/>
            </p:cNvSpPr>
            <p:nvPr/>
          </p:nvSpPr>
          <p:spPr bwMode="auto">
            <a:xfrm>
              <a:off x="4482288" y="2883471"/>
              <a:ext cx="347406" cy="214012"/>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solidFill>
                    <a:schemeClr val="bg1"/>
                  </a:solidFill>
                  <a:latin typeface="+mj-lt"/>
                  <a:cs typeface="Tahoma" panose="020B0604030504040204" pitchFamily="34" charset="0"/>
                </a:rPr>
                <a:t>MN</a:t>
              </a:r>
            </a:p>
          </p:txBody>
        </p:sp>
        <p:sp>
          <p:nvSpPr>
            <p:cNvPr id="188" name="TextBox 117"/>
            <p:cNvSpPr txBox="1">
              <a:spLocks noChangeArrowheads="1"/>
            </p:cNvSpPr>
            <p:nvPr/>
          </p:nvSpPr>
          <p:spPr bwMode="auto">
            <a:xfrm>
              <a:off x="5130572" y="3694546"/>
              <a:ext cx="260555" cy="21556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solidFill>
                    <a:schemeClr val="bg1"/>
                  </a:solidFill>
                  <a:latin typeface="+mj-lt"/>
                  <a:cs typeface="Tahoma" panose="020B0604030504040204" pitchFamily="34" charset="0"/>
                </a:rPr>
                <a:t>IL</a:t>
              </a:r>
            </a:p>
          </p:txBody>
        </p:sp>
        <p:sp>
          <p:nvSpPr>
            <p:cNvPr id="202" name="TextBox 131"/>
            <p:cNvSpPr txBox="1">
              <a:spLocks noChangeArrowheads="1"/>
            </p:cNvSpPr>
            <p:nvPr/>
          </p:nvSpPr>
          <p:spPr bwMode="auto">
            <a:xfrm>
              <a:off x="3927058" y="2684966"/>
              <a:ext cx="341202" cy="215563"/>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solidFill>
                    <a:schemeClr val="bg1"/>
                  </a:solidFill>
                  <a:latin typeface="+mj-lt"/>
                  <a:cs typeface="Tahoma" panose="020B0604030504040204" pitchFamily="34" charset="0"/>
                </a:rPr>
                <a:t>ND</a:t>
              </a:r>
            </a:p>
          </p:txBody>
        </p:sp>
        <p:sp>
          <p:nvSpPr>
            <p:cNvPr id="203" name="TextBox 132"/>
            <p:cNvSpPr txBox="1">
              <a:spLocks noChangeArrowheads="1"/>
            </p:cNvSpPr>
            <p:nvPr/>
          </p:nvSpPr>
          <p:spPr bwMode="auto">
            <a:xfrm>
              <a:off x="3927058" y="3080423"/>
              <a:ext cx="307082" cy="21556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solidFill>
                    <a:schemeClr val="bg1"/>
                  </a:solidFill>
                  <a:latin typeface="+mj-lt"/>
                  <a:cs typeface="Tahoma" panose="020B0604030504040204" pitchFamily="34" charset="0"/>
                </a:rPr>
                <a:t>SD</a:t>
              </a:r>
            </a:p>
          </p:txBody>
        </p:sp>
        <p:sp>
          <p:nvSpPr>
            <p:cNvPr id="204" name="TextBox 133"/>
            <p:cNvSpPr txBox="1">
              <a:spLocks noChangeArrowheads="1"/>
            </p:cNvSpPr>
            <p:nvPr/>
          </p:nvSpPr>
          <p:spPr bwMode="auto">
            <a:xfrm>
              <a:off x="4637380" y="3444865"/>
              <a:ext cx="279166" cy="215563"/>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solidFill>
                    <a:schemeClr val="bg1"/>
                  </a:solidFill>
                  <a:latin typeface="+mj-lt"/>
                  <a:cs typeface="Tahoma" panose="020B0604030504040204" pitchFamily="34" charset="0"/>
                </a:rPr>
                <a:t>IA</a:t>
              </a:r>
            </a:p>
          </p:txBody>
        </p:sp>
        <p:sp>
          <p:nvSpPr>
            <p:cNvPr id="208" name="TextBox 137"/>
            <p:cNvSpPr txBox="1">
              <a:spLocks noChangeArrowheads="1"/>
            </p:cNvSpPr>
            <p:nvPr/>
          </p:nvSpPr>
          <p:spPr bwMode="auto">
            <a:xfrm>
              <a:off x="4691662" y="3945778"/>
              <a:ext cx="350508" cy="214012"/>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solidFill>
                    <a:schemeClr val="bg1"/>
                  </a:solidFill>
                  <a:latin typeface="+mj-lt"/>
                  <a:cs typeface="Tahoma" panose="020B0604030504040204" pitchFamily="34" charset="0"/>
                </a:rPr>
                <a:t>MO</a:t>
              </a:r>
            </a:p>
          </p:txBody>
        </p:sp>
        <p:sp>
          <p:nvSpPr>
            <p:cNvPr id="211" name="TextBox 140"/>
            <p:cNvSpPr txBox="1">
              <a:spLocks noChangeArrowheads="1"/>
            </p:cNvSpPr>
            <p:nvPr/>
          </p:nvSpPr>
          <p:spPr bwMode="auto">
            <a:xfrm>
              <a:off x="4027869" y="3506898"/>
              <a:ext cx="316388" cy="21711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solidFill>
                    <a:schemeClr val="bg1"/>
                  </a:solidFill>
                  <a:latin typeface="+mj-lt"/>
                  <a:cs typeface="Tahoma" panose="020B0604030504040204" pitchFamily="34" charset="0"/>
                </a:rPr>
                <a:t>NE</a:t>
              </a:r>
            </a:p>
          </p:txBody>
        </p:sp>
        <p:sp>
          <p:nvSpPr>
            <p:cNvPr id="212" name="TextBox 141"/>
            <p:cNvSpPr txBox="1">
              <a:spLocks noChangeArrowheads="1"/>
            </p:cNvSpPr>
            <p:nvPr/>
          </p:nvSpPr>
          <p:spPr bwMode="auto">
            <a:xfrm>
              <a:off x="4085252" y="3945778"/>
              <a:ext cx="299328" cy="214012"/>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solidFill>
                    <a:schemeClr val="bg1"/>
                  </a:solidFill>
                  <a:latin typeface="+mj-lt"/>
                  <a:cs typeface="Tahoma" panose="020B0604030504040204" pitchFamily="34" charset="0"/>
                </a:rPr>
                <a:t>KS</a:t>
              </a:r>
            </a:p>
          </p:txBody>
        </p:sp>
      </p:grpSp>
      <p:sp>
        <p:nvSpPr>
          <p:cNvPr id="213" name="TextBox 153"/>
          <p:cNvSpPr txBox="1">
            <a:spLocks noChangeArrowheads="1"/>
          </p:cNvSpPr>
          <p:nvPr/>
        </p:nvSpPr>
        <p:spPr bwMode="auto">
          <a:xfrm>
            <a:off x="1314450" y="5132388"/>
            <a:ext cx="461963" cy="214312"/>
          </a:xfrm>
          <a:prstGeom prst="rect">
            <a:avLst/>
          </a:prstGeom>
          <a:noFill/>
          <a:ln>
            <a:noFill/>
          </a:ln>
          <a:extLst/>
        </p:spPr>
        <p:txBody>
          <a:bodyPr>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solidFill>
                  <a:schemeClr val="bg1"/>
                </a:solidFill>
                <a:latin typeface="+mj-lt"/>
                <a:cs typeface="Tahoma" panose="020B0604030504040204" pitchFamily="34" charset="0"/>
              </a:rPr>
              <a:t>AK</a:t>
            </a:r>
          </a:p>
        </p:txBody>
      </p:sp>
      <p:sp>
        <p:nvSpPr>
          <p:cNvPr id="53258" name="Title 1"/>
          <p:cNvSpPr>
            <a:spLocks noGrp="1"/>
          </p:cNvSpPr>
          <p:nvPr>
            <p:ph type="title"/>
          </p:nvPr>
        </p:nvSpPr>
        <p:spPr/>
        <p:txBody>
          <a:bodyPr>
            <a:normAutofit/>
          </a:bodyPr>
          <a:lstStyle/>
          <a:p>
            <a:r>
              <a:rPr lang="en-US" altLang="en-US" dirty="0" smtClean="0"/>
              <a:t>&gt; 40 House Races Close </a:t>
            </a: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ctr">
              <a:lnSpc>
                <a:spcPct val="100000"/>
              </a:lnSpc>
              <a:spcBef>
                <a:spcPct val="0"/>
              </a:spcBef>
              <a:buFontTx/>
              <a:buNone/>
              <a:defRPr/>
            </a:pPr>
            <a:endParaRPr lang="en-US" altLang="en-US" sz="2400" b="1" smtClean="0">
              <a:solidFill>
                <a:schemeClr val="bg1"/>
              </a:solidFill>
              <a:latin typeface="FreightSans Pro Book" panose="02000606030000020004" pitchFamily="50" charset="0"/>
            </a:endParaRPr>
          </a:p>
        </p:txBody>
      </p:sp>
      <p:sp>
        <p:nvSpPr>
          <p:cNvPr id="53260" name="TextBox 154"/>
          <p:cNvSpPr txBox="1">
            <a:spLocks noChangeArrowheads="1"/>
          </p:cNvSpPr>
          <p:nvPr/>
        </p:nvSpPr>
        <p:spPr bwMode="auto">
          <a:xfrm>
            <a:off x="2247900" y="5267325"/>
            <a:ext cx="3079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gn="ctr" eaLnBrk="1" hangingPunct="1">
              <a:lnSpc>
                <a:spcPct val="100000"/>
              </a:lnSpc>
              <a:spcBef>
                <a:spcPct val="0"/>
              </a:spcBef>
              <a:buFontTx/>
              <a:buNone/>
            </a:pPr>
            <a:r>
              <a:rPr lang="en-US" altLang="en-US" sz="800">
                <a:solidFill>
                  <a:srgbClr val="000000"/>
                </a:solidFill>
                <a:cs typeface="Arial" pitchFamily="34" charset="0"/>
              </a:rPr>
              <a:t>HI</a:t>
            </a:r>
          </a:p>
        </p:txBody>
      </p:sp>
      <p:grpSp>
        <p:nvGrpSpPr>
          <p:cNvPr id="53261" name="Group 8"/>
          <p:cNvGrpSpPr>
            <a:grpSpLocks/>
          </p:cNvGrpSpPr>
          <p:nvPr/>
        </p:nvGrpSpPr>
        <p:grpSpPr bwMode="auto">
          <a:xfrm>
            <a:off x="6656388" y="2252663"/>
            <a:ext cx="1360487" cy="1662112"/>
            <a:chOff x="6434825" y="2473322"/>
            <a:chExt cx="1341438" cy="1639091"/>
          </a:xfrm>
        </p:grpSpPr>
        <p:sp>
          <p:nvSpPr>
            <p:cNvPr id="150" name="Freeform 1153"/>
            <p:cNvSpPr>
              <a:spLocks/>
            </p:cNvSpPr>
            <p:nvPr/>
          </p:nvSpPr>
          <p:spPr bwMode="auto">
            <a:xfrm>
              <a:off x="6591352" y="3677201"/>
              <a:ext cx="507148" cy="244220"/>
            </a:xfrm>
            <a:custGeom>
              <a:avLst/>
              <a:gdLst>
                <a:gd name="T0" fmla="*/ 0 w 496"/>
                <a:gd name="T1" fmla="*/ 72 h 240"/>
                <a:gd name="T2" fmla="*/ 11 w 496"/>
                <a:gd name="T3" fmla="*/ 139 h 240"/>
                <a:gd name="T4" fmla="*/ 49 w 496"/>
                <a:gd name="T5" fmla="*/ 97 h 240"/>
                <a:gd name="T6" fmla="*/ 108 w 496"/>
                <a:gd name="T7" fmla="*/ 80 h 240"/>
                <a:gd name="T8" fmla="*/ 120 w 496"/>
                <a:gd name="T9" fmla="*/ 63 h 240"/>
                <a:gd name="T10" fmla="*/ 152 w 496"/>
                <a:gd name="T11" fmla="*/ 59 h 240"/>
                <a:gd name="T12" fmla="*/ 194 w 496"/>
                <a:gd name="T13" fmla="*/ 93 h 240"/>
                <a:gd name="T14" fmla="*/ 222 w 496"/>
                <a:gd name="T15" fmla="*/ 101 h 240"/>
                <a:gd name="T16" fmla="*/ 276 w 496"/>
                <a:gd name="T17" fmla="*/ 148 h 240"/>
                <a:gd name="T18" fmla="*/ 257 w 496"/>
                <a:gd name="T19" fmla="*/ 194 h 240"/>
                <a:gd name="T20" fmla="*/ 264 w 496"/>
                <a:gd name="T21" fmla="*/ 215 h 240"/>
                <a:gd name="T22" fmla="*/ 287 w 496"/>
                <a:gd name="T23" fmla="*/ 205 h 240"/>
                <a:gd name="T24" fmla="*/ 308 w 496"/>
                <a:gd name="T25" fmla="*/ 205 h 240"/>
                <a:gd name="T26" fmla="*/ 319 w 496"/>
                <a:gd name="T27" fmla="*/ 221 h 240"/>
                <a:gd name="T28" fmla="*/ 344 w 496"/>
                <a:gd name="T29" fmla="*/ 221 h 240"/>
                <a:gd name="T30" fmla="*/ 354 w 496"/>
                <a:gd name="T31" fmla="*/ 215 h 240"/>
                <a:gd name="T32" fmla="*/ 338 w 496"/>
                <a:gd name="T33" fmla="*/ 173 h 240"/>
                <a:gd name="T34" fmla="*/ 335 w 496"/>
                <a:gd name="T35" fmla="*/ 97 h 240"/>
                <a:gd name="T36" fmla="*/ 316 w 496"/>
                <a:gd name="T37" fmla="*/ 86 h 240"/>
                <a:gd name="T38" fmla="*/ 354 w 496"/>
                <a:gd name="T39" fmla="*/ 51 h 240"/>
                <a:gd name="T40" fmla="*/ 356 w 496"/>
                <a:gd name="T41" fmla="*/ 29 h 240"/>
                <a:gd name="T42" fmla="*/ 380 w 496"/>
                <a:gd name="T43" fmla="*/ 31 h 240"/>
                <a:gd name="T44" fmla="*/ 350 w 496"/>
                <a:gd name="T45" fmla="*/ 78 h 240"/>
                <a:gd name="T46" fmla="*/ 367 w 496"/>
                <a:gd name="T47" fmla="*/ 135 h 240"/>
                <a:gd name="T48" fmla="*/ 375 w 496"/>
                <a:gd name="T49" fmla="*/ 150 h 240"/>
                <a:gd name="T50" fmla="*/ 386 w 496"/>
                <a:gd name="T51" fmla="*/ 158 h 240"/>
                <a:gd name="T52" fmla="*/ 363 w 496"/>
                <a:gd name="T53" fmla="*/ 156 h 240"/>
                <a:gd name="T54" fmla="*/ 371 w 496"/>
                <a:gd name="T55" fmla="*/ 192 h 240"/>
                <a:gd name="T56" fmla="*/ 411 w 496"/>
                <a:gd name="T57" fmla="*/ 215 h 240"/>
                <a:gd name="T58" fmla="*/ 420 w 496"/>
                <a:gd name="T59" fmla="*/ 221 h 240"/>
                <a:gd name="T60" fmla="*/ 432 w 496"/>
                <a:gd name="T61" fmla="*/ 221 h 240"/>
                <a:gd name="T62" fmla="*/ 426 w 496"/>
                <a:gd name="T63" fmla="*/ 240 h 240"/>
                <a:gd name="T64" fmla="*/ 475 w 496"/>
                <a:gd name="T65" fmla="*/ 215 h 240"/>
                <a:gd name="T66" fmla="*/ 485 w 496"/>
                <a:gd name="T67" fmla="*/ 184 h 240"/>
                <a:gd name="T68" fmla="*/ 496 w 496"/>
                <a:gd name="T69" fmla="*/ 152 h 240"/>
                <a:gd name="T70" fmla="*/ 426 w 496"/>
                <a:gd name="T71" fmla="*/ 167 h 240"/>
                <a:gd name="T72" fmla="*/ 380 w 496"/>
                <a:gd name="T73" fmla="*/ 0 h 240"/>
                <a:gd name="T74" fmla="*/ 0 w 496"/>
                <a:gd name="T75" fmla="*/ 72 h 240"/>
                <a:gd name="T76" fmla="*/ 0 w 496"/>
                <a:gd name="T77" fmla="*/ 72 h 240"/>
                <a:gd name="T78" fmla="*/ 0 w 496"/>
                <a:gd name="T79" fmla="*/ 7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6" h="240">
                  <a:moveTo>
                    <a:pt x="0" y="72"/>
                  </a:moveTo>
                  <a:lnTo>
                    <a:pt x="11" y="139"/>
                  </a:lnTo>
                  <a:lnTo>
                    <a:pt x="49" y="97"/>
                  </a:lnTo>
                  <a:lnTo>
                    <a:pt x="108" y="80"/>
                  </a:lnTo>
                  <a:lnTo>
                    <a:pt x="120" y="63"/>
                  </a:lnTo>
                  <a:lnTo>
                    <a:pt x="152" y="59"/>
                  </a:lnTo>
                  <a:lnTo>
                    <a:pt x="194" y="93"/>
                  </a:lnTo>
                  <a:lnTo>
                    <a:pt x="222" y="101"/>
                  </a:lnTo>
                  <a:lnTo>
                    <a:pt x="276" y="148"/>
                  </a:lnTo>
                  <a:lnTo>
                    <a:pt x="257" y="194"/>
                  </a:lnTo>
                  <a:lnTo>
                    <a:pt x="264" y="215"/>
                  </a:lnTo>
                  <a:lnTo>
                    <a:pt x="287" y="205"/>
                  </a:lnTo>
                  <a:lnTo>
                    <a:pt x="308" y="205"/>
                  </a:lnTo>
                  <a:lnTo>
                    <a:pt x="319" y="221"/>
                  </a:lnTo>
                  <a:lnTo>
                    <a:pt x="344" y="221"/>
                  </a:lnTo>
                  <a:lnTo>
                    <a:pt x="354" y="215"/>
                  </a:lnTo>
                  <a:lnTo>
                    <a:pt x="338" y="173"/>
                  </a:lnTo>
                  <a:lnTo>
                    <a:pt x="335" y="97"/>
                  </a:lnTo>
                  <a:lnTo>
                    <a:pt x="316" y="86"/>
                  </a:lnTo>
                  <a:lnTo>
                    <a:pt x="354" y="51"/>
                  </a:lnTo>
                  <a:lnTo>
                    <a:pt x="356" y="29"/>
                  </a:lnTo>
                  <a:lnTo>
                    <a:pt x="380" y="31"/>
                  </a:lnTo>
                  <a:lnTo>
                    <a:pt x="350" y="78"/>
                  </a:lnTo>
                  <a:lnTo>
                    <a:pt x="367" y="135"/>
                  </a:lnTo>
                  <a:lnTo>
                    <a:pt x="375" y="150"/>
                  </a:lnTo>
                  <a:lnTo>
                    <a:pt x="386" y="158"/>
                  </a:lnTo>
                  <a:lnTo>
                    <a:pt x="363" y="156"/>
                  </a:lnTo>
                  <a:lnTo>
                    <a:pt x="371" y="192"/>
                  </a:lnTo>
                  <a:lnTo>
                    <a:pt x="411" y="215"/>
                  </a:lnTo>
                  <a:lnTo>
                    <a:pt x="420" y="221"/>
                  </a:lnTo>
                  <a:lnTo>
                    <a:pt x="432" y="221"/>
                  </a:lnTo>
                  <a:lnTo>
                    <a:pt x="426" y="240"/>
                  </a:lnTo>
                  <a:lnTo>
                    <a:pt x="475" y="215"/>
                  </a:lnTo>
                  <a:lnTo>
                    <a:pt x="485" y="184"/>
                  </a:lnTo>
                  <a:lnTo>
                    <a:pt x="496" y="152"/>
                  </a:lnTo>
                  <a:lnTo>
                    <a:pt x="426" y="167"/>
                  </a:lnTo>
                  <a:lnTo>
                    <a:pt x="380" y="0"/>
                  </a:lnTo>
                  <a:lnTo>
                    <a:pt x="0" y="72"/>
                  </a:lnTo>
                  <a:lnTo>
                    <a:pt x="0" y="72"/>
                  </a:lnTo>
                  <a:lnTo>
                    <a:pt x="0" y="72"/>
                  </a:lnTo>
                  <a:close/>
                </a:path>
              </a:pathLst>
            </a:custGeom>
            <a:solidFill>
              <a:srgbClr val="8972A2"/>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4" name="Freeform 1159"/>
            <p:cNvSpPr>
              <a:spLocks/>
            </p:cNvSpPr>
            <p:nvPr/>
          </p:nvSpPr>
          <p:spPr bwMode="auto">
            <a:xfrm>
              <a:off x="6434825" y="3359402"/>
              <a:ext cx="643326" cy="408598"/>
            </a:xfrm>
            <a:custGeom>
              <a:avLst/>
              <a:gdLst>
                <a:gd name="T0" fmla="*/ 50 w 635"/>
                <a:gd name="T1" fmla="*/ 397 h 397"/>
                <a:gd name="T2" fmla="*/ 156 w 635"/>
                <a:gd name="T3" fmla="*/ 380 h 397"/>
                <a:gd name="T4" fmla="*/ 536 w 635"/>
                <a:gd name="T5" fmla="*/ 308 h 397"/>
                <a:gd name="T6" fmla="*/ 553 w 635"/>
                <a:gd name="T7" fmla="*/ 291 h 397"/>
                <a:gd name="T8" fmla="*/ 574 w 635"/>
                <a:gd name="T9" fmla="*/ 291 h 397"/>
                <a:gd name="T10" fmla="*/ 599 w 635"/>
                <a:gd name="T11" fmla="*/ 274 h 397"/>
                <a:gd name="T12" fmla="*/ 635 w 635"/>
                <a:gd name="T13" fmla="*/ 228 h 397"/>
                <a:gd name="T14" fmla="*/ 572 w 635"/>
                <a:gd name="T15" fmla="*/ 179 h 397"/>
                <a:gd name="T16" fmla="*/ 570 w 635"/>
                <a:gd name="T17" fmla="*/ 133 h 397"/>
                <a:gd name="T18" fmla="*/ 599 w 635"/>
                <a:gd name="T19" fmla="*/ 69 h 397"/>
                <a:gd name="T20" fmla="*/ 557 w 635"/>
                <a:gd name="T21" fmla="*/ 48 h 397"/>
                <a:gd name="T22" fmla="*/ 512 w 635"/>
                <a:gd name="T23" fmla="*/ 0 h 397"/>
                <a:gd name="T24" fmla="*/ 89 w 635"/>
                <a:gd name="T25" fmla="*/ 78 h 397"/>
                <a:gd name="T26" fmla="*/ 69 w 635"/>
                <a:gd name="T27" fmla="*/ 48 h 397"/>
                <a:gd name="T28" fmla="*/ 0 w 635"/>
                <a:gd name="T29" fmla="*/ 97 h 397"/>
                <a:gd name="T30" fmla="*/ 50 w 635"/>
                <a:gd name="T31" fmla="*/ 397 h 397"/>
                <a:gd name="T32" fmla="*/ 50 w 635"/>
                <a:gd name="T33"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5" h="397">
                  <a:moveTo>
                    <a:pt x="50" y="397"/>
                  </a:moveTo>
                  <a:lnTo>
                    <a:pt x="156" y="380"/>
                  </a:lnTo>
                  <a:lnTo>
                    <a:pt x="536" y="308"/>
                  </a:lnTo>
                  <a:lnTo>
                    <a:pt x="553" y="291"/>
                  </a:lnTo>
                  <a:lnTo>
                    <a:pt x="574" y="291"/>
                  </a:lnTo>
                  <a:lnTo>
                    <a:pt x="599" y="274"/>
                  </a:lnTo>
                  <a:lnTo>
                    <a:pt x="635" y="228"/>
                  </a:lnTo>
                  <a:lnTo>
                    <a:pt x="572" y="179"/>
                  </a:lnTo>
                  <a:lnTo>
                    <a:pt x="570" y="133"/>
                  </a:lnTo>
                  <a:lnTo>
                    <a:pt x="599" y="69"/>
                  </a:lnTo>
                  <a:lnTo>
                    <a:pt x="557" y="48"/>
                  </a:lnTo>
                  <a:lnTo>
                    <a:pt x="512" y="0"/>
                  </a:lnTo>
                  <a:lnTo>
                    <a:pt x="89" y="78"/>
                  </a:lnTo>
                  <a:lnTo>
                    <a:pt x="69" y="48"/>
                  </a:lnTo>
                  <a:lnTo>
                    <a:pt x="0" y="97"/>
                  </a:lnTo>
                  <a:lnTo>
                    <a:pt x="50" y="397"/>
                  </a:lnTo>
                  <a:lnTo>
                    <a:pt x="50" y="397"/>
                  </a:lnTo>
                  <a:close/>
                </a:path>
              </a:pathLst>
            </a:custGeom>
            <a:solidFill>
              <a:srgbClr val="8972A2"/>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5" name="Freeform 1160"/>
            <p:cNvSpPr>
              <a:spLocks/>
            </p:cNvSpPr>
            <p:nvPr/>
          </p:nvSpPr>
          <p:spPr bwMode="auto">
            <a:xfrm>
              <a:off x="7010845" y="3426719"/>
              <a:ext cx="139309" cy="336586"/>
            </a:xfrm>
            <a:custGeom>
              <a:avLst/>
              <a:gdLst>
                <a:gd name="T0" fmla="*/ 7 w 137"/>
                <a:gd name="T1" fmla="*/ 222 h 325"/>
                <a:gd name="T2" fmla="*/ 32 w 137"/>
                <a:gd name="T3" fmla="*/ 205 h 325"/>
                <a:gd name="T4" fmla="*/ 68 w 137"/>
                <a:gd name="T5" fmla="*/ 159 h 325"/>
                <a:gd name="T6" fmla="*/ 5 w 137"/>
                <a:gd name="T7" fmla="*/ 110 h 325"/>
                <a:gd name="T8" fmla="*/ 3 w 137"/>
                <a:gd name="T9" fmla="*/ 64 h 325"/>
                <a:gd name="T10" fmla="*/ 32 w 137"/>
                <a:gd name="T11" fmla="*/ 0 h 325"/>
                <a:gd name="T12" fmla="*/ 125 w 137"/>
                <a:gd name="T13" fmla="*/ 32 h 325"/>
                <a:gd name="T14" fmla="*/ 127 w 137"/>
                <a:gd name="T15" fmla="*/ 43 h 325"/>
                <a:gd name="T16" fmla="*/ 116 w 137"/>
                <a:gd name="T17" fmla="*/ 79 h 325"/>
                <a:gd name="T18" fmla="*/ 106 w 137"/>
                <a:gd name="T19" fmla="*/ 87 h 325"/>
                <a:gd name="T20" fmla="*/ 104 w 137"/>
                <a:gd name="T21" fmla="*/ 106 h 325"/>
                <a:gd name="T22" fmla="*/ 114 w 137"/>
                <a:gd name="T23" fmla="*/ 112 h 325"/>
                <a:gd name="T24" fmla="*/ 137 w 137"/>
                <a:gd name="T25" fmla="*/ 106 h 325"/>
                <a:gd name="T26" fmla="*/ 137 w 137"/>
                <a:gd name="T27" fmla="*/ 161 h 325"/>
                <a:gd name="T28" fmla="*/ 137 w 137"/>
                <a:gd name="T29" fmla="*/ 195 h 325"/>
                <a:gd name="T30" fmla="*/ 137 w 137"/>
                <a:gd name="T31" fmla="*/ 214 h 325"/>
                <a:gd name="T32" fmla="*/ 129 w 137"/>
                <a:gd name="T33" fmla="*/ 232 h 325"/>
                <a:gd name="T34" fmla="*/ 119 w 137"/>
                <a:gd name="T35" fmla="*/ 233 h 325"/>
                <a:gd name="T36" fmla="*/ 123 w 137"/>
                <a:gd name="T37" fmla="*/ 249 h 325"/>
                <a:gd name="T38" fmla="*/ 89 w 137"/>
                <a:gd name="T39" fmla="*/ 325 h 325"/>
                <a:gd name="T40" fmla="*/ 81 w 137"/>
                <a:gd name="T41" fmla="*/ 325 h 325"/>
                <a:gd name="T42" fmla="*/ 78 w 137"/>
                <a:gd name="T43" fmla="*/ 296 h 325"/>
                <a:gd name="T44" fmla="*/ 55 w 137"/>
                <a:gd name="T45" fmla="*/ 296 h 325"/>
                <a:gd name="T46" fmla="*/ 7 w 137"/>
                <a:gd name="T47" fmla="*/ 266 h 325"/>
                <a:gd name="T48" fmla="*/ 0 w 137"/>
                <a:gd name="T49" fmla="*/ 241 h 325"/>
                <a:gd name="T50" fmla="*/ 7 w 137"/>
                <a:gd name="T51" fmla="*/ 222 h 325"/>
                <a:gd name="T52" fmla="*/ 7 w 137"/>
                <a:gd name="T53" fmla="*/ 222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7" h="325">
                  <a:moveTo>
                    <a:pt x="7" y="222"/>
                  </a:moveTo>
                  <a:lnTo>
                    <a:pt x="32" y="205"/>
                  </a:lnTo>
                  <a:lnTo>
                    <a:pt x="68" y="159"/>
                  </a:lnTo>
                  <a:lnTo>
                    <a:pt x="5" y="110"/>
                  </a:lnTo>
                  <a:lnTo>
                    <a:pt x="3" y="64"/>
                  </a:lnTo>
                  <a:lnTo>
                    <a:pt x="32" y="0"/>
                  </a:lnTo>
                  <a:lnTo>
                    <a:pt x="125" y="32"/>
                  </a:lnTo>
                  <a:lnTo>
                    <a:pt x="127" y="43"/>
                  </a:lnTo>
                  <a:lnTo>
                    <a:pt x="116" y="79"/>
                  </a:lnTo>
                  <a:lnTo>
                    <a:pt x="106" y="87"/>
                  </a:lnTo>
                  <a:lnTo>
                    <a:pt x="104" y="106"/>
                  </a:lnTo>
                  <a:lnTo>
                    <a:pt x="114" y="112"/>
                  </a:lnTo>
                  <a:lnTo>
                    <a:pt x="137" y="106"/>
                  </a:lnTo>
                  <a:lnTo>
                    <a:pt x="137" y="161"/>
                  </a:lnTo>
                  <a:lnTo>
                    <a:pt x="137" y="195"/>
                  </a:lnTo>
                  <a:lnTo>
                    <a:pt x="137" y="214"/>
                  </a:lnTo>
                  <a:lnTo>
                    <a:pt x="129" y="232"/>
                  </a:lnTo>
                  <a:lnTo>
                    <a:pt x="119" y="233"/>
                  </a:lnTo>
                  <a:lnTo>
                    <a:pt x="123" y="249"/>
                  </a:lnTo>
                  <a:lnTo>
                    <a:pt x="89" y="325"/>
                  </a:lnTo>
                  <a:lnTo>
                    <a:pt x="81" y="325"/>
                  </a:lnTo>
                  <a:lnTo>
                    <a:pt x="78" y="296"/>
                  </a:lnTo>
                  <a:lnTo>
                    <a:pt x="55" y="296"/>
                  </a:lnTo>
                  <a:lnTo>
                    <a:pt x="7" y="266"/>
                  </a:lnTo>
                  <a:lnTo>
                    <a:pt x="0" y="241"/>
                  </a:lnTo>
                  <a:lnTo>
                    <a:pt x="7" y="222"/>
                  </a:lnTo>
                  <a:lnTo>
                    <a:pt x="7" y="222"/>
                  </a:lnTo>
                  <a:close/>
                </a:path>
              </a:pathLst>
            </a:custGeom>
            <a:solidFill>
              <a:srgbClr val="8972A2"/>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6" name="Freeform 1161"/>
            <p:cNvSpPr>
              <a:spLocks/>
            </p:cNvSpPr>
            <p:nvPr/>
          </p:nvSpPr>
          <p:spPr bwMode="auto">
            <a:xfrm>
              <a:off x="6505262" y="2905403"/>
              <a:ext cx="658980" cy="583936"/>
            </a:xfrm>
            <a:custGeom>
              <a:avLst/>
              <a:gdLst>
                <a:gd name="T0" fmla="*/ 20 w 648"/>
                <a:gd name="T1" fmla="*/ 517 h 565"/>
                <a:gd name="T2" fmla="*/ 443 w 648"/>
                <a:gd name="T3" fmla="*/ 439 h 565"/>
                <a:gd name="T4" fmla="*/ 488 w 648"/>
                <a:gd name="T5" fmla="*/ 487 h 565"/>
                <a:gd name="T6" fmla="*/ 530 w 648"/>
                <a:gd name="T7" fmla="*/ 508 h 565"/>
                <a:gd name="T8" fmla="*/ 623 w 648"/>
                <a:gd name="T9" fmla="*/ 540 h 565"/>
                <a:gd name="T10" fmla="*/ 631 w 648"/>
                <a:gd name="T11" fmla="*/ 565 h 565"/>
                <a:gd name="T12" fmla="*/ 646 w 648"/>
                <a:gd name="T13" fmla="*/ 530 h 565"/>
                <a:gd name="T14" fmla="*/ 648 w 648"/>
                <a:gd name="T15" fmla="*/ 483 h 565"/>
                <a:gd name="T16" fmla="*/ 631 w 648"/>
                <a:gd name="T17" fmla="*/ 392 h 565"/>
                <a:gd name="T18" fmla="*/ 631 w 648"/>
                <a:gd name="T19" fmla="*/ 297 h 565"/>
                <a:gd name="T20" fmla="*/ 585 w 648"/>
                <a:gd name="T21" fmla="*/ 158 h 565"/>
                <a:gd name="T22" fmla="*/ 577 w 648"/>
                <a:gd name="T23" fmla="*/ 97 h 565"/>
                <a:gd name="T24" fmla="*/ 549 w 648"/>
                <a:gd name="T25" fmla="*/ 0 h 565"/>
                <a:gd name="T26" fmla="*/ 412 w 648"/>
                <a:gd name="T27" fmla="*/ 32 h 565"/>
                <a:gd name="T28" fmla="*/ 336 w 648"/>
                <a:gd name="T29" fmla="*/ 112 h 565"/>
                <a:gd name="T30" fmla="*/ 332 w 648"/>
                <a:gd name="T31" fmla="*/ 133 h 565"/>
                <a:gd name="T32" fmla="*/ 289 w 648"/>
                <a:gd name="T33" fmla="*/ 181 h 565"/>
                <a:gd name="T34" fmla="*/ 300 w 648"/>
                <a:gd name="T35" fmla="*/ 198 h 565"/>
                <a:gd name="T36" fmla="*/ 309 w 648"/>
                <a:gd name="T37" fmla="*/ 211 h 565"/>
                <a:gd name="T38" fmla="*/ 302 w 648"/>
                <a:gd name="T39" fmla="*/ 215 h 565"/>
                <a:gd name="T40" fmla="*/ 315 w 648"/>
                <a:gd name="T41" fmla="*/ 234 h 565"/>
                <a:gd name="T42" fmla="*/ 317 w 648"/>
                <a:gd name="T43" fmla="*/ 251 h 565"/>
                <a:gd name="T44" fmla="*/ 275 w 648"/>
                <a:gd name="T45" fmla="*/ 291 h 565"/>
                <a:gd name="T46" fmla="*/ 212 w 648"/>
                <a:gd name="T47" fmla="*/ 308 h 565"/>
                <a:gd name="T48" fmla="*/ 197 w 648"/>
                <a:gd name="T49" fmla="*/ 319 h 565"/>
                <a:gd name="T50" fmla="*/ 174 w 648"/>
                <a:gd name="T51" fmla="*/ 310 h 565"/>
                <a:gd name="T52" fmla="*/ 104 w 648"/>
                <a:gd name="T53" fmla="*/ 318 h 565"/>
                <a:gd name="T54" fmla="*/ 53 w 648"/>
                <a:gd name="T55" fmla="*/ 338 h 565"/>
                <a:gd name="T56" fmla="*/ 53 w 648"/>
                <a:gd name="T57" fmla="*/ 365 h 565"/>
                <a:gd name="T58" fmla="*/ 62 w 648"/>
                <a:gd name="T59" fmla="*/ 382 h 565"/>
                <a:gd name="T60" fmla="*/ 70 w 648"/>
                <a:gd name="T61" fmla="*/ 382 h 565"/>
                <a:gd name="T62" fmla="*/ 77 w 648"/>
                <a:gd name="T63" fmla="*/ 403 h 565"/>
                <a:gd name="T64" fmla="*/ 64 w 648"/>
                <a:gd name="T65" fmla="*/ 414 h 565"/>
                <a:gd name="T66" fmla="*/ 58 w 648"/>
                <a:gd name="T67" fmla="*/ 433 h 565"/>
                <a:gd name="T68" fmla="*/ 0 w 648"/>
                <a:gd name="T69" fmla="*/ 487 h 565"/>
                <a:gd name="T70" fmla="*/ 20 w 648"/>
                <a:gd name="T71" fmla="*/ 517 h 565"/>
                <a:gd name="T72" fmla="*/ 20 w 648"/>
                <a:gd name="T73" fmla="*/ 517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8" h="565">
                  <a:moveTo>
                    <a:pt x="20" y="517"/>
                  </a:moveTo>
                  <a:lnTo>
                    <a:pt x="443" y="439"/>
                  </a:lnTo>
                  <a:lnTo>
                    <a:pt x="488" y="487"/>
                  </a:lnTo>
                  <a:lnTo>
                    <a:pt x="530" y="508"/>
                  </a:lnTo>
                  <a:lnTo>
                    <a:pt x="623" y="540"/>
                  </a:lnTo>
                  <a:lnTo>
                    <a:pt x="631" y="565"/>
                  </a:lnTo>
                  <a:lnTo>
                    <a:pt x="646" y="530"/>
                  </a:lnTo>
                  <a:lnTo>
                    <a:pt x="648" y="483"/>
                  </a:lnTo>
                  <a:lnTo>
                    <a:pt x="631" y="392"/>
                  </a:lnTo>
                  <a:lnTo>
                    <a:pt x="631" y="297"/>
                  </a:lnTo>
                  <a:lnTo>
                    <a:pt x="585" y="158"/>
                  </a:lnTo>
                  <a:lnTo>
                    <a:pt x="577" y="97"/>
                  </a:lnTo>
                  <a:lnTo>
                    <a:pt x="549" y="0"/>
                  </a:lnTo>
                  <a:lnTo>
                    <a:pt x="412" y="32"/>
                  </a:lnTo>
                  <a:lnTo>
                    <a:pt x="336" y="112"/>
                  </a:lnTo>
                  <a:lnTo>
                    <a:pt x="332" y="133"/>
                  </a:lnTo>
                  <a:lnTo>
                    <a:pt x="289" y="181"/>
                  </a:lnTo>
                  <a:lnTo>
                    <a:pt x="300" y="198"/>
                  </a:lnTo>
                  <a:lnTo>
                    <a:pt x="309" y="211"/>
                  </a:lnTo>
                  <a:lnTo>
                    <a:pt x="302" y="215"/>
                  </a:lnTo>
                  <a:lnTo>
                    <a:pt x="315" y="234"/>
                  </a:lnTo>
                  <a:lnTo>
                    <a:pt x="317" y="251"/>
                  </a:lnTo>
                  <a:lnTo>
                    <a:pt x="275" y="291"/>
                  </a:lnTo>
                  <a:lnTo>
                    <a:pt x="212" y="308"/>
                  </a:lnTo>
                  <a:lnTo>
                    <a:pt x="197" y="319"/>
                  </a:lnTo>
                  <a:lnTo>
                    <a:pt x="174" y="310"/>
                  </a:lnTo>
                  <a:lnTo>
                    <a:pt x="104" y="318"/>
                  </a:lnTo>
                  <a:lnTo>
                    <a:pt x="53" y="338"/>
                  </a:lnTo>
                  <a:lnTo>
                    <a:pt x="53" y="365"/>
                  </a:lnTo>
                  <a:lnTo>
                    <a:pt x="62" y="382"/>
                  </a:lnTo>
                  <a:lnTo>
                    <a:pt x="70" y="382"/>
                  </a:lnTo>
                  <a:lnTo>
                    <a:pt x="77" y="403"/>
                  </a:lnTo>
                  <a:lnTo>
                    <a:pt x="64" y="414"/>
                  </a:lnTo>
                  <a:lnTo>
                    <a:pt x="58" y="433"/>
                  </a:lnTo>
                  <a:lnTo>
                    <a:pt x="0" y="487"/>
                  </a:lnTo>
                  <a:lnTo>
                    <a:pt x="20" y="517"/>
                  </a:lnTo>
                  <a:lnTo>
                    <a:pt x="20" y="517"/>
                  </a:lnTo>
                  <a:close/>
                </a:path>
              </a:pathLst>
            </a:custGeom>
            <a:solidFill>
              <a:srgbClr val="8972A2"/>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7" name="Freeform 1163"/>
            <p:cNvSpPr>
              <a:spLocks/>
            </p:cNvSpPr>
            <p:nvPr/>
          </p:nvSpPr>
          <p:spPr bwMode="auto">
            <a:xfrm>
              <a:off x="7134501" y="3400105"/>
              <a:ext cx="203485" cy="123675"/>
            </a:xfrm>
            <a:custGeom>
              <a:avLst/>
              <a:gdLst>
                <a:gd name="T0" fmla="*/ 15 w 202"/>
                <a:gd name="T1" fmla="*/ 116 h 116"/>
                <a:gd name="T2" fmla="*/ 86 w 202"/>
                <a:gd name="T3" fmla="*/ 76 h 116"/>
                <a:gd name="T4" fmla="*/ 135 w 202"/>
                <a:gd name="T5" fmla="*/ 53 h 116"/>
                <a:gd name="T6" fmla="*/ 84 w 202"/>
                <a:gd name="T7" fmla="*/ 89 h 116"/>
                <a:gd name="T8" fmla="*/ 88 w 202"/>
                <a:gd name="T9" fmla="*/ 91 h 116"/>
                <a:gd name="T10" fmla="*/ 164 w 202"/>
                <a:gd name="T11" fmla="*/ 40 h 116"/>
                <a:gd name="T12" fmla="*/ 202 w 202"/>
                <a:gd name="T13" fmla="*/ 6 h 116"/>
                <a:gd name="T14" fmla="*/ 198 w 202"/>
                <a:gd name="T15" fmla="*/ 0 h 116"/>
                <a:gd name="T16" fmla="*/ 164 w 202"/>
                <a:gd name="T17" fmla="*/ 19 h 116"/>
                <a:gd name="T18" fmla="*/ 160 w 202"/>
                <a:gd name="T19" fmla="*/ 17 h 116"/>
                <a:gd name="T20" fmla="*/ 143 w 202"/>
                <a:gd name="T21" fmla="*/ 40 h 116"/>
                <a:gd name="T22" fmla="*/ 133 w 202"/>
                <a:gd name="T23" fmla="*/ 40 h 116"/>
                <a:gd name="T24" fmla="*/ 158 w 202"/>
                <a:gd name="T25" fmla="*/ 0 h 116"/>
                <a:gd name="T26" fmla="*/ 131 w 202"/>
                <a:gd name="T27" fmla="*/ 30 h 116"/>
                <a:gd name="T28" fmla="*/ 40 w 202"/>
                <a:gd name="T29" fmla="*/ 61 h 116"/>
                <a:gd name="T30" fmla="*/ 23 w 202"/>
                <a:gd name="T31" fmla="*/ 84 h 116"/>
                <a:gd name="T32" fmla="*/ 10 w 202"/>
                <a:gd name="T33" fmla="*/ 87 h 116"/>
                <a:gd name="T34" fmla="*/ 0 w 202"/>
                <a:gd name="T35" fmla="*/ 105 h 116"/>
                <a:gd name="T36" fmla="*/ 15 w 202"/>
                <a:gd name="T37" fmla="*/ 116 h 116"/>
                <a:gd name="T38" fmla="*/ 15 w 202"/>
                <a:gd name="T3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 h="116">
                  <a:moveTo>
                    <a:pt x="15" y="116"/>
                  </a:moveTo>
                  <a:lnTo>
                    <a:pt x="86" y="76"/>
                  </a:lnTo>
                  <a:lnTo>
                    <a:pt x="135" y="53"/>
                  </a:lnTo>
                  <a:lnTo>
                    <a:pt x="84" y="89"/>
                  </a:lnTo>
                  <a:lnTo>
                    <a:pt x="88" y="91"/>
                  </a:lnTo>
                  <a:lnTo>
                    <a:pt x="164" y="40"/>
                  </a:lnTo>
                  <a:lnTo>
                    <a:pt x="202" y="6"/>
                  </a:lnTo>
                  <a:lnTo>
                    <a:pt x="198" y="0"/>
                  </a:lnTo>
                  <a:lnTo>
                    <a:pt x="164" y="19"/>
                  </a:lnTo>
                  <a:lnTo>
                    <a:pt x="160" y="17"/>
                  </a:lnTo>
                  <a:lnTo>
                    <a:pt x="143" y="40"/>
                  </a:lnTo>
                  <a:lnTo>
                    <a:pt x="133" y="40"/>
                  </a:lnTo>
                  <a:lnTo>
                    <a:pt x="158" y="0"/>
                  </a:lnTo>
                  <a:lnTo>
                    <a:pt x="131" y="30"/>
                  </a:lnTo>
                  <a:lnTo>
                    <a:pt x="40" y="61"/>
                  </a:lnTo>
                  <a:lnTo>
                    <a:pt x="23" y="84"/>
                  </a:lnTo>
                  <a:lnTo>
                    <a:pt x="10" y="87"/>
                  </a:lnTo>
                  <a:lnTo>
                    <a:pt x="0" y="105"/>
                  </a:lnTo>
                  <a:lnTo>
                    <a:pt x="15" y="116"/>
                  </a:lnTo>
                  <a:lnTo>
                    <a:pt x="15" y="116"/>
                  </a:lnTo>
                  <a:close/>
                </a:path>
              </a:pathLst>
            </a:custGeom>
            <a:solidFill>
              <a:srgbClr val="8972A2"/>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8" name="Freeform 1164"/>
            <p:cNvSpPr>
              <a:spLocks/>
            </p:cNvSpPr>
            <p:nvPr/>
          </p:nvSpPr>
          <p:spPr bwMode="auto">
            <a:xfrm>
              <a:off x="7145459" y="3274864"/>
              <a:ext cx="189397" cy="178468"/>
            </a:xfrm>
            <a:custGeom>
              <a:avLst/>
              <a:gdLst>
                <a:gd name="T0" fmla="*/ 17 w 188"/>
                <a:gd name="T1" fmla="*/ 127 h 174"/>
                <a:gd name="T2" fmla="*/ 15 w 188"/>
                <a:gd name="T3" fmla="*/ 174 h 174"/>
                <a:gd name="T4" fmla="*/ 30 w 188"/>
                <a:gd name="T5" fmla="*/ 171 h 174"/>
                <a:gd name="T6" fmla="*/ 66 w 188"/>
                <a:gd name="T7" fmla="*/ 144 h 174"/>
                <a:gd name="T8" fmla="*/ 78 w 188"/>
                <a:gd name="T9" fmla="*/ 121 h 174"/>
                <a:gd name="T10" fmla="*/ 85 w 188"/>
                <a:gd name="T11" fmla="*/ 127 h 174"/>
                <a:gd name="T12" fmla="*/ 135 w 188"/>
                <a:gd name="T13" fmla="*/ 114 h 174"/>
                <a:gd name="T14" fmla="*/ 137 w 188"/>
                <a:gd name="T15" fmla="*/ 104 h 174"/>
                <a:gd name="T16" fmla="*/ 144 w 188"/>
                <a:gd name="T17" fmla="*/ 108 h 174"/>
                <a:gd name="T18" fmla="*/ 154 w 188"/>
                <a:gd name="T19" fmla="*/ 100 h 174"/>
                <a:gd name="T20" fmla="*/ 169 w 188"/>
                <a:gd name="T21" fmla="*/ 98 h 174"/>
                <a:gd name="T22" fmla="*/ 188 w 188"/>
                <a:gd name="T23" fmla="*/ 89 h 174"/>
                <a:gd name="T24" fmla="*/ 169 w 188"/>
                <a:gd name="T25" fmla="*/ 0 h 174"/>
                <a:gd name="T26" fmla="*/ 0 w 188"/>
                <a:gd name="T27" fmla="*/ 36 h 174"/>
                <a:gd name="T28" fmla="*/ 17 w 188"/>
                <a:gd name="T29" fmla="*/ 127 h 174"/>
                <a:gd name="T30" fmla="*/ 17 w 188"/>
                <a:gd name="T31"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174">
                  <a:moveTo>
                    <a:pt x="17" y="127"/>
                  </a:moveTo>
                  <a:lnTo>
                    <a:pt x="15" y="174"/>
                  </a:lnTo>
                  <a:lnTo>
                    <a:pt x="30" y="171"/>
                  </a:lnTo>
                  <a:lnTo>
                    <a:pt x="66" y="144"/>
                  </a:lnTo>
                  <a:lnTo>
                    <a:pt x="78" y="121"/>
                  </a:lnTo>
                  <a:lnTo>
                    <a:pt x="85" y="127"/>
                  </a:lnTo>
                  <a:lnTo>
                    <a:pt x="135" y="114"/>
                  </a:lnTo>
                  <a:lnTo>
                    <a:pt x="137" y="104"/>
                  </a:lnTo>
                  <a:lnTo>
                    <a:pt x="144" y="108"/>
                  </a:lnTo>
                  <a:lnTo>
                    <a:pt x="154" y="100"/>
                  </a:lnTo>
                  <a:lnTo>
                    <a:pt x="169" y="98"/>
                  </a:lnTo>
                  <a:lnTo>
                    <a:pt x="188" y="89"/>
                  </a:lnTo>
                  <a:lnTo>
                    <a:pt x="169" y="0"/>
                  </a:lnTo>
                  <a:lnTo>
                    <a:pt x="0" y="36"/>
                  </a:lnTo>
                  <a:lnTo>
                    <a:pt x="17" y="127"/>
                  </a:lnTo>
                  <a:lnTo>
                    <a:pt x="17" y="127"/>
                  </a:lnTo>
                  <a:close/>
                </a:path>
              </a:pathLst>
            </a:custGeom>
            <a:solidFill>
              <a:srgbClr val="8972A2"/>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9" name="Freeform 1165"/>
            <p:cNvSpPr>
              <a:spLocks/>
            </p:cNvSpPr>
            <p:nvPr/>
          </p:nvSpPr>
          <p:spPr bwMode="auto">
            <a:xfrm>
              <a:off x="7317639" y="3262340"/>
              <a:ext cx="87655" cy="103324"/>
            </a:xfrm>
            <a:custGeom>
              <a:avLst/>
              <a:gdLst>
                <a:gd name="T0" fmla="*/ 19 w 85"/>
                <a:gd name="T1" fmla="*/ 99 h 99"/>
                <a:gd name="T2" fmla="*/ 55 w 85"/>
                <a:gd name="T3" fmla="*/ 86 h 99"/>
                <a:gd name="T4" fmla="*/ 55 w 85"/>
                <a:gd name="T5" fmla="*/ 46 h 99"/>
                <a:gd name="T6" fmla="*/ 65 w 85"/>
                <a:gd name="T7" fmla="*/ 55 h 99"/>
                <a:gd name="T8" fmla="*/ 66 w 85"/>
                <a:gd name="T9" fmla="*/ 74 h 99"/>
                <a:gd name="T10" fmla="*/ 74 w 85"/>
                <a:gd name="T11" fmla="*/ 74 h 99"/>
                <a:gd name="T12" fmla="*/ 85 w 85"/>
                <a:gd name="T13" fmla="*/ 55 h 99"/>
                <a:gd name="T14" fmla="*/ 74 w 85"/>
                <a:gd name="T15" fmla="*/ 34 h 99"/>
                <a:gd name="T16" fmla="*/ 55 w 85"/>
                <a:gd name="T17" fmla="*/ 30 h 99"/>
                <a:gd name="T18" fmla="*/ 42 w 85"/>
                <a:gd name="T19" fmla="*/ 4 h 99"/>
                <a:gd name="T20" fmla="*/ 30 w 85"/>
                <a:gd name="T21" fmla="*/ 0 h 99"/>
                <a:gd name="T22" fmla="*/ 0 w 85"/>
                <a:gd name="T23" fmla="*/ 10 h 99"/>
                <a:gd name="T24" fmla="*/ 19 w 85"/>
                <a:gd name="T25" fmla="*/ 99 h 99"/>
                <a:gd name="T26" fmla="*/ 19 w 85"/>
                <a:gd name="T2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99">
                  <a:moveTo>
                    <a:pt x="19" y="99"/>
                  </a:moveTo>
                  <a:lnTo>
                    <a:pt x="55" y="86"/>
                  </a:lnTo>
                  <a:lnTo>
                    <a:pt x="55" y="46"/>
                  </a:lnTo>
                  <a:lnTo>
                    <a:pt x="65" y="55"/>
                  </a:lnTo>
                  <a:lnTo>
                    <a:pt x="66" y="74"/>
                  </a:lnTo>
                  <a:lnTo>
                    <a:pt x="74" y="74"/>
                  </a:lnTo>
                  <a:lnTo>
                    <a:pt x="85" y="55"/>
                  </a:lnTo>
                  <a:lnTo>
                    <a:pt x="74" y="34"/>
                  </a:lnTo>
                  <a:lnTo>
                    <a:pt x="55" y="30"/>
                  </a:lnTo>
                  <a:lnTo>
                    <a:pt x="42" y="4"/>
                  </a:lnTo>
                  <a:lnTo>
                    <a:pt x="30" y="0"/>
                  </a:lnTo>
                  <a:lnTo>
                    <a:pt x="0" y="10"/>
                  </a:lnTo>
                  <a:lnTo>
                    <a:pt x="19" y="99"/>
                  </a:lnTo>
                  <a:lnTo>
                    <a:pt x="19" y="99"/>
                  </a:lnTo>
                  <a:close/>
                </a:path>
              </a:pathLst>
            </a:custGeom>
            <a:solidFill>
              <a:srgbClr val="8972A2"/>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60" name="Freeform 1166"/>
            <p:cNvSpPr>
              <a:spLocks/>
            </p:cNvSpPr>
            <p:nvPr/>
          </p:nvSpPr>
          <p:spPr bwMode="auto">
            <a:xfrm>
              <a:off x="7150154" y="3140230"/>
              <a:ext cx="374101" cy="184730"/>
            </a:xfrm>
            <a:custGeom>
              <a:avLst/>
              <a:gdLst>
                <a:gd name="T0" fmla="*/ 0 w 365"/>
                <a:gd name="T1" fmla="*/ 169 h 180"/>
                <a:gd name="T2" fmla="*/ 169 w 365"/>
                <a:gd name="T3" fmla="*/ 133 h 180"/>
                <a:gd name="T4" fmla="*/ 199 w 365"/>
                <a:gd name="T5" fmla="*/ 123 h 180"/>
                <a:gd name="T6" fmla="*/ 211 w 365"/>
                <a:gd name="T7" fmla="*/ 127 h 180"/>
                <a:gd name="T8" fmla="*/ 224 w 365"/>
                <a:gd name="T9" fmla="*/ 153 h 180"/>
                <a:gd name="T10" fmla="*/ 243 w 365"/>
                <a:gd name="T11" fmla="*/ 157 h 180"/>
                <a:gd name="T12" fmla="*/ 254 w 365"/>
                <a:gd name="T13" fmla="*/ 178 h 180"/>
                <a:gd name="T14" fmla="*/ 266 w 365"/>
                <a:gd name="T15" fmla="*/ 180 h 180"/>
                <a:gd name="T16" fmla="*/ 279 w 365"/>
                <a:gd name="T17" fmla="*/ 159 h 180"/>
                <a:gd name="T18" fmla="*/ 285 w 365"/>
                <a:gd name="T19" fmla="*/ 142 h 180"/>
                <a:gd name="T20" fmla="*/ 298 w 365"/>
                <a:gd name="T21" fmla="*/ 165 h 180"/>
                <a:gd name="T22" fmla="*/ 365 w 365"/>
                <a:gd name="T23" fmla="*/ 144 h 180"/>
                <a:gd name="T24" fmla="*/ 361 w 365"/>
                <a:gd name="T25" fmla="*/ 119 h 180"/>
                <a:gd name="T26" fmla="*/ 342 w 365"/>
                <a:gd name="T27" fmla="*/ 87 h 180"/>
                <a:gd name="T28" fmla="*/ 332 w 365"/>
                <a:gd name="T29" fmla="*/ 83 h 180"/>
                <a:gd name="T30" fmla="*/ 321 w 365"/>
                <a:gd name="T31" fmla="*/ 85 h 180"/>
                <a:gd name="T32" fmla="*/ 323 w 365"/>
                <a:gd name="T33" fmla="*/ 91 h 180"/>
                <a:gd name="T34" fmla="*/ 338 w 365"/>
                <a:gd name="T35" fmla="*/ 93 h 180"/>
                <a:gd name="T36" fmla="*/ 344 w 365"/>
                <a:gd name="T37" fmla="*/ 123 h 180"/>
                <a:gd name="T38" fmla="*/ 317 w 365"/>
                <a:gd name="T39" fmla="*/ 134 h 180"/>
                <a:gd name="T40" fmla="*/ 279 w 365"/>
                <a:gd name="T41" fmla="*/ 110 h 180"/>
                <a:gd name="T42" fmla="*/ 266 w 365"/>
                <a:gd name="T43" fmla="*/ 83 h 180"/>
                <a:gd name="T44" fmla="*/ 249 w 365"/>
                <a:gd name="T45" fmla="*/ 76 h 180"/>
                <a:gd name="T46" fmla="*/ 249 w 365"/>
                <a:gd name="T47" fmla="*/ 83 h 180"/>
                <a:gd name="T48" fmla="*/ 232 w 365"/>
                <a:gd name="T49" fmla="*/ 68 h 180"/>
                <a:gd name="T50" fmla="*/ 245 w 365"/>
                <a:gd name="T51" fmla="*/ 49 h 180"/>
                <a:gd name="T52" fmla="*/ 256 w 365"/>
                <a:gd name="T53" fmla="*/ 32 h 180"/>
                <a:gd name="T54" fmla="*/ 235 w 365"/>
                <a:gd name="T55" fmla="*/ 0 h 180"/>
                <a:gd name="T56" fmla="*/ 199 w 365"/>
                <a:gd name="T57" fmla="*/ 26 h 180"/>
                <a:gd name="T58" fmla="*/ 78 w 365"/>
                <a:gd name="T59" fmla="*/ 57 h 180"/>
                <a:gd name="T60" fmla="*/ 0 w 365"/>
                <a:gd name="T61" fmla="*/ 74 h 180"/>
                <a:gd name="T62" fmla="*/ 0 w 365"/>
                <a:gd name="T63" fmla="*/ 169 h 180"/>
                <a:gd name="T64" fmla="*/ 0 w 365"/>
                <a:gd name="T65" fmla="*/ 16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5" h="180">
                  <a:moveTo>
                    <a:pt x="0" y="169"/>
                  </a:moveTo>
                  <a:lnTo>
                    <a:pt x="169" y="133"/>
                  </a:lnTo>
                  <a:lnTo>
                    <a:pt x="199" y="123"/>
                  </a:lnTo>
                  <a:lnTo>
                    <a:pt x="211" y="127"/>
                  </a:lnTo>
                  <a:lnTo>
                    <a:pt x="224" y="153"/>
                  </a:lnTo>
                  <a:lnTo>
                    <a:pt x="243" y="157"/>
                  </a:lnTo>
                  <a:lnTo>
                    <a:pt x="254" y="178"/>
                  </a:lnTo>
                  <a:lnTo>
                    <a:pt x="266" y="180"/>
                  </a:lnTo>
                  <a:lnTo>
                    <a:pt x="279" y="159"/>
                  </a:lnTo>
                  <a:lnTo>
                    <a:pt x="285" y="142"/>
                  </a:lnTo>
                  <a:lnTo>
                    <a:pt x="298" y="165"/>
                  </a:lnTo>
                  <a:lnTo>
                    <a:pt x="365" y="144"/>
                  </a:lnTo>
                  <a:lnTo>
                    <a:pt x="361" y="119"/>
                  </a:lnTo>
                  <a:lnTo>
                    <a:pt x="342" y="87"/>
                  </a:lnTo>
                  <a:lnTo>
                    <a:pt x="332" y="83"/>
                  </a:lnTo>
                  <a:lnTo>
                    <a:pt x="321" y="85"/>
                  </a:lnTo>
                  <a:lnTo>
                    <a:pt x="323" y="91"/>
                  </a:lnTo>
                  <a:lnTo>
                    <a:pt x="338" y="93"/>
                  </a:lnTo>
                  <a:lnTo>
                    <a:pt x="344" y="123"/>
                  </a:lnTo>
                  <a:lnTo>
                    <a:pt x="317" y="134"/>
                  </a:lnTo>
                  <a:lnTo>
                    <a:pt x="279" y="110"/>
                  </a:lnTo>
                  <a:lnTo>
                    <a:pt x="266" y="83"/>
                  </a:lnTo>
                  <a:lnTo>
                    <a:pt x="249" y="76"/>
                  </a:lnTo>
                  <a:lnTo>
                    <a:pt x="249" y="83"/>
                  </a:lnTo>
                  <a:lnTo>
                    <a:pt x="232" y="68"/>
                  </a:lnTo>
                  <a:lnTo>
                    <a:pt x="245" y="49"/>
                  </a:lnTo>
                  <a:lnTo>
                    <a:pt x="256" y="32"/>
                  </a:lnTo>
                  <a:lnTo>
                    <a:pt x="235" y="0"/>
                  </a:lnTo>
                  <a:lnTo>
                    <a:pt x="199" y="26"/>
                  </a:lnTo>
                  <a:lnTo>
                    <a:pt x="78" y="57"/>
                  </a:lnTo>
                  <a:lnTo>
                    <a:pt x="0" y="74"/>
                  </a:lnTo>
                  <a:lnTo>
                    <a:pt x="0" y="169"/>
                  </a:lnTo>
                  <a:lnTo>
                    <a:pt x="0" y="169"/>
                  </a:lnTo>
                  <a:close/>
                </a:path>
              </a:pathLst>
            </a:custGeom>
            <a:solidFill>
              <a:srgbClr val="8972A2"/>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61" name="Freeform 1169"/>
            <p:cNvSpPr>
              <a:spLocks/>
            </p:cNvSpPr>
            <p:nvPr/>
          </p:nvSpPr>
          <p:spPr bwMode="auto">
            <a:xfrm>
              <a:off x="7059368" y="2863134"/>
              <a:ext cx="180007" cy="350675"/>
            </a:xfrm>
            <a:custGeom>
              <a:avLst/>
              <a:gdLst>
                <a:gd name="T0" fmla="*/ 28 w 177"/>
                <a:gd name="T1" fmla="*/ 139 h 339"/>
                <a:gd name="T2" fmla="*/ 36 w 177"/>
                <a:gd name="T3" fmla="*/ 200 h 339"/>
                <a:gd name="T4" fmla="*/ 82 w 177"/>
                <a:gd name="T5" fmla="*/ 339 h 339"/>
                <a:gd name="T6" fmla="*/ 160 w 177"/>
                <a:gd name="T7" fmla="*/ 322 h 339"/>
                <a:gd name="T8" fmla="*/ 154 w 177"/>
                <a:gd name="T9" fmla="*/ 124 h 339"/>
                <a:gd name="T10" fmla="*/ 175 w 177"/>
                <a:gd name="T11" fmla="*/ 86 h 339"/>
                <a:gd name="T12" fmla="*/ 177 w 177"/>
                <a:gd name="T13" fmla="*/ 0 h 339"/>
                <a:gd name="T14" fmla="*/ 0 w 177"/>
                <a:gd name="T15" fmla="*/ 42 h 339"/>
                <a:gd name="T16" fmla="*/ 28 w 177"/>
                <a:gd name="T17" fmla="*/ 139 h 339"/>
                <a:gd name="T18" fmla="*/ 28 w 177"/>
                <a:gd name="T19" fmla="*/ 13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339">
                  <a:moveTo>
                    <a:pt x="28" y="139"/>
                  </a:moveTo>
                  <a:lnTo>
                    <a:pt x="36" y="200"/>
                  </a:lnTo>
                  <a:lnTo>
                    <a:pt x="82" y="339"/>
                  </a:lnTo>
                  <a:lnTo>
                    <a:pt x="160" y="322"/>
                  </a:lnTo>
                  <a:lnTo>
                    <a:pt x="154" y="124"/>
                  </a:lnTo>
                  <a:lnTo>
                    <a:pt x="175" y="86"/>
                  </a:lnTo>
                  <a:lnTo>
                    <a:pt x="177" y="0"/>
                  </a:lnTo>
                  <a:lnTo>
                    <a:pt x="0" y="42"/>
                  </a:lnTo>
                  <a:lnTo>
                    <a:pt x="28" y="139"/>
                  </a:lnTo>
                  <a:lnTo>
                    <a:pt x="28" y="139"/>
                  </a:lnTo>
                  <a:close/>
                </a:path>
              </a:pathLst>
            </a:custGeom>
            <a:solidFill>
              <a:srgbClr val="8972A2"/>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62" name="Freeform 1170"/>
            <p:cNvSpPr>
              <a:spLocks/>
            </p:cNvSpPr>
            <p:nvPr/>
          </p:nvSpPr>
          <p:spPr bwMode="auto">
            <a:xfrm>
              <a:off x="7217461" y="2814604"/>
              <a:ext cx="165919" cy="378854"/>
            </a:xfrm>
            <a:custGeom>
              <a:avLst/>
              <a:gdLst>
                <a:gd name="T0" fmla="*/ 0 w 163"/>
                <a:gd name="T1" fmla="*/ 173 h 371"/>
                <a:gd name="T2" fmla="*/ 21 w 163"/>
                <a:gd name="T3" fmla="*/ 135 h 371"/>
                <a:gd name="T4" fmla="*/ 23 w 163"/>
                <a:gd name="T5" fmla="*/ 49 h 371"/>
                <a:gd name="T6" fmla="*/ 21 w 163"/>
                <a:gd name="T7" fmla="*/ 17 h 371"/>
                <a:gd name="T8" fmla="*/ 53 w 163"/>
                <a:gd name="T9" fmla="*/ 0 h 371"/>
                <a:gd name="T10" fmla="*/ 127 w 163"/>
                <a:gd name="T11" fmla="*/ 232 h 371"/>
                <a:gd name="T12" fmla="*/ 163 w 163"/>
                <a:gd name="T13" fmla="*/ 281 h 371"/>
                <a:gd name="T14" fmla="*/ 163 w 163"/>
                <a:gd name="T15" fmla="*/ 314 h 371"/>
                <a:gd name="T16" fmla="*/ 127 w 163"/>
                <a:gd name="T17" fmla="*/ 340 h 371"/>
                <a:gd name="T18" fmla="*/ 6 w 163"/>
                <a:gd name="T19" fmla="*/ 371 h 371"/>
                <a:gd name="T20" fmla="*/ 0 w 163"/>
                <a:gd name="T21" fmla="*/ 173 h 371"/>
                <a:gd name="T22" fmla="*/ 0 w 163"/>
                <a:gd name="T23" fmla="*/ 173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371">
                  <a:moveTo>
                    <a:pt x="0" y="173"/>
                  </a:moveTo>
                  <a:lnTo>
                    <a:pt x="21" y="135"/>
                  </a:lnTo>
                  <a:lnTo>
                    <a:pt x="23" y="49"/>
                  </a:lnTo>
                  <a:lnTo>
                    <a:pt x="21" y="17"/>
                  </a:lnTo>
                  <a:lnTo>
                    <a:pt x="53" y="0"/>
                  </a:lnTo>
                  <a:lnTo>
                    <a:pt x="127" y="232"/>
                  </a:lnTo>
                  <a:lnTo>
                    <a:pt x="163" y="281"/>
                  </a:lnTo>
                  <a:lnTo>
                    <a:pt x="163" y="314"/>
                  </a:lnTo>
                  <a:lnTo>
                    <a:pt x="127" y="340"/>
                  </a:lnTo>
                  <a:lnTo>
                    <a:pt x="6" y="371"/>
                  </a:lnTo>
                  <a:lnTo>
                    <a:pt x="0" y="173"/>
                  </a:lnTo>
                  <a:lnTo>
                    <a:pt x="0" y="173"/>
                  </a:lnTo>
                  <a:close/>
                </a:path>
              </a:pathLst>
            </a:custGeom>
            <a:solidFill>
              <a:srgbClr val="8972A2"/>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63" name="Freeform 1171"/>
            <p:cNvSpPr>
              <a:spLocks/>
            </p:cNvSpPr>
            <p:nvPr/>
          </p:nvSpPr>
          <p:spPr bwMode="auto">
            <a:xfrm>
              <a:off x="7269115" y="2473322"/>
              <a:ext cx="410101" cy="629336"/>
            </a:xfrm>
            <a:custGeom>
              <a:avLst/>
              <a:gdLst>
                <a:gd name="T0" fmla="*/ 0 w 399"/>
                <a:gd name="T1" fmla="*/ 329 h 610"/>
                <a:gd name="T2" fmla="*/ 23 w 399"/>
                <a:gd name="T3" fmla="*/ 331 h 610"/>
                <a:gd name="T4" fmla="*/ 25 w 399"/>
                <a:gd name="T5" fmla="*/ 291 h 610"/>
                <a:gd name="T6" fmla="*/ 53 w 399"/>
                <a:gd name="T7" fmla="*/ 236 h 610"/>
                <a:gd name="T8" fmla="*/ 40 w 399"/>
                <a:gd name="T9" fmla="*/ 196 h 610"/>
                <a:gd name="T10" fmla="*/ 97 w 399"/>
                <a:gd name="T11" fmla="*/ 4 h 610"/>
                <a:gd name="T12" fmla="*/ 110 w 399"/>
                <a:gd name="T13" fmla="*/ 4 h 610"/>
                <a:gd name="T14" fmla="*/ 114 w 399"/>
                <a:gd name="T15" fmla="*/ 29 h 610"/>
                <a:gd name="T16" fmla="*/ 171 w 399"/>
                <a:gd name="T17" fmla="*/ 8 h 610"/>
                <a:gd name="T18" fmla="*/ 173 w 399"/>
                <a:gd name="T19" fmla="*/ 0 h 610"/>
                <a:gd name="T20" fmla="*/ 219 w 399"/>
                <a:gd name="T21" fmla="*/ 10 h 610"/>
                <a:gd name="T22" fmla="*/ 293 w 399"/>
                <a:gd name="T23" fmla="*/ 198 h 610"/>
                <a:gd name="T24" fmla="*/ 327 w 399"/>
                <a:gd name="T25" fmla="*/ 200 h 610"/>
                <a:gd name="T26" fmla="*/ 390 w 399"/>
                <a:gd name="T27" fmla="*/ 270 h 610"/>
                <a:gd name="T28" fmla="*/ 380 w 399"/>
                <a:gd name="T29" fmla="*/ 283 h 610"/>
                <a:gd name="T30" fmla="*/ 399 w 399"/>
                <a:gd name="T31" fmla="*/ 283 h 610"/>
                <a:gd name="T32" fmla="*/ 386 w 399"/>
                <a:gd name="T33" fmla="*/ 318 h 610"/>
                <a:gd name="T34" fmla="*/ 356 w 399"/>
                <a:gd name="T35" fmla="*/ 340 h 610"/>
                <a:gd name="T36" fmla="*/ 322 w 399"/>
                <a:gd name="T37" fmla="*/ 357 h 610"/>
                <a:gd name="T38" fmla="*/ 318 w 399"/>
                <a:gd name="T39" fmla="*/ 380 h 610"/>
                <a:gd name="T40" fmla="*/ 299 w 399"/>
                <a:gd name="T41" fmla="*/ 359 h 610"/>
                <a:gd name="T42" fmla="*/ 268 w 399"/>
                <a:gd name="T43" fmla="*/ 384 h 610"/>
                <a:gd name="T44" fmla="*/ 253 w 399"/>
                <a:gd name="T45" fmla="*/ 384 h 610"/>
                <a:gd name="T46" fmla="*/ 240 w 399"/>
                <a:gd name="T47" fmla="*/ 369 h 610"/>
                <a:gd name="T48" fmla="*/ 232 w 399"/>
                <a:gd name="T49" fmla="*/ 443 h 610"/>
                <a:gd name="T50" fmla="*/ 204 w 399"/>
                <a:gd name="T51" fmla="*/ 454 h 610"/>
                <a:gd name="T52" fmla="*/ 190 w 399"/>
                <a:gd name="T53" fmla="*/ 483 h 610"/>
                <a:gd name="T54" fmla="*/ 173 w 399"/>
                <a:gd name="T55" fmla="*/ 483 h 610"/>
                <a:gd name="T56" fmla="*/ 133 w 399"/>
                <a:gd name="T57" fmla="*/ 527 h 610"/>
                <a:gd name="T58" fmla="*/ 131 w 399"/>
                <a:gd name="T59" fmla="*/ 561 h 610"/>
                <a:gd name="T60" fmla="*/ 122 w 399"/>
                <a:gd name="T61" fmla="*/ 574 h 610"/>
                <a:gd name="T62" fmla="*/ 110 w 399"/>
                <a:gd name="T63" fmla="*/ 610 h 610"/>
                <a:gd name="T64" fmla="*/ 74 w 399"/>
                <a:gd name="T65" fmla="*/ 561 h 610"/>
                <a:gd name="T66" fmla="*/ 0 w 399"/>
                <a:gd name="T67" fmla="*/ 329 h 610"/>
                <a:gd name="T68" fmla="*/ 0 w 399"/>
                <a:gd name="T69" fmla="*/ 329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9" h="610">
                  <a:moveTo>
                    <a:pt x="0" y="329"/>
                  </a:moveTo>
                  <a:lnTo>
                    <a:pt x="23" y="331"/>
                  </a:lnTo>
                  <a:lnTo>
                    <a:pt x="25" y="291"/>
                  </a:lnTo>
                  <a:lnTo>
                    <a:pt x="53" y="236"/>
                  </a:lnTo>
                  <a:lnTo>
                    <a:pt x="40" y="196"/>
                  </a:lnTo>
                  <a:lnTo>
                    <a:pt x="97" y="4"/>
                  </a:lnTo>
                  <a:lnTo>
                    <a:pt x="110" y="4"/>
                  </a:lnTo>
                  <a:lnTo>
                    <a:pt x="114" y="29"/>
                  </a:lnTo>
                  <a:lnTo>
                    <a:pt x="171" y="8"/>
                  </a:lnTo>
                  <a:lnTo>
                    <a:pt x="173" y="0"/>
                  </a:lnTo>
                  <a:lnTo>
                    <a:pt x="219" y="10"/>
                  </a:lnTo>
                  <a:lnTo>
                    <a:pt x="293" y="198"/>
                  </a:lnTo>
                  <a:lnTo>
                    <a:pt x="327" y="200"/>
                  </a:lnTo>
                  <a:lnTo>
                    <a:pt x="390" y="270"/>
                  </a:lnTo>
                  <a:lnTo>
                    <a:pt x="380" y="283"/>
                  </a:lnTo>
                  <a:lnTo>
                    <a:pt x="399" y="283"/>
                  </a:lnTo>
                  <a:lnTo>
                    <a:pt x="386" y="318"/>
                  </a:lnTo>
                  <a:lnTo>
                    <a:pt x="356" y="340"/>
                  </a:lnTo>
                  <a:lnTo>
                    <a:pt x="322" y="357"/>
                  </a:lnTo>
                  <a:lnTo>
                    <a:pt x="318" y="380"/>
                  </a:lnTo>
                  <a:lnTo>
                    <a:pt x="299" y="359"/>
                  </a:lnTo>
                  <a:lnTo>
                    <a:pt x="268" y="384"/>
                  </a:lnTo>
                  <a:lnTo>
                    <a:pt x="253" y="384"/>
                  </a:lnTo>
                  <a:lnTo>
                    <a:pt x="240" y="369"/>
                  </a:lnTo>
                  <a:lnTo>
                    <a:pt x="232" y="443"/>
                  </a:lnTo>
                  <a:lnTo>
                    <a:pt x="204" y="454"/>
                  </a:lnTo>
                  <a:lnTo>
                    <a:pt x="190" y="483"/>
                  </a:lnTo>
                  <a:lnTo>
                    <a:pt x="173" y="483"/>
                  </a:lnTo>
                  <a:lnTo>
                    <a:pt x="133" y="527"/>
                  </a:lnTo>
                  <a:lnTo>
                    <a:pt x="131" y="561"/>
                  </a:lnTo>
                  <a:lnTo>
                    <a:pt x="122" y="574"/>
                  </a:lnTo>
                  <a:lnTo>
                    <a:pt x="110" y="610"/>
                  </a:lnTo>
                  <a:lnTo>
                    <a:pt x="74" y="561"/>
                  </a:lnTo>
                  <a:lnTo>
                    <a:pt x="0" y="329"/>
                  </a:lnTo>
                  <a:lnTo>
                    <a:pt x="0" y="329"/>
                  </a:lnTo>
                  <a:close/>
                </a:path>
              </a:pathLst>
            </a:custGeom>
            <a:solidFill>
              <a:srgbClr val="8972A2"/>
            </a:solidFill>
            <a:ln w="9525">
              <a:solidFill>
                <a:schemeClr val="bg1"/>
              </a:solidFill>
              <a:round/>
              <a:headEnd/>
              <a:tailEnd/>
            </a:ln>
            <a:effectLst/>
            <a:extLst/>
          </p:spPr>
          <p:txBody>
            <a:bodyPr/>
            <a:lstStyle/>
            <a:p>
              <a:pPr>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64" name="Freeform 58"/>
            <p:cNvSpPr>
              <a:spLocks/>
            </p:cNvSpPr>
            <p:nvPr/>
          </p:nvSpPr>
          <p:spPr bwMode="auto">
            <a:xfrm>
              <a:off x="6977974" y="3653718"/>
              <a:ext cx="114265" cy="192558"/>
            </a:xfrm>
            <a:custGeom>
              <a:avLst/>
              <a:gdLst>
                <a:gd name="T0" fmla="*/ 0 w 64"/>
                <a:gd name="T1" fmla="*/ 2147483646 h 107"/>
                <a:gd name="T2" fmla="*/ 2147483646 w 64"/>
                <a:gd name="T3" fmla="*/ 2147483646 h 107"/>
                <a:gd name="T4" fmla="*/ 2147483646 w 64"/>
                <a:gd name="T5" fmla="*/ 2147483646 h 107"/>
                <a:gd name="T6" fmla="*/ 2147483646 w 64"/>
                <a:gd name="T7" fmla="*/ 2147483646 h 107"/>
                <a:gd name="T8" fmla="*/ 2147483646 w 64"/>
                <a:gd name="T9" fmla="*/ 0 h 107"/>
                <a:gd name="T10" fmla="*/ 2147483646 w 64"/>
                <a:gd name="T11" fmla="*/ 0 h 107"/>
                <a:gd name="T12" fmla="*/ 2147483646 w 64"/>
                <a:gd name="T13" fmla="*/ 2147483646 h 107"/>
                <a:gd name="T14" fmla="*/ 2147483646 w 64"/>
                <a:gd name="T15" fmla="*/ 2147483646 h 107"/>
                <a:gd name="T16" fmla="*/ 2147483646 w 64"/>
                <a:gd name="T17" fmla="*/ 2147483646 h 107"/>
                <a:gd name="T18" fmla="*/ 2147483646 w 64"/>
                <a:gd name="T19" fmla="*/ 2147483646 h 107"/>
                <a:gd name="T20" fmla="*/ 2147483646 w 64"/>
                <a:gd name="T21" fmla="*/ 2147483646 h 107"/>
                <a:gd name="T22" fmla="*/ 2147483646 w 64"/>
                <a:gd name="T23" fmla="*/ 2147483646 h 107"/>
                <a:gd name="T24" fmla="*/ 2147483646 w 64"/>
                <a:gd name="T25" fmla="*/ 2147483646 h 107"/>
                <a:gd name="T26" fmla="*/ 2147483646 w 64"/>
                <a:gd name="T27" fmla="*/ 2147483646 h 107"/>
                <a:gd name="T28" fmla="*/ 2147483646 w 64"/>
                <a:gd name="T29" fmla="*/ 2147483646 h 107"/>
                <a:gd name="T30" fmla="*/ 2147483646 w 64"/>
                <a:gd name="T31" fmla="*/ 2147483646 h 107"/>
                <a:gd name="T32" fmla="*/ 2147483646 w 64"/>
                <a:gd name="T33" fmla="*/ 2147483646 h 107"/>
                <a:gd name="T34" fmla="*/ 2147483646 w 64"/>
                <a:gd name="T35" fmla="*/ 2147483646 h 107"/>
                <a:gd name="T36" fmla="*/ 2147483646 w 64"/>
                <a:gd name="T37" fmla="*/ 2147483646 h 107"/>
                <a:gd name="T38" fmla="*/ 2147483646 w 64"/>
                <a:gd name="T39" fmla="*/ 2147483646 h 107"/>
                <a:gd name="T40" fmla="*/ 2147483646 w 64"/>
                <a:gd name="T41" fmla="*/ 2147483646 h 107"/>
                <a:gd name="T42" fmla="*/ 2147483646 w 64"/>
                <a:gd name="T43" fmla="*/ 2147483646 h 107"/>
                <a:gd name="T44" fmla="*/ 2147483646 w 64"/>
                <a:gd name="T45" fmla="*/ 2147483646 h 107"/>
                <a:gd name="T46" fmla="*/ 2147483646 w 64"/>
                <a:gd name="T47" fmla="*/ 2147483646 h 107"/>
                <a:gd name="T48" fmla="*/ 2147483646 w 64"/>
                <a:gd name="T49" fmla="*/ 2147483646 h 107"/>
                <a:gd name="T50" fmla="*/ 2147483646 w 64"/>
                <a:gd name="T51" fmla="*/ 2147483646 h 107"/>
                <a:gd name="T52" fmla="*/ 2147483646 w 64"/>
                <a:gd name="T53" fmla="*/ 2147483646 h 107"/>
                <a:gd name="T54" fmla="*/ 2147483646 w 64"/>
                <a:gd name="T55" fmla="*/ 2147483646 h 107"/>
                <a:gd name="T56" fmla="*/ 2147483646 w 64"/>
                <a:gd name="T57" fmla="*/ 2147483646 h 107"/>
                <a:gd name="T58" fmla="*/ 2147483646 w 64"/>
                <a:gd name="T59" fmla="*/ 2147483646 h 107"/>
                <a:gd name="T60" fmla="*/ 2147483646 w 64"/>
                <a:gd name="T61" fmla="*/ 2147483646 h 107"/>
                <a:gd name="T62" fmla="*/ 2147483646 w 64"/>
                <a:gd name="T63" fmla="*/ 2147483646 h 107"/>
                <a:gd name="T64" fmla="*/ 2147483646 w 64"/>
                <a:gd name="T65" fmla="*/ 2147483646 h 107"/>
                <a:gd name="T66" fmla="*/ 2147483646 w 64"/>
                <a:gd name="T67" fmla="*/ 2147483646 h 107"/>
                <a:gd name="T68" fmla="*/ 2147483646 w 64"/>
                <a:gd name="T69" fmla="*/ 2147483646 h 107"/>
                <a:gd name="T70" fmla="*/ 2147483646 w 64"/>
                <a:gd name="T71" fmla="*/ 2147483646 h 107"/>
                <a:gd name="T72" fmla="*/ 0 w 64"/>
                <a:gd name="T73" fmla="*/ 2147483646 h 1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107">
                  <a:moveTo>
                    <a:pt x="0" y="14"/>
                  </a:moveTo>
                  <a:lnTo>
                    <a:pt x="1" y="9"/>
                  </a:lnTo>
                  <a:lnTo>
                    <a:pt x="4" y="4"/>
                  </a:lnTo>
                  <a:lnTo>
                    <a:pt x="9" y="2"/>
                  </a:lnTo>
                  <a:lnTo>
                    <a:pt x="12" y="0"/>
                  </a:lnTo>
                  <a:lnTo>
                    <a:pt x="16" y="0"/>
                  </a:lnTo>
                  <a:lnTo>
                    <a:pt x="19" y="3"/>
                  </a:lnTo>
                  <a:lnTo>
                    <a:pt x="16" y="4"/>
                  </a:lnTo>
                  <a:lnTo>
                    <a:pt x="16" y="9"/>
                  </a:lnTo>
                  <a:lnTo>
                    <a:pt x="14" y="14"/>
                  </a:lnTo>
                  <a:lnTo>
                    <a:pt x="11" y="18"/>
                  </a:lnTo>
                  <a:lnTo>
                    <a:pt x="15" y="23"/>
                  </a:lnTo>
                  <a:lnTo>
                    <a:pt x="15" y="27"/>
                  </a:lnTo>
                  <a:lnTo>
                    <a:pt x="17" y="32"/>
                  </a:lnTo>
                  <a:lnTo>
                    <a:pt x="21" y="37"/>
                  </a:lnTo>
                  <a:lnTo>
                    <a:pt x="26" y="41"/>
                  </a:lnTo>
                  <a:lnTo>
                    <a:pt x="30" y="44"/>
                  </a:lnTo>
                  <a:lnTo>
                    <a:pt x="30" y="51"/>
                  </a:lnTo>
                  <a:lnTo>
                    <a:pt x="33" y="58"/>
                  </a:lnTo>
                  <a:lnTo>
                    <a:pt x="39" y="62"/>
                  </a:lnTo>
                  <a:lnTo>
                    <a:pt x="40" y="67"/>
                  </a:lnTo>
                  <a:lnTo>
                    <a:pt x="49" y="75"/>
                  </a:lnTo>
                  <a:lnTo>
                    <a:pt x="55" y="73"/>
                  </a:lnTo>
                  <a:lnTo>
                    <a:pt x="56" y="76"/>
                  </a:lnTo>
                  <a:lnTo>
                    <a:pt x="55" y="81"/>
                  </a:lnTo>
                  <a:lnTo>
                    <a:pt x="55" y="86"/>
                  </a:lnTo>
                  <a:lnTo>
                    <a:pt x="56" y="86"/>
                  </a:lnTo>
                  <a:lnTo>
                    <a:pt x="53" y="91"/>
                  </a:lnTo>
                  <a:lnTo>
                    <a:pt x="55" y="90"/>
                  </a:lnTo>
                  <a:lnTo>
                    <a:pt x="60" y="88"/>
                  </a:lnTo>
                  <a:lnTo>
                    <a:pt x="64" y="99"/>
                  </a:lnTo>
                  <a:lnTo>
                    <a:pt x="63" y="99"/>
                  </a:lnTo>
                  <a:lnTo>
                    <a:pt x="60" y="100"/>
                  </a:lnTo>
                  <a:lnTo>
                    <a:pt x="26" y="107"/>
                  </a:lnTo>
                  <a:lnTo>
                    <a:pt x="24" y="102"/>
                  </a:lnTo>
                  <a:lnTo>
                    <a:pt x="15" y="68"/>
                  </a:lnTo>
                  <a:lnTo>
                    <a:pt x="0" y="14"/>
                  </a:lnTo>
                </a:path>
              </a:pathLst>
            </a:custGeom>
            <a:solidFill>
              <a:srgbClr val="8972A2"/>
            </a:solidFill>
            <a:ln w="4763">
              <a:solidFill>
                <a:srgbClr val="FFFFFF"/>
              </a:solidFill>
              <a:prstDash val="solid"/>
              <a:round/>
              <a:headEnd/>
              <a:tailEnd/>
            </a:ln>
          </p:spPr>
          <p:txBody>
            <a:bodyPr/>
            <a:lstStyle/>
            <a:p>
              <a:pPr>
                <a:defRPr/>
              </a:pPr>
              <a:endParaRPr lang="en-US">
                <a:latin typeface="+mj-lt"/>
                <a:ea typeface="MS PGothic" panose="020B0600070205080204" pitchFamily="34" charset="-128"/>
                <a:cs typeface="Arial" pitchFamily="34" charset="0"/>
              </a:endParaRPr>
            </a:p>
          </p:txBody>
        </p:sp>
        <p:sp>
          <p:nvSpPr>
            <p:cNvPr id="176" name="TextBox 105"/>
            <p:cNvSpPr txBox="1">
              <a:spLocks noChangeArrowheads="1"/>
            </p:cNvSpPr>
            <p:nvPr/>
          </p:nvSpPr>
          <p:spPr bwMode="auto">
            <a:xfrm>
              <a:off x="6643006" y="3453333"/>
              <a:ext cx="306793" cy="216041"/>
            </a:xfrm>
            <a:prstGeom prst="rect">
              <a:avLst/>
            </a:prstGeom>
            <a:solidFill>
              <a:srgbClr val="8972A2"/>
            </a:solid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latin typeface="+mj-lt"/>
                  <a:cs typeface="Tahoma" panose="020B0604030504040204" pitchFamily="34" charset="0"/>
                </a:rPr>
                <a:t>PA</a:t>
              </a:r>
            </a:p>
          </p:txBody>
        </p:sp>
        <p:sp>
          <p:nvSpPr>
            <p:cNvPr id="177" name="TextBox 106"/>
            <p:cNvSpPr txBox="1">
              <a:spLocks noChangeArrowheads="1"/>
            </p:cNvSpPr>
            <p:nvPr/>
          </p:nvSpPr>
          <p:spPr bwMode="auto">
            <a:xfrm>
              <a:off x="6768228" y="3090134"/>
              <a:ext cx="327142" cy="216041"/>
            </a:xfrm>
            <a:prstGeom prst="rect">
              <a:avLst/>
            </a:prstGeom>
            <a:solidFill>
              <a:srgbClr val="8972A2"/>
            </a:solid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NY</a:t>
              </a:r>
            </a:p>
          </p:txBody>
        </p:sp>
        <p:sp>
          <p:nvSpPr>
            <p:cNvPr id="178" name="TextBox 107"/>
            <p:cNvSpPr txBox="1">
              <a:spLocks noChangeArrowheads="1"/>
            </p:cNvSpPr>
            <p:nvPr/>
          </p:nvSpPr>
          <p:spPr bwMode="auto">
            <a:xfrm>
              <a:off x="7276942" y="2606390"/>
              <a:ext cx="314619" cy="214476"/>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ME</a:t>
              </a:r>
            </a:p>
          </p:txBody>
        </p:sp>
        <p:sp>
          <p:nvSpPr>
            <p:cNvPr id="53303" name="TextBox 148"/>
            <p:cNvSpPr txBox="1">
              <a:spLocks noChangeArrowheads="1"/>
            </p:cNvSpPr>
            <p:nvPr/>
          </p:nvSpPr>
          <p:spPr bwMode="auto">
            <a:xfrm>
              <a:off x="7039663" y="3698872"/>
              <a:ext cx="3286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800">
                  <a:solidFill>
                    <a:srgbClr val="000000"/>
                  </a:solidFill>
                  <a:cs typeface="Arial" pitchFamily="34" charset="0"/>
                </a:rPr>
                <a:t>DE</a:t>
              </a:r>
            </a:p>
          </p:txBody>
        </p:sp>
        <p:sp>
          <p:nvSpPr>
            <p:cNvPr id="53304" name="TextBox 145"/>
            <p:cNvSpPr txBox="1">
              <a:spLocks noChangeArrowheads="1"/>
            </p:cNvSpPr>
            <p:nvPr/>
          </p:nvSpPr>
          <p:spPr bwMode="auto">
            <a:xfrm>
              <a:off x="7371450" y="3257547"/>
              <a:ext cx="2968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800">
                  <a:solidFill>
                    <a:srgbClr val="000000"/>
                  </a:solidFill>
                  <a:cs typeface="Arial" pitchFamily="34" charset="0"/>
                </a:rPr>
                <a:t>RI</a:t>
              </a:r>
            </a:p>
          </p:txBody>
        </p:sp>
        <p:sp>
          <p:nvSpPr>
            <p:cNvPr id="53305" name="TextBox 142"/>
            <p:cNvSpPr txBox="1">
              <a:spLocks noChangeArrowheads="1"/>
            </p:cNvSpPr>
            <p:nvPr/>
          </p:nvSpPr>
          <p:spPr bwMode="auto">
            <a:xfrm>
              <a:off x="6968225" y="2705097"/>
              <a:ext cx="317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800">
                  <a:solidFill>
                    <a:srgbClr val="000000"/>
                  </a:solidFill>
                  <a:cs typeface="Arial" pitchFamily="34" charset="0"/>
                </a:rPr>
                <a:t>VT</a:t>
              </a:r>
            </a:p>
          </p:txBody>
        </p:sp>
        <p:sp>
          <p:nvSpPr>
            <p:cNvPr id="53306" name="TextBox 143"/>
            <p:cNvSpPr txBox="1">
              <a:spLocks noChangeArrowheads="1"/>
            </p:cNvSpPr>
            <p:nvPr/>
          </p:nvSpPr>
          <p:spPr bwMode="auto">
            <a:xfrm>
              <a:off x="7353988" y="2962272"/>
              <a:ext cx="3460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800">
                  <a:solidFill>
                    <a:srgbClr val="000000"/>
                  </a:solidFill>
                  <a:cs typeface="Arial" pitchFamily="34" charset="0"/>
                </a:rPr>
                <a:t>NH</a:t>
              </a:r>
            </a:p>
          </p:txBody>
        </p:sp>
        <p:sp>
          <p:nvSpPr>
            <p:cNvPr id="53307" name="TextBox 144"/>
            <p:cNvSpPr txBox="1">
              <a:spLocks noChangeArrowheads="1"/>
            </p:cNvSpPr>
            <p:nvPr/>
          </p:nvSpPr>
          <p:spPr bwMode="auto">
            <a:xfrm>
              <a:off x="7428600" y="3086097"/>
              <a:ext cx="3476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800">
                  <a:solidFill>
                    <a:srgbClr val="000000"/>
                  </a:solidFill>
                  <a:cs typeface="Arial" pitchFamily="34" charset="0"/>
                </a:rPr>
                <a:t>MA</a:t>
              </a:r>
            </a:p>
          </p:txBody>
        </p:sp>
        <p:sp>
          <p:nvSpPr>
            <p:cNvPr id="53308" name="TextBox 146"/>
            <p:cNvSpPr txBox="1">
              <a:spLocks noChangeArrowheads="1"/>
            </p:cNvSpPr>
            <p:nvPr/>
          </p:nvSpPr>
          <p:spPr bwMode="auto">
            <a:xfrm>
              <a:off x="7253975" y="3394072"/>
              <a:ext cx="3143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800">
                  <a:solidFill>
                    <a:srgbClr val="000000"/>
                  </a:solidFill>
                  <a:cs typeface="Arial" pitchFamily="34" charset="0"/>
                </a:rPr>
                <a:t>CT</a:t>
              </a:r>
            </a:p>
          </p:txBody>
        </p:sp>
        <p:sp>
          <p:nvSpPr>
            <p:cNvPr id="53309" name="TextBox 147"/>
            <p:cNvSpPr txBox="1">
              <a:spLocks noChangeArrowheads="1"/>
            </p:cNvSpPr>
            <p:nvPr/>
          </p:nvSpPr>
          <p:spPr bwMode="auto">
            <a:xfrm>
              <a:off x="7096813" y="3517897"/>
              <a:ext cx="315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800">
                  <a:solidFill>
                    <a:srgbClr val="000000"/>
                  </a:solidFill>
                  <a:cs typeface="Arial" pitchFamily="34" charset="0"/>
                </a:rPr>
                <a:t>NJ</a:t>
              </a:r>
            </a:p>
          </p:txBody>
        </p:sp>
        <p:sp>
          <p:nvSpPr>
            <p:cNvPr id="53310" name="TextBox 149"/>
            <p:cNvSpPr txBox="1">
              <a:spLocks noChangeArrowheads="1"/>
            </p:cNvSpPr>
            <p:nvPr/>
          </p:nvSpPr>
          <p:spPr bwMode="auto">
            <a:xfrm>
              <a:off x="6807022" y="3896513"/>
              <a:ext cx="355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800">
                  <a:solidFill>
                    <a:srgbClr val="000000"/>
                  </a:solidFill>
                  <a:cs typeface="Arial" pitchFamily="34" charset="0"/>
                </a:rPr>
                <a:t>MD</a:t>
              </a:r>
            </a:p>
          </p:txBody>
        </p:sp>
        <p:sp>
          <p:nvSpPr>
            <p:cNvPr id="53311" name="TextBox 152"/>
            <p:cNvSpPr txBox="1">
              <a:spLocks noChangeArrowheads="1"/>
            </p:cNvSpPr>
            <p:nvPr/>
          </p:nvSpPr>
          <p:spPr bwMode="auto">
            <a:xfrm>
              <a:off x="6527944" y="3792670"/>
              <a:ext cx="327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800">
                  <a:solidFill>
                    <a:srgbClr val="000000"/>
                  </a:solidFill>
                  <a:cs typeface="Arial" pitchFamily="34" charset="0"/>
                </a:rPr>
                <a:t>DC</a:t>
              </a:r>
            </a:p>
          </p:txBody>
        </p:sp>
      </p:grpSp>
      <p:grpSp>
        <p:nvGrpSpPr>
          <p:cNvPr id="53262" name="Group 16"/>
          <p:cNvGrpSpPr>
            <a:grpSpLocks/>
          </p:cNvGrpSpPr>
          <p:nvPr/>
        </p:nvGrpSpPr>
        <p:grpSpPr bwMode="auto">
          <a:xfrm>
            <a:off x="5260975" y="1917700"/>
            <a:ext cx="1609725" cy="584200"/>
            <a:chOff x="5280888" y="1929828"/>
            <a:chExt cx="1609740" cy="585236"/>
          </a:xfrm>
        </p:grpSpPr>
        <p:sp>
          <p:nvSpPr>
            <p:cNvPr id="263" name="TextBox 153"/>
            <p:cNvSpPr txBox="1">
              <a:spLocks noChangeArrowheads="1"/>
            </p:cNvSpPr>
            <p:nvPr/>
          </p:nvSpPr>
          <p:spPr bwMode="auto">
            <a:xfrm>
              <a:off x="6376273" y="1929828"/>
              <a:ext cx="514355" cy="462782"/>
            </a:xfrm>
            <a:prstGeom prst="rect">
              <a:avLst/>
            </a:prstGeom>
            <a:solidFill>
              <a:srgbClr val="E0A39E"/>
            </a:solidFill>
            <a:ln>
              <a:noFill/>
            </a:ln>
            <a:extLst/>
          </p:spPr>
          <p:txBody>
            <a:bodyPr>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MI-01</a:t>
              </a:r>
            </a:p>
            <a:p>
              <a:pPr>
                <a:spcBef>
                  <a:spcPct val="0"/>
                </a:spcBef>
                <a:buClrTx/>
                <a:buFontTx/>
                <a:buNone/>
                <a:defRPr/>
              </a:pPr>
              <a:r>
                <a:rPr lang="en-US" altLang="en-US" sz="800" dirty="0" smtClean="0">
                  <a:latin typeface="+mj-lt"/>
                  <a:cs typeface="Tahoma" panose="020B0604030504040204" pitchFamily="34" charset="0"/>
                </a:rPr>
                <a:t>MI-07</a:t>
              </a:r>
            </a:p>
            <a:p>
              <a:pPr>
                <a:spcBef>
                  <a:spcPct val="0"/>
                </a:spcBef>
                <a:buClrTx/>
                <a:buFontTx/>
                <a:buNone/>
                <a:defRPr/>
              </a:pPr>
              <a:r>
                <a:rPr lang="en-US" altLang="en-US" sz="800" dirty="0" smtClean="0">
                  <a:latin typeface="+mj-lt"/>
                  <a:cs typeface="Tahoma" panose="020B0604030504040204" pitchFamily="34" charset="0"/>
                </a:rPr>
                <a:t>MN-03</a:t>
              </a:r>
            </a:p>
          </p:txBody>
        </p:sp>
        <p:sp>
          <p:nvSpPr>
            <p:cNvPr id="252" name="TextBox 153"/>
            <p:cNvSpPr txBox="1">
              <a:spLocks noChangeArrowheads="1"/>
            </p:cNvSpPr>
            <p:nvPr/>
          </p:nvSpPr>
          <p:spPr bwMode="auto">
            <a:xfrm>
              <a:off x="5280888" y="1929828"/>
              <a:ext cx="515943" cy="585236"/>
            </a:xfrm>
            <a:prstGeom prst="rect">
              <a:avLst/>
            </a:prstGeom>
            <a:solidFill>
              <a:srgbClr val="AED0EE"/>
            </a:solidFill>
            <a:ln>
              <a:noFill/>
            </a:ln>
            <a:extLst/>
          </p:spPr>
          <p:txBody>
            <a:bodyPr>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MN-08</a:t>
              </a:r>
            </a:p>
            <a:p>
              <a:pPr>
                <a:spcBef>
                  <a:spcPct val="0"/>
                </a:spcBef>
                <a:buClrTx/>
                <a:buFontTx/>
                <a:buNone/>
                <a:defRPr/>
              </a:pPr>
              <a:r>
                <a:rPr lang="en-US" altLang="en-US" sz="800" dirty="0" smtClean="0">
                  <a:latin typeface="+mj-lt"/>
                  <a:cs typeface="Tahoma" panose="020B0604030504040204" pitchFamily="34" charset="0"/>
                </a:rPr>
                <a:t>NE-02</a:t>
              </a:r>
            </a:p>
            <a:p>
              <a:pPr>
                <a:spcBef>
                  <a:spcPct val="0"/>
                </a:spcBef>
                <a:buClrTx/>
                <a:buFont typeface="Arial" panose="020B0604020202020204" pitchFamily="34" charset="0"/>
                <a:buNone/>
                <a:defRPr/>
              </a:pPr>
              <a:r>
                <a:rPr lang="en-US" altLang="en-US" sz="800" dirty="0">
                  <a:cs typeface="Tahoma" panose="020B0604030504040204" pitchFamily="34" charset="0"/>
                </a:rPr>
                <a:t>IA-01</a:t>
              </a:r>
            </a:p>
            <a:p>
              <a:pPr>
                <a:spcBef>
                  <a:spcPct val="0"/>
                </a:spcBef>
                <a:buClrTx/>
                <a:buFontTx/>
                <a:buNone/>
                <a:defRPr/>
              </a:pPr>
              <a:endParaRPr lang="en-US" altLang="en-US" sz="800" dirty="0" smtClean="0">
                <a:latin typeface="+mj-lt"/>
                <a:cs typeface="Tahoma" panose="020B0604030504040204" pitchFamily="34" charset="0"/>
              </a:endParaRPr>
            </a:p>
          </p:txBody>
        </p:sp>
        <p:sp>
          <p:nvSpPr>
            <p:cNvPr id="258" name="TextBox 153"/>
            <p:cNvSpPr txBox="1">
              <a:spLocks noChangeArrowheads="1"/>
            </p:cNvSpPr>
            <p:nvPr/>
          </p:nvSpPr>
          <p:spPr bwMode="auto">
            <a:xfrm>
              <a:off x="5823818" y="1929828"/>
              <a:ext cx="525468" cy="585236"/>
            </a:xfrm>
            <a:prstGeom prst="rect">
              <a:avLst/>
            </a:prstGeom>
            <a:solidFill>
              <a:srgbClr val="D9D9D9"/>
            </a:solidFill>
            <a:ln>
              <a:noFill/>
            </a:ln>
            <a:extLst/>
          </p:spPr>
          <p:txBody>
            <a:bodyPr>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IL-10</a:t>
              </a:r>
            </a:p>
            <a:p>
              <a:pPr>
                <a:spcBef>
                  <a:spcPct val="0"/>
                </a:spcBef>
                <a:buClrTx/>
                <a:buFontTx/>
                <a:buNone/>
                <a:defRPr/>
              </a:pPr>
              <a:r>
                <a:rPr lang="en-US" altLang="en-US" sz="800" dirty="0" smtClean="0">
                  <a:latin typeface="+mj-lt"/>
                  <a:cs typeface="Tahoma" panose="020B0604030504040204" pitchFamily="34" charset="0"/>
                </a:rPr>
                <a:t>IA-03</a:t>
              </a:r>
            </a:p>
            <a:p>
              <a:pPr>
                <a:spcBef>
                  <a:spcPct val="0"/>
                </a:spcBef>
                <a:buClrTx/>
                <a:buFontTx/>
                <a:buNone/>
                <a:defRPr/>
              </a:pPr>
              <a:r>
                <a:rPr lang="en-US" altLang="en-US" sz="800" dirty="0" smtClean="0">
                  <a:latin typeface="+mj-lt"/>
                  <a:cs typeface="Tahoma" panose="020B0604030504040204" pitchFamily="34" charset="0"/>
                </a:rPr>
                <a:t>MN-02</a:t>
              </a:r>
            </a:p>
            <a:p>
              <a:pPr>
                <a:spcBef>
                  <a:spcPct val="0"/>
                </a:spcBef>
                <a:buClrTx/>
                <a:buFontTx/>
                <a:buNone/>
                <a:defRPr/>
              </a:pPr>
              <a:r>
                <a:rPr lang="en-US" altLang="en-US" sz="800" dirty="0" smtClean="0">
                  <a:latin typeface="+mj-lt"/>
                  <a:cs typeface="Tahoma" panose="020B0604030504040204" pitchFamily="34" charset="0"/>
                </a:rPr>
                <a:t>WI-08</a:t>
              </a:r>
            </a:p>
          </p:txBody>
        </p:sp>
      </p:grpSp>
      <p:sp>
        <p:nvSpPr>
          <p:cNvPr id="273" name="Rectangle 14"/>
          <p:cNvSpPr>
            <a:spLocks noChangeArrowheads="1"/>
          </p:cNvSpPr>
          <p:nvPr/>
        </p:nvSpPr>
        <p:spPr bwMode="auto">
          <a:xfrm>
            <a:off x="4044950" y="1978025"/>
            <a:ext cx="1206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600" b="1" dirty="0" smtClean="0">
                <a:solidFill>
                  <a:srgbClr val="7F7F7F"/>
                </a:solidFill>
                <a:latin typeface="+mj-lt"/>
                <a:cs typeface="Arial" pitchFamily="34" charset="0"/>
              </a:rPr>
              <a:t>Midwest</a:t>
            </a:r>
          </a:p>
        </p:txBody>
      </p:sp>
      <p:sp>
        <p:nvSpPr>
          <p:cNvPr id="53264" name="TextBox 13"/>
          <p:cNvSpPr txBox="1">
            <a:spLocks noChangeArrowheads="1"/>
          </p:cNvSpPr>
          <p:nvPr/>
        </p:nvSpPr>
        <p:spPr bwMode="auto">
          <a:xfrm>
            <a:off x="457200" y="1489075"/>
            <a:ext cx="3470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 typeface="Arial" pitchFamily="34" charset="0"/>
              <a:buNone/>
            </a:pPr>
            <a:r>
              <a:rPr lang="en-US" altLang="en-US" sz="1200" b="1">
                <a:solidFill>
                  <a:srgbClr val="AED0EE"/>
                </a:solidFill>
                <a:latin typeface="Calibri Light" pitchFamily="34" charset="0"/>
                <a:cs typeface="Arial" pitchFamily="34" charset="0"/>
              </a:rPr>
              <a:t>■</a:t>
            </a:r>
            <a:r>
              <a:rPr lang="en-US" altLang="en-US" sz="1200" b="1">
                <a:latin typeface="Calibri Light" pitchFamily="34" charset="0"/>
                <a:cs typeface="Arial" pitchFamily="34" charset="0"/>
              </a:rPr>
              <a:t> </a:t>
            </a:r>
            <a:r>
              <a:rPr lang="en-US" altLang="en-US" sz="1200">
                <a:latin typeface="Calibri Light" pitchFamily="34" charset="0"/>
                <a:cs typeface="Arial" pitchFamily="34" charset="0"/>
              </a:rPr>
              <a:t>Lean Democratic   </a:t>
            </a:r>
            <a:r>
              <a:rPr lang="en-US" altLang="en-US" sz="1200" b="1">
                <a:solidFill>
                  <a:srgbClr val="D9D9D9"/>
                </a:solidFill>
                <a:latin typeface="Calibri Light" pitchFamily="34" charset="0"/>
                <a:cs typeface="Arial" pitchFamily="34" charset="0"/>
              </a:rPr>
              <a:t>■ </a:t>
            </a:r>
            <a:r>
              <a:rPr lang="en-US" altLang="en-US" sz="1200">
                <a:latin typeface="Calibri Light" pitchFamily="34" charset="0"/>
                <a:cs typeface="Arial" pitchFamily="34" charset="0"/>
              </a:rPr>
              <a:t>Toss Up   </a:t>
            </a:r>
            <a:r>
              <a:rPr lang="en-US" altLang="en-US" sz="1200" b="1">
                <a:solidFill>
                  <a:srgbClr val="E0A39E"/>
                </a:solidFill>
                <a:latin typeface="Calibri Light" pitchFamily="34" charset="0"/>
                <a:cs typeface="Arial" pitchFamily="34" charset="0"/>
              </a:rPr>
              <a:t>■</a:t>
            </a:r>
            <a:r>
              <a:rPr lang="en-US" altLang="en-US" sz="1200" b="1">
                <a:latin typeface="Calibri Light" pitchFamily="34" charset="0"/>
                <a:cs typeface="Arial" pitchFamily="34" charset="0"/>
              </a:rPr>
              <a:t> </a:t>
            </a:r>
            <a:r>
              <a:rPr lang="en-US" altLang="en-US" sz="1200">
                <a:latin typeface="Calibri Light" pitchFamily="34" charset="0"/>
                <a:cs typeface="Arial" pitchFamily="34" charset="0"/>
              </a:rPr>
              <a:t>Lean Republican</a:t>
            </a:r>
          </a:p>
        </p:txBody>
      </p:sp>
      <p:sp>
        <p:nvSpPr>
          <p:cNvPr id="276" name="Rectangle 14"/>
          <p:cNvSpPr>
            <a:spLocks noChangeArrowheads="1"/>
          </p:cNvSpPr>
          <p:nvPr/>
        </p:nvSpPr>
        <p:spPr bwMode="auto">
          <a:xfrm>
            <a:off x="5019675" y="5487988"/>
            <a:ext cx="12969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600" b="1" dirty="0" smtClean="0">
                <a:solidFill>
                  <a:srgbClr val="7F7F7F"/>
                </a:solidFill>
                <a:latin typeface="+mj-lt"/>
                <a:cs typeface="Arial" pitchFamily="34" charset="0"/>
              </a:rPr>
              <a:t>Southeast</a:t>
            </a:r>
          </a:p>
        </p:txBody>
      </p:sp>
      <p:sp>
        <p:nvSpPr>
          <p:cNvPr id="277" name="Rectangle 14"/>
          <p:cNvSpPr>
            <a:spLocks noChangeArrowheads="1"/>
          </p:cNvSpPr>
          <p:nvPr/>
        </p:nvSpPr>
        <p:spPr bwMode="auto">
          <a:xfrm>
            <a:off x="7475538" y="3681413"/>
            <a:ext cx="12969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600" b="1" dirty="0" smtClean="0">
                <a:solidFill>
                  <a:srgbClr val="7F7F7F"/>
                </a:solidFill>
                <a:latin typeface="+mj-lt"/>
                <a:cs typeface="Arial" pitchFamily="34" charset="0"/>
              </a:rPr>
              <a:t>Northeast</a:t>
            </a:r>
          </a:p>
        </p:txBody>
      </p:sp>
      <p:grpSp>
        <p:nvGrpSpPr>
          <p:cNvPr id="53268" name="Group 15"/>
          <p:cNvGrpSpPr>
            <a:grpSpLocks/>
          </p:cNvGrpSpPr>
          <p:nvPr/>
        </p:nvGrpSpPr>
        <p:grpSpPr bwMode="auto">
          <a:xfrm>
            <a:off x="7550150" y="4044950"/>
            <a:ext cx="1060450" cy="954088"/>
            <a:chOff x="7550298" y="3794793"/>
            <a:chExt cx="1060739" cy="953747"/>
          </a:xfrm>
        </p:grpSpPr>
        <p:grpSp>
          <p:nvGrpSpPr>
            <p:cNvPr id="53281" name="Group 12"/>
            <p:cNvGrpSpPr>
              <a:grpSpLocks/>
            </p:cNvGrpSpPr>
            <p:nvPr/>
          </p:nvGrpSpPr>
          <p:grpSpPr bwMode="auto">
            <a:xfrm>
              <a:off x="7550298" y="3794793"/>
              <a:ext cx="1060739" cy="953747"/>
              <a:chOff x="7486227" y="3634439"/>
              <a:chExt cx="1060739" cy="953747"/>
            </a:xfrm>
          </p:grpSpPr>
          <p:sp>
            <p:nvSpPr>
              <p:cNvPr id="53283" name="TextBox 153"/>
              <p:cNvSpPr txBox="1">
                <a:spLocks noChangeArrowheads="1"/>
              </p:cNvSpPr>
              <p:nvPr/>
            </p:nvSpPr>
            <p:spPr bwMode="auto">
              <a:xfrm>
                <a:off x="8037240" y="3634439"/>
                <a:ext cx="509726" cy="953747"/>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800">
                    <a:cs typeface="Arial" pitchFamily="34" charset="0"/>
                  </a:rPr>
                  <a:t>ME-02</a:t>
                </a:r>
              </a:p>
              <a:p>
                <a:pPr eaLnBrk="1" hangingPunct="1">
                  <a:lnSpc>
                    <a:spcPct val="100000"/>
                  </a:lnSpc>
                  <a:spcBef>
                    <a:spcPct val="0"/>
                  </a:spcBef>
                  <a:buFontTx/>
                  <a:buNone/>
                </a:pPr>
                <a:r>
                  <a:rPr lang="en-US" altLang="en-US" sz="800">
                    <a:cs typeface="Arial" pitchFamily="34" charset="0"/>
                  </a:rPr>
                  <a:t>NH-01</a:t>
                </a:r>
              </a:p>
              <a:p>
                <a:pPr eaLnBrk="1" hangingPunct="1">
                  <a:lnSpc>
                    <a:spcPct val="100000"/>
                  </a:lnSpc>
                  <a:spcBef>
                    <a:spcPct val="0"/>
                  </a:spcBef>
                  <a:buFontTx/>
                  <a:buNone/>
                </a:pPr>
                <a:r>
                  <a:rPr lang="en-US" altLang="en-US" sz="800">
                    <a:cs typeface="Arial" pitchFamily="34" charset="0"/>
                  </a:rPr>
                  <a:t>NY-03</a:t>
                </a:r>
              </a:p>
              <a:p>
                <a:pPr eaLnBrk="1" hangingPunct="1">
                  <a:lnSpc>
                    <a:spcPct val="100000"/>
                  </a:lnSpc>
                  <a:spcBef>
                    <a:spcPct val="0"/>
                  </a:spcBef>
                  <a:buFontTx/>
                  <a:buNone/>
                </a:pPr>
                <a:r>
                  <a:rPr lang="en-US" altLang="en-US" sz="800">
                    <a:cs typeface="Arial" pitchFamily="34" charset="0"/>
                  </a:rPr>
                  <a:t>NY-19</a:t>
                </a:r>
              </a:p>
              <a:p>
                <a:pPr eaLnBrk="1" hangingPunct="1">
                  <a:lnSpc>
                    <a:spcPct val="100000"/>
                  </a:lnSpc>
                  <a:spcBef>
                    <a:spcPct val="0"/>
                  </a:spcBef>
                  <a:buFontTx/>
                  <a:buNone/>
                </a:pPr>
                <a:r>
                  <a:rPr lang="en-US" altLang="en-US" sz="800">
                    <a:cs typeface="Arial" pitchFamily="34" charset="0"/>
                  </a:rPr>
                  <a:t>NY-22</a:t>
                </a:r>
              </a:p>
              <a:p>
                <a:pPr eaLnBrk="1" hangingPunct="1">
                  <a:lnSpc>
                    <a:spcPct val="100000"/>
                  </a:lnSpc>
                  <a:spcBef>
                    <a:spcPct val="0"/>
                  </a:spcBef>
                  <a:buFontTx/>
                  <a:buNone/>
                </a:pPr>
                <a:r>
                  <a:rPr lang="en-US" altLang="en-US" sz="800">
                    <a:cs typeface="Arial" pitchFamily="34" charset="0"/>
                  </a:rPr>
                  <a:t>NY-24</a:t>
                </a:r>
              </a:p>
              <a:p>
                <a:pPr eaLnBrk="1" hangingPunct="1">
                  <a:lnSpc>
                    <a:spcPct val="100000"/>
                  </a:lnSpc>
                  <a:spcBef>
                    <a:spcPct val="0"/>
                  </a:spcBef>
                  <a:buFontTx/>
                  <a:buNone/>
                </a:pPr>
                <a:r>
                  <a:rPr lang="en-US" altLang="en-US" sz="800">
                    <a:cs typeface="Arial" pitchFamily="34" charset="0"/>
                  </a:rPr>
                  <a:t>PA-08</a:t>
                </a:r>
              </a:p>
            </p:txBody>
          </p:sp>
          <p:sp>
            <p:nvSpPr>
              <p:cNvPr id="53284" name="TextBox 153"/>
              <p:cNvSpPr txBox="1">
                <a:spLocks noChangeArrowheads="1"/>
              </p:cNvSpPr>
              <p:nvPr/>
            </p:nvSpPr>
            <p:spPr bwMode="auto">
              <a:xfrm>
                <a:off x="7486227" y="3642374"/>
                <a:ext cx="519254" cy="707619"/>
              </a:xfrm>
              <a:prstGeom prst="rect">
                <a:avLst/>
              </a:prstGeom>
              <a:solidFill>
                <a:srgbClr val="E0A39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800">
                    <a:cs typeface="Arial" pitchFamily="34" charset="0"/>
                  </a:rPr>
                  <a:t>NJ-05</a:t>
                </a:r>
              </a:p>
              <a:p>
                <a:pPr eaLnBrk="1" hangingPunct="1">
                  <a:lnSpc>
                    <a:spcPct val="100000"/>
                  </a:lnSpc>
                  <a:spcBef>
                    <a:spcPct val="0"/>
                  </a:spcBef>
                  <a:buFontTx/>
                  <a:buNone/>
                </a:pPr>
                <a:r>
                  <a:rPr lang="en-US" altLang="en-US" sz="800">
                    <a:cs typeface="Arial" pitchFamily="34" charset="0"/>
                  </a:rPr>
                  <a:t>NY-01</a:t>
                </a:r>
              </a:p>
              <a:p>
                <a:pPr eaLnBrk="1" hangingPunct="1">
                  <a:lnSpc>
                    <a:spcPct val="100000"/>
                  </a:lnSpc>
                  <a:spcBef>
                    <a:spcPct val="0"/>
                  </a:spcBef>
                  <a:buFontTx/>
                  <a:buNone/>
                </a:pPr>
                <a:r>
                  <a:rPr lang="en-US" altLang="en-US" sz="800">
                    <a:cs typeface="Arial" pitchFamily="34" charset="0"/>
                  </a:rPr>
                  <a:t>NY-23</a:t>
                </a:r>
              </a:p>
              <a:p>
                <a:pPr eaLnBrk="1" hangingPunct="1">
                  <a:lnSpc>
                    <a:spcPct val="100000"/>
                  </a:lnSpc>
                  <a:spcBef>
                    <a:spcPct val="0"/>
                  </a:spcBef>
                  <a:buFontTx/>
                  <a:buNone/>
                </a:pPr>
                <a:endParaRPr lang="en-US" altLang="en-US" sz="800">
                  <a:cs typeface="Arial" pitchFamily="34" charset="0"/>
                </a:endParaRPr>
              </a:p>
              <a:p>
                <a:pPr eaLnBrk="1" hangingPunct="1">
                  <a:lnSpc>
                    <a:spcPct val="100000"/>
                  </a:lnSpc>
                  <a:spcBef>
                    <a:spcPct val="0"/>
                  </a:spcBef>
                  <a:buFontTx/>
                  <a:buNone/>
                </a:pPr>
                <a:endParaRPr lang="en-US" altLang="en-US" sz="800">
                  <a:cs typeface="Arial" pitchFamily="34" charset="0"/>
                </a:endParaRPr>
              </a:p>
            </p:txBody>
          </p:sp>
        </p:grpSp>
        <p:sp>
          <p:nvSpPr>
            <p:cNvPr id="15" name="Rectangle 14"/>
            <p:cNvSpPr/>
            <p:nvPr/>
          </p:nvSpPr>
          <p:spPr>
            <a:xfrm>
              <a:off x="7550298" y="4464479"/>
              <a:ext cx="519254" cy="280888"/>
            </a:xfrm>
            <a:prstGeom prst="rect">
              <a:avLst/>
            </a:prstGeom>
            <a:solidFill>
              <a:srgbClr val="E0A3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ctr">
                <a:lnSpc>
                  <a:spcPct val="100000"/>
                </a:lnSpc>
                <a:spcBef>
                  <a:spcPct val="0"/>
                </a:spcBef>
                <a:buFontTx/>
                <a:buNone/>
                <a:defRPr/>
              </a:pPr>
              <a:endParaRPr lang="en-US" altLang="en-US" sz="1800" smtClean="0">
                <a:solidFill>
                  <a:srgbClr val="E0A39E"/>
                </a:solidFill>
                <a:latin typeface="Calibri Light" panose="020F0302020204030204" pitchFamily="34" charset="0"/>
              </a:endParaRPr>
            </a:p>
          </p:txBody>
        </p:sp>
      </p:grpSp>
      <p:grpSp>
        <p:nvGrpSpPr>
          <p:cNvPr id="53269" name="Group 2"/>
          <p:cNvGrpSpPr>
            <a:grpSpLocks/>
          </p:cNvGrpSpPr>
          <p:nvPr/>
        </p:nvGrpSpPr>
        <p:grpSpPr bwMode="auto">
          <a:xfrm>
            <a:off x="5413375" y="5837238"/>
            <a:ext cx="1025525" cy="461962"/>
            <a:chOff x="5557838" y="5837238"/>
            <a:chExt cx="1025525" cy="461667"/>
          </a:xfrm>
        </p:grpSpPr>
        <p:sp>
          <p:nvSpPr>
            <p:cNvPr id="256" name="TextBox 153"/>
            <p:cNvSpPr txBox="1">
              <a:spLocks noChangeArrowheads="1"/>
            </p:cNvSpPr>
            <p:nvPr/>
          </p:nvSpPr>
          <p:spPr bwMode="auto">
            <a:xfrm>
              <a:off x="5557838" y="5837238"/>
              <a:ext cx="509588" cy="461667"/>
            </a:xfrm>
            <a:prstGeom prst="rect">
              <a:avLst/>
            </a:prstGeom>
            <a:solidFill>
              <a:srgbClr val="D9D9D9"/>
            </a:solidFill>
            <a:ln>
              <a:noFill/>
            </a:ln>
            <a:extLst/>
          </p:spPr>
          <p:txBody>
            <a:bodyPr>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FL-18</a:t>
              </a:r>
            </a:p>
            <a:p>
              <a:pPr>
                <a:spcBef>
                  <a:spcPct val="0"/>
                </a:spcBef>
                <a:buClrTx/>
                <a:buFontTx/>
                <a:buNone/>
                <a:defRPr/>
              </a:pPr>
              <a:r>
                <a:rPr lang="en-US" altLang="en-US" sz="800" dirty="0" smtClean="0">
                  <a:latin typeface="+mj-lt"/>
                  <a:cs typeface="Tahoma" panose="020B0604030504040204" pitchFamily="34" charset="0"/>
                </a:rPr>
                <a:t>FL-26</a:t>
              </a:r>
            </a:p>
            <a:p>
              <a:pPr>
                <a:spcBef>
                  <a:spcPct val="0"/>
                </a:spcBef>
                <a:buClrTx/>
                <a:buFontTx/>
                <a:buNone/>
                <a:defRPr/>
              </a:pPr>
              <a:r>
                <a:rPr lang="en-US" altLang="en-US" sz="800" dirty="0" smtClean="0">
                  <a:latin typeface="+mj-lt"/>
                  <a:cs typeface="Tahoma" panose="020B0604030504040204" pitchFamily="34" charset="0"/>
                </a:rPr>
                <a:t>TX-23</a:t>
              </a:r>
            </a:p>
          </p:txBody>
        </p:sp>
        <p:sp>
          <p:nvSpPr>
            <p:cNvPr id="53280" name="TextBox 153"/>
            <p:cNvSpPr txBox="1">
              <a:spLocks noChangeArrowheads="1"/>
            </p:cNvSpPr>
            <p:nvPr/>
          </p:nvSpPr>
          <p:spPr bwMode="auto">
            <a:xfrm>
              <a:off x="6091238" y="5837240"/>
              <a:ext cx="492125" cy="461665"/>
            </a:xfrm>
            <a:prstGeom prst="rect">
              <a:avLst/>
            </a:prstGeom>
            <a:solidFill>
              <a:srgbClr val="E0A39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800">
                  <a:cs typeface="Arial" pitchFamily="34" charset="0"/>
                </a:rPr>
                <a:t>FL-07</a:t>
              </a:r>
            </a:p>
            <a:p>
              <a:pPr eaLnBrk="1" hangingPunct="1">
                <a:lnSpc>
                  <a:spcPct val="100000"/>
                </a:lnSpc>
                <a:spcBef>
                  <a:spcPct val="0"/>
                </a:spcBef>
                <a:buFontTx/>
                <a:buNone/>
              </a:pPr>
              <a:r>
                <a:rPr lang="en-US" altLang="en-US" sz="800">
                  <a:cs typeface="Arial" pitchFamily="34" charset="0"/>
                </a:rPr>
                <a:t>VA-10</a:t>
              </a:r>
            </a:p>
            <a:p>
              <a:pPr eaLnBrk="1" hangingPunct="1">
                <a:lnSpc>
                  <a:spcPct val="100000"/>
                </a:lnSpc>
                <a:spcBef>
                  <a:spcPct val="0"/>
                </a:spcBef>
                <a:buFontTx/>
                <a:buNone/>
              </a:pPr>
              <a:endParaRPr lang="en-US" altLang="en-US" sz="800">
                <a:cs typeface="Arial" pitchFamily="34" charset="0"/>
              </a:endParaRPr>
            </a:p>
          </p:txBody>
        </p:sp>
      </p:grpSp>
      <p:grpSp>
        <p:nvGrpSpPr>
          <p:cNvPr id="53270" name="Group 3"/>
          <p:cNvGrpSpPr>
            <a:grpSpLocks/>
          </p:cNvGrpSpPr>
          <p:nvPr/>
        </p:nvGrpSpPr>
        <p:grpSpPr bwMode="auto">
          <a:xfrm>
            <a:off x="290513" y="2687638"/>
            <a:ext cx="1082675" cy="1301750"/>
            <a:chOff x="290513" y="2473323"/>
            <a:chExt cx="1082167" cy="1301752"/>
          </a:xfrm>
        </p:grpSpPr>
        <p:grpSp>
          <p:nvGrpSpPr>
            <p:cNvPr id="53273" name="Group 10"/>
            <p:cNvGrpSpPr>
              <a:grpSpLocks/>
            </p:cNvGrpSpPr>
            <p:nvPr/>
          </p:nvGrpSpPr>
          <p:grpSpPr bwMode="auto">
            <a:xfrm>
              <a:off x="290513" y="2473323"/>
              <a:ext cx="1082167" cy="1300738"/>
              <a:chOff x="306232" y="3108576"/>
              <a:chExt cx="1082856" cy="1299889"/>
            </a:xfrm>
          </p:grpSpPr>
          <p:sp>
            <p:nvSpPr>
              <p:cNvPr id="250" name="TextBox 153"/>
              <p:cNvSpPr txBox="1">
                <a:spLocks noChangeArrowheads="1"/>
              </p:cNvSpPr>
              <p:nvPr/>
            </p:nvSpPr>
            <p:spPr bwMode="auto">
              <a:xfrm>
                <a:off x="881003" y="3441734"/>
                <a:ext cx="508085" cy="339504"/>
              </a:xfrm>
              <a:prstGeom prst="rect">
                <a:avLst/>
              </a:prstGeom>
              <a:solidFill>
                <a:srgbClr val="AED0EE"/>
              </a:solidFill>
              <a:ln>
                <a:noFill/>
              </a:ln>
              <a:extLst/>
            </p:spPr>
            <p:txBody>
              <a:bodyPr>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CA-07</a:t>
                </a:r>
              </a:p>
              <a:p>
                <a:pPr>
                  <a:spcBef>
                    <a:spcPct val="0"/>
                  </a:spcBef>
                  <a:buClrTx/>
                  <a:buFontTx/>
                  <a:buNone/>
                  <a:defRPr/>
                </a:pPr>
                <a:r>
                  <a:rPr lang="en-US" altLang="en-US" sz="800" dirty="0" smtClean="0">
                    <a:latin typeface="+mj-lt"/>
                    <a:cs typeface="Tahoma" panose="020B0604030504040204" pitchFamily="34" charset="0"/>
                  </a:rPr>
                  <a:t>NV-04</a:t>
                </a:r>
              </a:p>
            </p:txBody>
          </p:sp>
          <p:sp>
            <p:nvSpPr>
              <p:cNvPr id="53276" name="TextBox 153"/>
              <p:cNvSpPr txBox="1">
                <a:spLocks noChangeArrowheads="1"/>
              </p:cNvSpPr>
              <p:nvPr/>
            </p:nvSpPr>
            <p:spPr bwMode="auto">
              <a:xfrm>
                <a:off x="879415" y="3824071"/>
                <a:ext cx="509673" cy="584394"/>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800">
                    <a:cs typeface="Arial" pitchFamily="34" charset="0"/>
                  </a:rPr>
                  <a:t>AZ-01 CO-06</a:t>
                </a:r>
              </a:p>
              <a:p>
                <a:pPr eaLnBrk="1" hangingPunct="1">
                  <a:lnSpc>
                    <a:spcPct val="100000"/>
                  </a:lnSpc>
                  <a:spcBef>
                    <a:spcPct val="0"/>
                  </a:spcBef>
                  <a:buFontTx/>
                  <a:buNone/>
                </a:pPr>
                <a:r>
                  <a:rPr lang="en-US" altLang="en-US" sz="800">
                    <a:cs typeface="Arial" pitchFamily="34" charset="0"/>
                  </a:rPr>
                  <a:t>NV-03</a:t>
                </a:r>
              </a:p>
              <a:p>
                <a:pPr eaLnBrk="1" hangingPunct="1">
                  <a:lnSpc>
                    <a:spcPct val="100000"/>
                  </a:lnSpc>
                  <a:spcBef>
                    <a:spcPct val="0"/>
                  </a:spcBef>
                  <a:buFontTx/>
                  <a:buNone/>
                </a:pPr>
                <a:endParaRPr lang="en-US" altLang="en-US" sz="800">
                  <a:cs typeface="Arial" pitchFamily="34" charset="0"/>
                </a:endParaRPr>
              </a:p>
            </p:txBody>
          </p:sp>
          <p:sp>
            <p:nvSpPr>
              <p:cNvPr id="53277" name="TextBox 153"/>
              <p:cNvSpPr txBox="1">
                <a:spLocks noChangeArrowheads="1"/>
              </p:cNvSpPr>
              <p:nvPr/>
            </p:nvSpPr>
            <p:spPr bwMode="auto">
              <a:xfrm>
                <a:off x="306232" y="3446492"/>
                <a:ext cx="535076" cy="953485"/>
              </a:xfrm>
              <a:prstGeom prst="rect">
                <a:avLst/>
              </a:prstGeom>
              <a:solidFill>
                <a:srgbClr val="E0A39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800">
                    <a:cs typeface="Arial" pitchFamily="34" charset="0"/>
                  </a:rPr>
                  <a:t>AZ-02</a:t>
                </a:r>
              </a:p>
              <a:p>
                <a:pPr eaLnBrk="1" hangingPunct="1">
                  <a:lnSpc>
                    <a:spcPct val="100000"/>
                  </a:lnSpc>
                  <a:spcBef>
                    <a:spcPct val="0"/>
                  </a:spcBef>
                  <a:buFontTx/>
                  <a:buNone/>
                </a:pPr>
                <a:r>
                  <a:rPr lang="en-US" altLang="en-US" sz="800">
                    <a:cs typeface="Arial" pitchFamily="34" charset="0"/>
                  </a:rPr>
                  <a:t>CA-10</a:t>
                </a:r>
              </a:p>
              <a:p>
                <a:pPr eaLnBrk="1" hangingPunct="1">
                  <a:lnSpc>
                    <a:spcPct val="100000"/>
                  </a:lnSpc>
                  <a:spcBef>
                    <a:spcPct val="0"/>
                  </a:spcBef>
                  <a:buFontTx/>
                  <a:buNone/>
                </a:pPr>
                <a:r>
                  <a:rPr lang="en-US" altLang="en-US" sz="800">
                    <a:cs typeface="Arial" pitchFamily="34" charset="0"/>
                  </a:rPr>
                  <a:t>CA-21</a:t>
                </a:r>
              </a:p>
              <a:p>
                <a:pPr eaLnBrk="1" hangingPunct="1">
                  <a:lnSpc>
                    <a:spcPct val="100000"/>
                  </a:lnSpc>
                  <a:spcBef>
                    <a:spcPct val="0"/>
                  </a:spcBef>
                  <a:buFontTx/>
                  <a:buNone/>
                </a:pPr>
                <a:r>
                  <a:rPr lang="en-US" altLang="en-US" sz="800">
                    <a:cs typeface="Arial" pitchFamily="34" charset="0"/>
                  </a:rPr>
                  <a:t>CA-25</a:t>
                </a:r>
              </a:p>
              <a:p>
                <a:pPr eaLnBrk="1" hangingPunct="1">
                  <a:lnSpc>
                    <a:spcPct val="100000"/>
                  </a:lnSpc>
                  <a:spcBef>
                    <a:spcPct val="0"/>
                  </a:spcBef>
                  <a:buFontTx/>
                  <a:buNone/>
                </a:pPr>
                <a:r>
                  <a:rPr lang="en-US" altLang="en-US" sz="800">
                    <a:cs typeface="Arial" pitchFamily="34" charset="0"/>
                  </a:rPr>
                  <a:t>CO-03</a:t>
                </a:r>
              </a:p>
              <a:p>
                <a:pPr eaLnBrk="1" hangingPunct="1">
                  <a:lnSpc>
                    <a:spcPct val="100000"/>
                  </a:lnSpc>
                  <a:spcBef>
                    <a:spcPct val="0"/>
                  </a:spcBef>
                  <a:buFontTx/>
                  <a:buNone/>
                </a:pPr>
                <a:r>
                  <a:rPr lang="en-US" altLang="en-US" sz="800">
                    <a:cs typeface="Arial" pitchFamily="34" charset="0"/>
                  </a:rPr>
                  <a:t>UT-04</a:t>
                </a:r>
              </a:p>
              <a:p>
                <a:pPr eaLnBrk="1" hangingPunct="1">
                  <a:lnSpc>
                    <a:spcPct val="100000"/>
                  </a:lnSpc>
                  <a:spcBef>
                    <a:spcPct val="0"/>
                  </a:spcBef>
                  <a:buFontTx/>
                  <a:buNone/>
                </a:pPr>
                <a:endParaRPr lang="en-US" altLang="en-US" sz="800">
                  <a:cs typeface="Arial" pitchFamily="34" charset="0"/>
                </a:endParaRPr>
              </a:p>
            </p:txBody>
          </p:sp>
          <p:sp>
            <p:nvSpPr>
              <p:cNvPr id="272" name="Rectangle 14"/>
              <p:cNvSpPr>
                <a:spLocks noChangeArrowheads="1"/>
              </p:cNvSpPr>
              <p:nvPr/>
            </p:nvSpPr>
            <p:spPr bwMode="auto">
              <a:xfrm>
                <a:off x="487237" y="3108576"/>
                <a:ext cx="733548" cy="33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600" b="1" dirty="0" smtClean="0">
                    <a:solidFill>
                      <a:srgbClr val="7F7F7F"/>
                    </a:solidFill>
                    <a:latin typeface="+mj-lt"/>
                    <a:cs typeface="Arial" pitchFamily="34" charset="0"/>
                  </a:rPr>
                  <a:t>West</a:t>
                </a:r>
              </a:p>
            </p:txBody>
          </p:sp>
        </p:grpSp>
        <p:sp>
          <p:nvSpPr>
            <p:cNvPr id="215" name="Rectangle 214"/>
            <p:cNvSpPr/>
            <p:nvPr/>
          </p:nvSpPr>
          <p:spPr bwMode="auto">
            <a:xfrm>
              <a:off x="290513" y="3617912"/>
              <a:ext cx="534736" cy="157163"/>
            </a:xfrm>
            <a:prstGeom prst="rect">
              <a:avLst/>
            </a:prstGeom>
            <a:solidFill>
              <a:srgbClr val="E0A3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ctr">
                <a:lnSpc>
                  <a:spcPct val="100000"/>
                </a:lnSpc>
                <a:spcBef>
                  <a:spcPct val="0"/>
                </a:spcBef>
                <a:buFontTx/>
                <a:buNone/>
                <a:defRPr/>
              </a:pPr>
              <a:endParaRPr lang="en-US" altLang="en-US" sz="1800" smtClean="0">
                <a:solidFill>
                  <a:srgbClr val="E0A39E"/>
                </a:solidFill>
                <a:latin typeface="Calibri Light" panose="020F0302020204030204" pitchFamily="34" charset="0"/>
              </a:endParaRPr>
            </a:p>
          </p:txBody>
        </p:sp>
      </p:grpSp>
      <p:sp>
        <p:nvSpPr>
          <p:cNvPr id="53271" name="TextBox 2"/>
          <p:cNvSpPr txBox="1">
            <a:spLocks noChangeArrowheads="1"/>
          </p:cNvSpPr>
          <p:nvPr/>
        </p:nvSpPr>
        <p:spPr bwMode="auto">
          <a:xfrm>
            <a:off x="6826250" y="5856288"/>
            <a:ext cx="1982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en-US" altLang="en-US" sz="1000">
                <a:latin typeface="Calibri Light" pitchFamily="34" charset="0"/>
                <a:cs typeface="Arial" pitchFamily="34" charset="0"/>
              </a:rPr>
              <a:t>*Competitive in this presentation refers to toss up and lean races</a:t>
            </a:r>
          </a:p>
        </p:txBody>
      </p:sp>
      <p:sp>
        <p:nvSpPr>
          <p:cNvPr id="189" name="Text Placeholder 18"/>
          <p:cNvSpPr txBox="1">
            <a:spLocks/>
          </p:cNvSpPr>
          <p:nvPr/>
        </p:nvSpPr>
        <p:spPr bwMode="auto">
          <a:xfrm>
            <a:off x="0" y="6207125"/>
            <a:ext cx="9144000" cy="374650"/>
          </a:xfrm>
          <a:prstGeom prst="rect">
            <a:avLst/>
          </a:prstGeom>
          <a:noFill/>
          <a:ln>
            <a:noFill/>
          </a:ln>
          <a:extLst/>
        </p:spPr>
        <p:txBody>
          <a:bodyPr anchor="b"/>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rPr>
              <a:t>Source: The Cook Political Report, 2016.</a:t>
            </a:r>
            <a:endParaRPr lang="en-US" sz="1000" i="1" dirty="0">
              <a:solidFill>
                <a:schemeClr val="tx1">
                  <a:lumMod val="65000"/>
                  <a:lumOff val="35000"/>
                </a:schemeClr>
              </a:solidFill>
              <a:latin typeface="+mn-lt"/>
            </a:endParaRPr>
          </a:p>
        </p:txBody>
      </p:sp>
    </p:spTree>
    <p:extLst>
      <p:ext uri="{BB962C8B-B14F-4D97-AF65-F5344CB8AC3E}">
        <p14:creationId xmlns:p14="http://schemas.microsoft.com/office/powerpoint/2010/main" val="33991387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In 2015, Alabama was 5</a:t>
            </a:r>
            <a:r>
              <a:rPr lang="en-US" baseline="30000" dirty="0" smtClean="0"/>
              <a:t>th</a:t>
            </a:r>
            <a:r>
              <a:rPr lang="en-US" dirty="0" smtClean="0"/>
              <a:t> overall in total ACRE memberships.  Jumped 283 total </a:t>
            </a:r>
            <a:r>
              <a:rPr lang="en-US" dirty="0" err="1" smtClean="0"/>
              <a:t>m’ships</a:t>
            </a:r>
            <a:r>
              <a:rPr lang="en-US" dirty="0" smtClean="0"/>
              <a:t> from 2014 to 2015.</a:t>
            </a:r>
          </a:p>
          <a:p>
            <a:pPr marL="109728" indent="0">
              <a:buNone/>
            </a:pPr>
            <a:endParaRPr lang="en-US" dirty="0" smtClean="0"/>
          </a:p>
          <a:p>
            <a:r>
              <a:rPr lang="en-US" dirty="0" smtClean="0"/>
              <a:t>12</a:t>
            </a:r>
            <a:r>
              <a:rPr lang="en-US" baseline="30000" dirty="0" smtClean="0"/>
              <a:t>th</a:t>
            </a:r>
            <a:r>
              <a:rPr lang="en-US" dirty="0" smtClean="0"/>
              <a:t> overall in total President’s Club memberships.</a:t>
            </a:r>
          </a:p>
          <a:p>
            <a:endParaRPr lang="en-US" dirty="0" smtClean="0"/>
          </a:p>
          <a:p>
            <a:r>
              <a:rPr lang="en-US" dirty="0" smtClean="0"/>
              <a:t>Well above national average for CEO participation at 96 percent.</a:t>
            </a:r>
          </a:p>
          <a:p>
            <a:pPr marL="109728" indent="0">
              <a:buNone/>
            </a:pPr>
            <a:endParaRPr lang="en-US" dirty="0" smtClean="0"/>
          </a:p>
          <a:p>
            <a:r>
              <a:rPr lang="en-US" dirty="0" smtClean="0"/>
              <a:t>Raised enough to keep $42,000 in Alabama.</a:t>
            </a:r>
          </a:p>
          <a:p>
            <a:pPr marL="109728" indent="0">
              <a:buNone/>
            </a:pPr>
            <a:r>
              <a:rPr lang="en-US" dirty="0" smtClean="0"/>
              <a:t> </a:t>
            </a:r>
          </a:p>
          <a:p>
            <a:pPr marL="109728" indent="0">
              <a:buNone/>
            </a:pPr>
            <a:endParaRPr lang="en-US" dirty="0"/>
          </a:p>
        </p:txBody>
      </p:sp>
      <p:sp>
        <p:nvSpPr>
          <p:cNvPr id="3" name="Title 2"/>
          <p:cNvSpPr>
            <a:spLocks noGrp="1"/>
          </p:cNvSpPr>
          <p:nvPr>
            <p:ph type="title"/>
          </p:nvPr>
        </p:nvSpPr>
        <p:spPr/>
        <p:txBody>
          <a:bodyPr/>
          <a:lstStyle/>
          <a:p>
            <a:r>
              <a:rPr lang="en-US" dirty="0" smtClean="0"/>
              <a:t>Alabama Leads on ACRE</a:t>
            </a:r>
            <a:endParaRPr lang="en-US" dirty="0"/>
          </a:p>
        </p:txBody>
      </p:sp>
    </p:spTree>
    <p:extLst>
      <p:ext uri="{BB962C8B-B14F-4D97-AF65-F5344CB8AC3E}">
        <p14:creationId xmlns:p14="http://schemas.microsoft.com/office/powerpoint/2010/main" val="4090675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678795" y="1481138"/>
            <a:ext cx="3283605" cy="3944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r>
              <a:rPr lang="en-US" dirty="0" smtClean="0"/>
              <a:t>Welcome to Rep. Jim Matheson</a:t>
            </a:r>
            <a:endParaRPr lang="en-US" dirty="0"/>
          </a:p>
        </p:txBody>
      </p:sp>
      <p:pic>
        <p:nvPicPr>
          <p:cNvPr id="18435"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267200" y="1481138"/>
            <a:ext cx="4419600" cy="456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8086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2016 numbers still coming in, but looking strong for Alabama </a:t>
            </a:r>
            <a:r>
              <a:rPr lang="en-US" dirty="0" smtClean="0"/>
              <a:t>again.</a:t>
            </a:r>
          </a:p>
          <a:p>
            <a:endParaRPr lang="en-US" dirty="0"/>
          </a:p>
          <a:p>
            <a:r>
              <a:rPr lang="en-US" dirty="0" smtClean="0"/>
              <a:t>In this 2 year cycle of giving to federal candidates (2015 – 2016), ACRE has contributed $68,500 to Alabama candidates and leadership PACs.</a:t>
            </a:r>
          </a:p>
          <a:p>
            <a:pPr marL="109728" indent="0">
              <a:buNone/>
            </a:pPr>
            <a:endParaRPr lang="en-US" dirty="0" smtClean="0"/>
          </a:p>
          <a:p>
            <a:r>
              <a:rPr lang="en-US" dirty="0" smtClean="0"/>
              <a:t>At $10k level – Ch. Aderholt and Rep. Sewell.  Rep. Roby at $9k, Sen. Shelby at $8k.</a:t>
            </a:r>
          </a:p>
          <a:p>
            <a:endParaRPr lang="en-US" dirty="0" smtClean="0"/>
          </a:p>
          <a:p>
            <a:pPr marL="109728" indent="0">
              <a:buNone/>
            </a:pPr>
            <a:endParaRPr lang="en-US" dirty="0" smtClean="0"/>
          </a:p>
        </p:txBody>
      </p:sp>
      <p:sp>
        <p:nvSpPr>
          <p:cNvPr id="3" name="Title 2"/>
          <p:cNvSpPr>
            <a:spLocks noGrp="1"/>
          </p:cNvSpPr>
          <p:nvPr>
            <p:ph type="title"/>
          </p:nvPr>
        </p:nvSpPr>
        <p:spPr/>
        <p:txBody>
          <a:bodyPr/>
          <a:lstStyle/>
          <a:p>
            <a:r>
              <a:rPr lang="en-US" dirty="0" smtClean="0"/>
              <a:t>Alabama Leads on ACRE</a:t>
            </a:r>
            <a:endParaRPr lang="en-US" dirty="0"/>
          </a:p>
        </p:txBody>
      </p:sp>
    </p:spTree>
    <p:extLst>
      <p:ext uri="{BB962C8B-B14F-4D97-AF65-F5344CB8AC3E}">
        <p14:creationId xmlns:p14="http://schemas.microsoft.com/office/powerpoint/2010/main" val="1870038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8560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8" name="Group 2"/>
          <p:cNvGrpSpPr>
            <a:grpSpLocks/>
          </p:cNvGrpSpPr>
          <p:nvPr/>
        </p:nvGrpSpPr>
        <p:grpSpPr bwMode="auto">
          <a:xfrm>
            <a:off x="1798638" y="2601913"/>
            <a:ext cx="5799137" cy="3532187"/>
            <a:chOff x="1749425" y="1354138"/>
            <a:chExt cx="5799138" cy="3532187"/>
          </a:xfrm>
          <a:solidFill>
            <a:srgbClr val="D9D9D9"/>
          </a:solidFill>
        </p:grpSpPr>
        <p:sp>
          <p:nvSpPr>
            <p:cNvPr id="114" name="Freeform 26"/>
            <p:cNvSpPr>
              <a:spLocks/>
            </p:cNvSpPr>
            <p:nvPr/>
          </p:nvSpPr>
          <p:spPr bwMode="auto">
            <a:xfrm>
              <a:off x="1889125" y="3867150"/>
              <a:ext cx="873125" cy="701675"/>
            </a:xfrm>
            <a:custGeom>
              <a:avLst/>
              <a:gdLst>
                <a:gd name="T0" fmla="*/ 913852 w 450"/>
                <a:gd name="T1" fmla="*/ 622508 h 356"/>
                <a:gd name="T2" fmla="*/ 840492 w 450"/>
                <a:gd name="T3" fmla="*/ 565916 h 356"/>
                <a:gd name="T4" fmla="*/ 773421 w 450"/>
                <a:gd name="T5" fmla="*/ 507229 h 356"/>
                <a:gd name="T6" fmla="*/ 714733 w 450"/>
                <a:gd name="T7" fmla="*/ 528188 h 356"/>
                <a:gd name="T8" fmla="*/ 641373 w 450"/>
                <a:gd name="T9" fmla="*/ 496749 h 356"/>
                <a:gd name="T10" fmla="*/ 563822 w 450"/>
                <a:gd name="T11" fmla="*/ 301822 h 356"/>
                <a:gd name="T12" fmla="*/ 503038 w 450"/>
                <a:gd name="T13" fmla="*/ 46112 h 356"/>
                <a:gd name="T14" fmla="*/ 459022 w 450"/>
                <a:gd name="T15" fmla="*/ 35632 h 356"/>
                <a:gd name="T16" fmla="*/ 396142 w 450"/>
                <a:gd name="T17" fmla="*/ 35632 h 356"/>
                <a:gd name="T18" fmla="*/ 337455 w 450"/>
                <a:gd name="T19" fmla="*/ 29344 h 356"/>
                <a:gd name="T20" fmla="*/ 291343 w 450"/>
                <a:gd name="T21" fmla="*/ 10480 h 356"/>
                <a:gd name="T22" fmla="*/ 241039 w 450"/>
                <a:gd name="T23" fmla="*/ 0 h 356"/>
                <a:gd name="T24" fmla="*/ 184447 w 450"/>
                <a:gd name="T25" fmla="*/ 18864 h 356"/>
                <a:gd name="T26" fmla="*/ 127855 w 450"/>
                <a:gd name="T27" fmla="*/ 33536 h 356"/>
                <a:gd name="T28" fmla="*/ 88032 w 450"/>
                <a:gd name="T29" fmla="*/ 98511 h 356"/>
                <a:gd name="T30" fmla="*/ 62880 w 450"/>
                <a:gd name="T31" fmla="*/ 127855 h 356"/>
                <a:gd name="T32" fmla="*/ 104800 w 450"/>
                <a:gd name="T33" fmla="*/ 190735 h 356"/>
                <a:gd name="T34" fmla="*/ 134143 w 450"/>
                <a:gd name="T35" fmla="*/ 236846 h 356"/>
                <a:gd name="T36" fmla="*/ 96416 w 450"/>
                <a:gd name="T37" fmla="*/ 215887 h 356"/>
                <a:gd name="T38" fmla="*/ 37728 w 450"/>
                <a:gd name="T39" fmla="*/ 224270 h 356"/>
                <a:gd name="T40" fmla="*/ 10480 w 450"/>
                <a:gd name="T41" fmla="*/ 253614 h 356"/>
                <a:gd name="T42" fmla="*/ 27248 w 450"/>
                <a:gd name="T43" fmla="*/ 295534 h 356"/>
                <a:gd name="T44" fmla="*/ 58688 w 450"/>
                <a:gd name="T45" fmla="*/ 316494 h 356"/>
                <a:gd name="T46" fmla="*/ 125759 w 450"/>
                <a:gd name="T47" fmla="*/ 314398 h 356"/>
                <a:gd name="T48" fmla="*/ 138335 w 450"/>
                <a:gd name="T49" fmla="*/ 350030 h 356"/>
                <a:gd name="T50" fmla="*/ 96416 w 450"/>
                <a:gd name="T51" fmla="*/ 362606 h 356"/>
                <a:gd name="T52" fmla="*/ 67072 w 450"/>
                <a:gd name="T53" fmla="*/ 375181 h 356"/>
                <a:gd name="T54" fmla="*/ 46112 w 450"/>
                <a:gd name="T55" fmla="*/ 398237 h 356"/>
                <a:gd name="T56" fmla="*/ 8384 w 450"/>
                <a:gd name="T57" fmla="*/ 444349 h 356"/>
                <a:gd name="T58" fmla="*/ 23056 w 450"/>
                <a:gd name="T59" fmla="*/ 496749 h 356"/>
                <a:gd name="T60" fmla="*/ 46112 w 450"/>
                <a:gd name="T61" fmla="*/ 542860 h 356"/>
                <a:gd name="T62" fmla="*/ 88032 w 450"/>
                <a:gd name="T63" fmla="*/ 570108 h 356"/>
                <a:gd name="T64" fmla="*/ 134143 w 450"/>
                <a:gd name="T65" fmla="*/ 599452 h 356"/>
                <a:gd name="T66" fmla="*/ 167679 w 450"/>
                <a:gd name="T67" fmla="*/ 616220 h 356"/>
                <a:gd name="T68" fmla="*/ 209599 w 450"/>
                <a:gd name="T69" fmla="*/ 612028 h 356"/>
                <a:gd name="T70" fmla="*/ 167679 w 450"/>
                <a:gd name="T71" fmla="*/ 702155 h 356"/>
                <a:gd name="T72" fmla="*/ 115280 w 450"/>
                <a:gd name="T73" fmla="*/ 727307 h 356"/>
                <a:gd name="T74" fmla="*/ 150911 w 450"/>
                <a:gd name="T75" fmla="*/ 739883 h 356"/>
                <a:gd name="T76" fmla="*/ 211695 w 450"/>
                <a:gd name="T77" fmla="*/ 697963 h 356"/>
                <a:gd name="T78" fmla="*/ 245231 w 450"/>
                <a:gd name="T79" fmla="*/ 670716 h 356"/>
                <a:gd name="T80" fmla="*/ 289247 w 450"/>
                <a:gd name="T81" fmla="*/ 639276 h 356"/>
                <a:gd name="T82" fmla="*/ 310207 w 450"/>
                <a:gd name="T83" fmla="*/ 616220 h 356"/>
                <a:gd name="T84" fmla="*/ 301823 w 450"/>
                <a:gd name="T85" fmla="*/ 574300 h 356"/>
                <a:gd name="T86" fmla="*/ 343743 w 450"/>
                <a:gd name="T87" fmla="*/ 505133 h 356"/>
                <a:gd name="T88" fmla="*/ 356318 w 450"/>
                <a:gd name="T89" fmla="*/ 519805 h 356"/>
                <a:gd name="T90" fmla="*/ 341647 w 450"/>
                <a:gd name="T91" fmla="*/ 580588 h 356"/>
                <a:gd name="T92" fmla="*/ 389854 w 450"/>
                <a:gd name="T93" fmla="*/ 557532 h 356"/>
                <a:gd name="T94" fmla="*/ 427582 w 450"/>
                <a:gd name="T95" fmla="*/ 534476 h 356"/>
                <a:gd name="T96" fmla="*/ 433870 w 450"/>
                <a:gd name="T97" fmla="*/ 500941 h 356"/>
                <a:gd name="T98" fmla="*/ 492558 w 450"/>
                <a:gd name="T99" fmla="*/ 509325 h 356"/>
                <a:gd name="T100" fmla="*/ 557534 w 450"/>
                <a:gd name="T101" fmla="*/ 519805 h 356"/>
                <a:gd name="T102" fmla="*/ 630893 w 450"/>
                <a:gd name="T103" fmla="*/ 523996 h 356"/>
                <a:gd name="T104" fmla="*/ 687485 w 450"/>
                <a:gd name="T105" fmla="*/ 544956 h 356"/>
                <a:gd name="T106" fmla="*/ 731501 w 450"/>
                <a:gd name="T107" fmla="*/ 568012 h 356"/>
                <a:gd name="T108" fmla="*/ 765037 w 450"/>
                <a:gd name="T109" fmla="*/ 551244 h 356"/>
                <a:gd name="T110" fmla="*/ 832108 w 450"/>
                <a:gd name="T111" fmla="*/ 593164 h 356"/>
                <a:gd name="T112" fmla="*/ 882412 w 450"/>
                <a:gd name="T113" fmla="*/ 635084 h 356"/>
                <a:gd name="T114" fmla="*/ 928524 w 450"/>
                <a:gd name="T115" fmla="*/ 679099 h 35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50" h="356">
                  <a:moveTo>
                    <a:pt x="443" y="324"/>
                  </a:moveTo>
                  <a:lnTo>
                    <a:pt x="445" y="323"/>
                  </a:lnTo>
                  <a:lnTo>
                    <a:pt x="449" y="318"/>
                  </a:lnTo>
                  <a:lnTo>
                    <a:pt x="450" y="311"/>
                  </a:lnTo>
                  <a:lnTo>
                    <a:pt x="444" y="303"/>
                  </a:lnTo>
                  <a:lnTo>
                    <a:pt x="436" y="297"/>
                  </a:lnTo>
                  <a:lnTo>
                    <a:pt x="430" y="294"/>
                  </a:lnTo>
                  <a:lnTo>
                    <a:pt x="427" y="293"/>
                  </a:lnTo>
                  <a:lnTo>
                    <a:pt x="422" y="290"/>
                  </a:lnTo>
                  <a:lnTo>
                    <a:pt x="417" y="285"/>
                  </a:lnTo>
                  <a:lnTo>
                    <a:pt x="407" y="278"/>
                  </a:lnTo>
                  <a:lnTo>
                    <a:pt x="401" y="270"/>
                  </a:lnTo>
                  <a:lnTo>
                    <a:pt x="396" y="263"/>
                  </a:lnTo>
                  <a:lnTo>
                    <a:pt x="394" y="259"/>
                  </a:lnTo>
                  <a:lnTo>
                    <a:pt x="389" y="255"/>
                  </a:lnTo>
                  <a:lnTo>
                    <a:pt x="383" y="250"/>
                  </a:lnTo>
                  <a:lnTo>
                    <a:pt x="376" y="245"/>
                  </a:lnTo>
                  <a:lnTo>
                    <a:pt x="369" y="242"/>
                  </a:lnTo>
                  <a:lnTo>
                    <a:pt x="364" y="239"/>
                  </a:lnTo>
                  <a:lnTo>
                    <a:pt x="359" y="237"/>
                  </a:lnTo>
                  <a:lnTo>
                    <a:pt x="356" y="237"/>
                  </a:lnTo>
                  <a:lnTo>
                    <a:pt x="352" y="241"/>
                  </a:lnTo>
                  <a:lnTo>
                    <a:pt x="346" y="247"/>
                  </a:lnTo>
                  <a:lnTo>
                    <a:pt x="341" y="252"/>
                  </a:lnTo>
                  <a:lnTo>
                    <a:pt x="335" y="255"/>
                  </a:lnTo>
                  <a:lnTo>
                    <a:pt x="329" y="251"/>
                  </a:lnTo>
                  <a:lnTo>
                    <a:pt x="323" y="244"/>
                  </a:lnTo>
                  <a:lnTo>
                    <a:pt x="318" y="239"/>
                  </a:lnTo>
                  <a:lnTo>
                    <a:pt x="312" y="236"/>
                  </a:lnTo>
                  <a:lnTo>
                    <a:pt x="306" y="237"/>
                  </a:lnTo>
                  <a:lnTo>
                    <a:pt x="299" y="240"/>
                  </a:lnTo>
                  <a:lnTo>
                    <a:pt x="293" y="240"/>
                  </a:lnTo>
                  <a:lnTo>
                    <a:pt x="290" y="236"/>
                  </a:lnTo>
                  <a:lnTo>
                    <a:pt x="285" y="218"/>
                  </a:lnTo>
                  <a:lnTo>
                    <a:pt x="277" y="182"/>
                  </a:lnTo>
                  <a:lnTo>
                    <a:pt x="269" y="144"/>
                  </a:lnTo>
                  <a:lnTo>
                    <a:pt x="263" y="118"/>
                  </a:lnTo>
                  <a:lnTo>
                    <a:pt x="258" y="93"/>
                  </a:lnTo>
                  <a:lnTo>
                    <a:pt x="251" y="61"/>
                  </a:lnTo>
                  <a:lnTo>
                    <a:pt x="244" y="34"/>
                  </a:lnTo>
                  <a:lnTo>
                    <a:pt x="242" y="22"/>
                  </a:lnTo>
                  <a:lnTo>
                    <a:pt x="240" y="22"/>
                  </a:lnTo>
                  <a:lnTo>
                    <a:pt x="237" y="22"/>
                  </a:lnTo>
                  <a:lnTo>
                    <a:pt x="233" y="22"/>
                  </a:lnTo>
                  <a:lnTo>
                    <a:pt x="229" y="21"/>
                  </a:lnTo>
                  <a:lnTo>
                    <a:pt x="225" y="19"/>
                  </a:lnTo>
                  <a:lnTo>
                    <a:pt x="222" y="17"/>
                  </a:lnTo>
                  <a:lnTo>
                    <a:pt x="219" y="17"/>
                  </a:lnTo>
                  <a:lnTo>
                    <a:pt x="213" y="17"/>
                  </a:lnTo>
                  <a:lnTo>
                    <a:pt x="209" y="17"/>
                  </a:lnTo>
                  <a:lnTo>
                    <a:pt x="205" y="17"/>
                  </a:lnTo>
                  <a:lnTo>
                    <a:pt x="200" y="17"/>
                  </a:lnTo>
                  <a:lnTo>
                    <a:pt x="194" y="17"/>
                  </a:lnTo>
                  <a:lnTo>
                    <a:pt x="189" y="17"/>
                  </a:lnTo>
                  <a:lnTo>
                    <a:pt x="183" y="17"/>
                  </a:lnTo>
                  <a:lnTo>
                    <a:pt x="178" y="16"/>
                  </a:lnTo>
                  <a:lnTo>
                    <a:pt x="174" y="15"/>
                  </a:lnTo>
                  <a:lnTo>
                    <a:pt x="168" y="13"/>
                  </a:lnTo>
                  <a:lnTo>
                    <a:pt x="164" y="13"/>
                  </a:lnTo>
                  <a:lnTo>
                    <a:pt x="161" y="14"/>
                  </a:lnTo>
                  <a:lnTo>
                    <a:pt x="157" y="15"/>
                  </a:lnTo>
                  <a:lnTo>
                    <a:pt x="154" y="15"/>
                  </a:lnTo>
                  <a:lnTo>
                    <a:pt x="152" y="13"/>
                  </a:lnTo>
                  <a:lnTo>
                    <a:pt x="149" y="11"/>
                  </a:lnTo>
                  <a:lnTo>
                    <a:pt x="144" y="7"/>
                  </a:lnTo>
                  <a:lnTo>
                    <a:pt x="139" y="5"/>
                  </a:lnTo>
                  <a:lnTo>
                    <a:pt x="139" y="2"/>
                  </a:lnTo>
                  <a:lnTo>
                    <a:pt x="138" y="2"/>
                  </a:lnTo>
                  <a:lnTo>
                    <a:pt x="133" y="2"/>
                  </a:lnTo>
                  <a:lnTo>
                    <a:pt x="126" y="2"/>
                  </a:lnTo>
                  <a:lnTo>
                    <a:pt x="121" y="1"/>
                  </a:lnTo>
                  <a:lnTo>
                    <a:pt x="115" y="0"/>
                  </a:lnTo>
                  <a:lnTo>
                    <a:pt x="111" y="1"/>
                  </a:lnTo>
                  <a:lnTo>
                    <a:pt x="108" y="4"/>
                  </a:lnTo>
                  <a:lnTo>
                    <a:pt x="106" y="5"/>
                  </a:lnTo>
                  <a:lnTo>
                    <a:pt x="101" y="6"/>
                  </a:lnTo>
                  <a:lnTo>
                    <a:pt x="95" y="7"/>
                  </a:lnTo>
                  <a:lnTo>
                    <a:pt x="88" y="9"/>
                  </a:lnTo>
                  <a:lnTo>
                    <a:pt x="83" y="12"/>
                  </a:lnTo>
                  <a:lnTo>
                    <a:pt x="78" y="14"/>
                  </a:lnTo>
                  <a:lnTo>
                    <a:pt x="73" y="15"/>
                  </a:lnTo>
                  <a:lnTo>
                    <a:pt x="68" y="15"/>
                  </a:lnTo>
                  <a:lnTo>
                    <a:pt x="64" y="14"/>
                  </a:lnTo>
                  <a:lnTo>
                    <a:pt x="61" y="16"/>
                  </a:lnTo>
                  <a:lnTo>
                    <a:pt x="60" y="23"/>
                  </a:lnTo>
                  <a:lnTo>
                    <a:pt x="58" y="32"/>
                  </a:lnTo>
                  <a:lnTo>
                    <a:pt x="58" y="40"/>
                  </a:lnTo>
                  <a:lnTo>
                    <a:pt x="55" y="45"/>
                  </a:lnTo>
                  <a:lnTo>
                    <a:pt x="49" y="47"/>
                  </a:lnTo>
                  <a:lnTo>
                    <a:pt x="42" y="47"/>
                  </a:lnTo>
                  <a:lnTo>
                    <a:pt x="38" y="49"/>
                  </a:lnTo>
                  <a:lnTo>
                    <a:pt x="34" y="50"/>
                  </a:lnTo>
                  <a:lnTo>
                    <a:pt x="31" y="52"/>
                  </a:lnTo>
                  <a:lnTo>
                    <a:pt x="28" y="54"/>
                  </a:lnTo>
                  <a:lnTo>
                    <a:pt x="28" y="58"/>
                  </a:lnTo>
                  <a:lnTo>
                    <a:pt x="30" y="61"/>
                  </a:lnTo>
                  <a:lnTo>
                    <a:pt x="32" y="65"/>
                  </a:lnTo>
                  <a:lnTo>
                    <a:pt x="36" y="68"/>
                  </a:lnTo>
                  <a:lnTo>
                    <a:pt x="41" y="73"/>
                  </a:lnTo>
                  <a:lnTo>
                    <a:pt x="46" y="78"/>
                  </a:lnTo>
                  <a:lnTo>
                    <a:pt x="48" y="85"/>
                  </a:lnTo>
                  <a:lnTo>
                    <a:pt x="50" y="91"/>
                  </a:lnTo>
                  <a:lnTo>
                    <a:pt x="55" y="92"/>
                  </a:lnTo>
                  <a:lnTo>
                    <a:pt x="58" y="93"/>
                  </a:lnTo>
                  <a:lnTo>
                    <a:pt x="61" y="97"/>
                  </a:lnTo>
                  <a:lnTo>
                    <a:pt x="63" y="103"/>
                  </a:lnTo>
                  <a:lnTo>
                    <a:pt x="64" y="110"/>
                  </a:lnTo>
                  <a:lnTo>
                    <a:pt x="64" y="113"/>
                  </a:lnTo>
                  <a:lnTo>
                    <a:pt x="61" y="115"/>
                  </a:lnTo>
                  <a:lnTo>
                    <a:pt x="57" y="114"/>
                  </a:lnTo>
                  <a:lnTo>
                    <a:pt x="54" y="112"/>
                  </a:lnTo>
                  <a:lnTo>
                    <a:pt x="50" y="110"/>
                  </a:lnTo>
                  <a:lnTo>
                    <a:pt x="48" y="106"/>
                  </a:lnTo>
                  <a:lnTo>
                    <a:pt x="46" y="103"/>
                  </a:lnTo>
                  <a:lnTo>
                    <a:pt x="45" y="100"/>
                  </a:lnTo>
                  <a:lnTo>
                    <a:pt x="42" y="99"/>
                  </a:lnTo>
                  <a:lnTo>
                    <a:pt x="38" y="100"/>
                  </a:lnTo>
                  <a:lnTo>
                    <a:pt x="31" y="103"/>
                  </a:lnTo>
                  <a:lnTo>
                    <a:pt x="25" y="105"/>
                  </a:lnTo>
                  <a:lnTo>
                    <a:pt x="18" y="107"/>
                  </a:lnTo>
                  <a:lnTo>
                    <a:pt x="11" y="110"/>
                  </a:lnTo>
                  <a:lnTo>
                    <a:pt x="5" y="111"/>
                  </a:lnTo>
                  <a:lnTo>
                    <a:pt x="1" y="114"/>
                  </a:lnTo>
                  <a:lnTo>
                    <a:pt x="0" y="116"/>
                  </a:lnTo>
                  <a:lnTo>
                    <a:pt x="1" y="119"/>
                  </a:lnTo>
                  <a:lnTo>
                    <a:pt x="5" y="121"/>
                  </a:lnTo>
                  <a:lnTo>
                    <a:pt x="10" y="123"/>
                  </a:lnTo>
                  <a:lnTo>
                    <a:pt x="15" y="126"/>
                  </a:lnTo>
                  <a:lnTo>
                    <a:pt x="15" y="129"/>
                  </a:lnTo>
                  <a:lnTo>
                    <a:pt x="12" y="134"/>
                  </a:lnTo>
                  <a:lnTo>
                    <a:pt x="12" y="137"/>
                  </a:lnTo>
                  <a:lnTo>
                    <a:pt x="13" y="141"/>
                  </a:lnTo>
                  <a:lnTo>
                    <a:pt x="16" y="146"/>
                  </a:lnTo>
                  <a:lnTo>
                    <a:pt x="17" y="151"/>
                  </a:lnTo>
                  <a:lnTo>
                    <a:pt x="18" y="154"/>
                  </a:lnTo>
                  <a:lnTo>
                    <a:pt x="20" y="156"/>
                  </a:lnTo>
                  <a:lnTo>
                    <a:pt x="24" y="153"/>
                  </a:lnTo>
                  <a:lnTo>
                    <a:pt x="28" y="151"/>
                  </a:lnTo>
                  <a:lnTo>
                    <a:pt x="33" y="150"/>
                  </a:lnTo>
                  <a:lnTo>
                    <a:pt x="36" y="149"/>
                  </a:lnTo>
                  <a:lnTo>
                    <a:pt x="41" y="150"/>
                  </a:lnTo>
                  <a:lnTo>
                    <a:pt x="47" y="151"/>
                  </a:lnTo>
                  <a:lnTo>
                    <a:pt x="53" y="150"/>
                  </a:lnTo>
                  <a:lnTo>
                    <a:pt x="60" y="150"/>
                  </a:lnTo>
                  <a:lnTo>
                    <a:pt x="64" y="150"/>
                  </a:lnTo>
                  <a:lnTo>
                    <a:pt x="65" y="152"/>
                  </a:lnTo>
                  <a:lnTo>
                    <a:pt x="64" y="156"/>
                  </a:lnTo>
                  <a:lnTo>
                    <a:pt x="63" y="160"/>
                  </a:lnTo>
                  <a:lnTo>
                    <a:pt x="64" y="164"/>
                  </a:lnTo>
                  <a:lnTo>
                    <a:pt x="66" y="167"/>
                  </a:lnTo>
                  <a:lnTo>
                    <a:pt x="65" y="172"/>
                  </a:lnTo>
                  <a:lnTo>
                    <a:pt x="63" y="175"/>
                  </a:lnTo>
                  <a:lnTo>
                    <a:pt x="60" y="176"/>
                  </a:lnTo>
                  <a:lnTo>
                    <a:pt x="55" y="175"/>
                  </a:lnTo>
                  <a:lnTo>
                    <a:pt x="50" y="174"/>
                  </a:lnTo>
                  <a:lnTo>
                    <a:pt x="46" y="173"/>
                  </a:lnTo>
                  <a:lnTo>
                    <a:pt x="45" y="176"/>
                  </a:lnTo>
                  <a:lnTo>
                    <a:pt x="42" y="180"/>
                  </a:lnTo>
                  <a:lnTo>
                    <a:pt x="39" y="181"/>
                  </a:lnTo>
                  <a:lnTo>
                    <a:pt x="34" y="180"/>
                  </a:lnTo>
                  <a:lnTo>
                    <a:pt x="32" y="179"/>
                  </a:lnTo>
                  <a:lnTo>
                    <a:pt x="31" y="178"/>
                  </a:lnTo>
                  <a:lnTo>
                    <a:pt x="28" y="179"/>
                  </a:lnTo>
                  <a:lnTo>
                    <a:pt x="24" y="181"/>
                  </a:lnTo>
                  <a:lnTo>
                    <a:pt x="22" y="184"/>
                  </a:lnTo>
                  <a:lnTo>
                    <a:pt x="22" y="187"/>
                  </a:lnTo>
                  <a:lnTo>
                    <a:pt x="22" y="190"/>
                  </a:lnTo>
                  <a:lnTo>
                    <a:pt x="16" y="195"/>
                  </a:lnTo>
                  <a:lnTo>
                    <a:pt x="9" y="199"/>
                  </a:lnTo>
                  <a:lnTo>
                    <a:pt x="7" y="202"/>
                  </a:lnTo>
                  <a:lnTo>
                    <a:pt x="7" y="204"/>
                  </a:lnTo>
                  <a:lnTo>
                    <a:pt x="5" y="207"/>
                  </a:lnTo>
                  <a:lnTo>
                    <a:pt x="4" y="212"/>
                  </a:lnTo>
                  <a:lnTo>
                    <a:pt x="4" y="217"/>
                  </a:lnTo>
                  <a:lnTo>
                    <a:pt x="5" y="222"/>
                  </a:lnTo>
                  <a:lnTo>
                    <a:pt x="8" y="226"/>
                  </a:lnTo>
                  <a:lnTo>
                    <a:pt x="10" y="229"/>
                  </a:lnTo>
                  <a:lnTo>
                    <a:pt x="11" y="234"/>
                  </a:lnTo>
                  <a:lnTo>
                    <a:pt x="11" y="237"/>
                  </a:lnTo>
                  <a:lnTo>
                    <a:pt x="11" y="239"/>
                  </a:lnTo>
                  <a:lnTo>
                    <a:pt x="15" y="250"/>
                  </a:lnTo>
                  <a:lnTo>
                    <a:pt x="15" y="251"/>
                  </a:lnTo>
                  <a:lnTo>
                    <a:pt x="16" y="255"/>
                  </a:lnTo>
                  <a:lnTo>
                    <a:pt x="18" y="257"/>
                  </a:lnTo>
                  <a:lnTo>
                    <a:pt x="22" y="259"/>
                  </a:lnTo>
                  <a:lnTo>
                    <a:pt x="28" y="260"/>
                  </a:lnTo>
                  <a:lnTo>
                    <a:pt x="35" y="260"/>
                  </a:lnTo>
                  <a:lnTo>
                    <a:pt x="41" y="260"/>
                  </a:lnTo>
                  <a:lnTo>
                    <a:pt x="43" y="260"/>
                  </a:lnTo>
                  <a:lnTo>
                    <a:pt x="43" y="264"/>
                  </a:lnTo>
                  <a:lnTo>
                    <a:pt x="42" y="272"/>
                  </a:lnTo>
                  <a:lnTo>
                    <a:pt x="43" y="280"/>
                  </a:lnTo>
                  <a:lnTo>
                    <a:pt x="45" y="287"/>
                  </a:lnTo>
                  <a:lnTo>
                    <a:pt x="49" y="288"/>
                  </a:lnTo>
                  <a:lnTo>
                    <a:pt x="54" y="287"/>
                  </a:lnTo>
                  <a:lnTo>
                    <a:pt x="60" y="285"/>
                  </a:lnTo>
                  <a:lnTo>
                    <a:pt x="64" y="286"/>
                  </a:lnTo>
                  <a:lnTo>
                    <a:pt x="69" y="290"/>
                  </a:lnTo>
                  <a:lnTo>
                    <a:pt x="73" y="294"/>
                  </a:lnTo>
                  <a:lnTo>
                    <a:pt x="78" y="298"/>
                  </a:lnTo>
                  <a:lnTo>
                    <a:pt x="79" y="300"/>
                  </a:lnTo>
                  <a:lnTo>
                    <a:pt x="79" y="297"/>
                  </a:lnTo>
                  <a:lnTo>
                    <a:pt x="80" y="294"/>
                  </a:lnTo>
                  <a:lnTo>
                    <a:pt x="83" y="290"/>
                  </a:lnTo>
                  <a:lnTo>
                    <a:pt x="86" y="290"/>
                  </a:lnTo>
                  <a:lnTo>
                    <a:pt x="92" y="290"/>
                  </a:lnTo>
                  <a:lnTo>
                    <a:pt x="96" y="289"/>
                  </a:lnTo>
                  <a:lnTo>
                    <a:pt x="100" y="289"/>
                  </a:lnTo>
                  <a:lnTo>
                    <a:pt x="100" y="292"/>
                  </a:lnTo>
                  <a:lnTo>
                    <a:pt x="98" y="297"/>
                  </a:lnTo>
                  <a:lnTo>
                    <a:pt x="96" y="305"/>
                  </a:lnTo>
                  <a:lnTo>
                    <a:pt x="94" y="315"/>
                  </a:lnTo>
                  <a:lnTo>
                    <a:pt x="89" y="323"/>
                  </a:lnTo>
                  <a:lnTo>
                    <a:pt x="84" y="330"/>
                  </a:lnTo>
                  <a:lnTo>
                    <a:pt x="80" y="335"/>
                  </a:lnTo>
                  <a:lnTo>
                    <a:pt x="78" y="340"/>
                  </a:lnTo>
                  <a:lnTo>
                    <a:pt x="75" y="342"/>
                  </a:lnTo>
                  <a:lnTo>
                    <a:pt x="70" y="342"/>
                  </a:lnTo>
                  <a:lnTo>
                    <a:pt x="64" y="342"/>
                  </a:lnTo>
                  <a:lnTo>
                    <a:pt x="58" y="345"/>
                  </a:lnTo>
                  <a:lnTo>
                    <a:pt x="55" y="347"/>
                  </a:lnTo>
                  <a:lnTo>
                    <a:pt x="55" y="350"/>
                  </a:lnTo>
                  <a:lnTo>
                    <a:pt x="57" y="354"/>
                  </a:lnTo>
                  <a:lnTo>
                    <a:pt x="61" y="356"/>
                  </a:lnTo>
                  <a:lnTo>
                    <a:pt x="64" y="356"/>
                  </a:lnTo>
                  <a:lnTo>
                    <a:pt x="68" y="355"/>
                  </a:lnTo>
                  <a:lnTo>
                    <a:pt x="72" y="353"/>
                  </a:lnTo>
                  <a:lnTo>
                    <a:pt x="77" y="349"/>
                  </a:lnTo>
                  <a:lnTo>
                    <a:pt x="84" y="347"/>
                  </a:lnTo>
                  <a:lnTo>
                    <a:pt x="89" y="343"/>
                  </a:lnTo>
                  <a:lnTo>
                    <a:pt x="94" y="339"/>
                  </a:lnTo>
                  <a:lnTo>
                    <a:pt x="98" y="335"/>
                  </a:lnTo>
                  <a:lnTo>
                    <a:pt x="101" y="333"/>
                  </a:lnTo>
                  <a:lnTo>
                    <a:pt x="106" y="333"/>
                  </a:lnTo>
                  <a:lnTo>
                    <a:pt x="109" y="334"/>
                  </a:lnTo>
                  <a:lnTo>
                    <a:pt x="113" y="333"/>
                  </a:lnTo>
                  <a:lnTo>
                    <a:pt x="115" y="330"/>
                  </a:lnTo>
                  <a:lnTo>
                    <a:pt x="116" y="325"/>
                  </a:lnTo>
                  <a:lnTo>
                    <a:pt x="117" y="320"/>
                  </a:lnTo>
                  <a:lnTo>
                    <a:pt x="118" y="318"/>
                  </a:lnTo>
                  <a:lnTo>
                    <a:pt x="121" y="316"/>
                  </a:lnTo>
                  <a:lnTo>
                    <a:pt x="125" y="312"/>
                  </a:lnTo>
                  <a:lnTo>
                    <a:pt x="131" y="309"/>
                  </a:lnTo>
                  <a:lnTo>
                    <a:pt x="136" y="307"/>
                  </a:lnTo>
                  <a:lnTo>
                    <a:pt x="138" y="305"/>
                  </a:lnTo>
                  <a:lnTo>
                    <a:pt x="138" y="304"/>
                  </a:lnTo>
                  <a:lnTo>
                    <a:pt x="137" y="302"/>
                  </a:lnTo>
                  <a:lnTo>
                    <a:pt x="138" y="300"/>
                  </a:lnTo>
                  <a:lnTo>
                    <a:pt x="141" y="297"/>
                  </a:lnTo>
                  <a:lnTo>
                    <a:pt x="145" y="296"/>
                  </a:lnTo>
                  <a:lnTo>
                    <a:pt x="148" y="294"/>
                  </a:lnTo>
                  <a:lnTo>
                    <a:pt x="149" y="290"/>
                  </a:lnTo>
                  <a:lnTo>
                    <a:pt x="148" y="287"/>
                  </a:lnTo>
                  <a:lnTo>
                    <a:pt x="146" y="283"/>
                  </a:lnTo>
                  <a:lnTo>
                    <a:pt x="142" y="281"/>
                  </a:lnTo>
                  <a:lnTo>
                    <a:pt x="142" y="278"/>
                  </a:lnTo>
                  <a:lnTo>
                    <a:pt x="144" y="274"/>
                  </a:lnTo>
                  <a:lnTo>
                    <a:pt x="146" y="271"/>
                  </a:lnTo>
                  <a:lnTo>
                    <a:pt x="148" y="269"/>
                  </a:lnTo>
                  <a:lnTo>
                    <a:pt x="151" y="265"/>
                  </a:lnTo>
                  <a:lnTo>
                    <a:pt x="154" y="258"/>
                  </a:lnTo>
                  <a:lnTo>
                    <a:pt x="159" y="249"/>
                  </a:lnTo>
                  <a:lnTo>
                    <a:pt x="164" y="241"/>
                  </a:lnTo>
                  <a:lnTo>
                    <a:pt x="169" y="235"/>
                  </a:lnTo>
                  <a:lnTo>
                    <a:pt x="175" y="234"/>
                  </a:lnTo>
                  <a:lnTo>
                    <a:pt x="177" y="236"/>
                  </a:lnTo>
                  <a:lnTo>
                    <a:pt x="176" y="240"/>
                  </a:lnTo>
                  <a:lnTo>
                    <a:pt x="174" y="243"/>
                  </a:lnTo>
                  <a:lnTo>
                    <a:pt x="170" y="248"/>
                  </a:lnTo>
                  <a:lnTo>
                    <a:pt x="168" y="254"/>
                  </a:lnTo>
                  <a:lnTo>
                    <a:pt x="167" y="260"/>
                  </a:lnTo>
                  <a:lnTo>
                    <a:pt x="166" y="267"/>
                  </a:lnTo>
                  <a:lnTo>
                    <a:pt x="164" y="270"/>
                  </a:lnTo>
                  <a:lnTo>
                    <a:pt x="163" y="272"/>
                  </a:lnTo>
                  <a:lnTo>
                    <a:pt x="163" y="277"/>
                  </a:lnTo>
                  <a:lnTo>
                    <a:pt x="164" y="280"/>
                  </a:lnTo>
                  <a:lnTo>
                    <a:pt x="168" y="280"/>
                  </a:lnTo>
                  <a:lnTo>
                    <a:pt x="172" y="277"/>
                  </a:lnTo>
                  <a:lnTo>
                    <a:pt x="178" y="273"/>
                  </a:lnTo>
                  <a:lnTo>
                    <a:pt x="183" y="270"/>
                  </a:lnTo>
                  <a:lnTo>
                    <a:pt x="186" y="266"/>
                  </a:lnTo>
                  <a:lnTo>
                    <a:pt x="189" y="264"/>
                  </a:lnTo>
                  <a:lnTo>
                    <a:pt x="189" y="263"/>
                  </a:lnTo>
                  <a:lnTo>
                    <a:pt x="191" y="260"/>
                  </a:lnTo>
                  <a:lnTo>
                    <a:pt x="194" y="260"/>
                  </a:lnTo>
                  <a:lnTo>
                    <a:pt x="199" y="259"/>
                  </a:lnTo>
                  <a:lnTo>
                    <a:pt x="204" y="255"/>
                  </a:lnTo>
                  <a:lnTo>
                    <a:pt x="206" y="251"/>
                  </a:lnTo>
                  <a:lnTo>
                    <a:pt x="207" y="250"/>
                  </a:lnTo>
                  <a:lnTo>
                    <a:pt x="206" y="249"/>
                  </a:lnTo>
                  <a:lnTo>
                    <a:pt x="204" y="245"/>
                  </a:lnTo>
                  <a:lnTo>
                    <a:pt x="204" y="242"/>
                  </a:lnTo>
                  <a:lnTo>
                    <a:pt x="207" y="239"/>
                  </a:lnTo>
                  <a:lnTo>
                    <a:pt x="213" y="237"/>
                  </a:lnTo>
                  <a:lnTo>
                    <a:pt x="219" y="237"/>
                  </a:lnTo>
                  <a:lnTo>
                    <a:pt x="223" y="239"/>
                  </a:lnTo>
                  <a:lnTo>
                    <a:pt x="227" y="240"/>
                  </a:lnTo>
                  <a:lnTo>
                    <a:pt x="230" y="242"/>
                  </a:lnTo>
                  <a:lnTo>
                    <a:pt x="235" y="243"/>
                  </a:lnTo>
                  <a:lnTo>
                    <a:pt x="242" y="245"/>
                  </a:lnTo>
                  <a:lnTo>
                    <a:pt x="250" y="248"/>
                  </a:lnTo>
                  <a:lnTo>
                    <a:pt x="257" y="249"/>
                  </a:lnTo>
                  <a:lnTo>
                    <a:pt x="260" y="249"/>
                  </a:lnTo>
                  <a:lnTo>
                    <a:pt x="262" y="248"/>
                  </a:lnTo>
                  <a:lnTo>
                    <a:pt x="266" y="248"/>
                  </a:lnTo>
                  <a:lnTo>
                    <a:pt x="270" y="248"/>
                  </a:lnTo>
                  <a:lnTo>
                    <a:pt x="275" y="249"/>
                  </a:lnTo>
                  <a:lnTo>
                    <a:pt x="280" y="250"/>
                  </a:lnTo>
                  <a:lnTo>
                    <a:pt x="288" y="250"/>
                  </a:lnTo>
                  <a:lnTo>
                    <a:pt x="296" y="250"/>
                  </a:lnTo>
                  <a:lnTo>
                    <a:pt x="301" y="250"/>
                  </a:lnTo>
                  <a:lnTo>
                    <a:pt x="306" y="251"/>
                  </a:lnTo>
                  <a:lnTo>
                    <a:pt x="311" y="255"/>
                  </a:lnTo>
                  <a:lnTo>
                    <a:pt x="316" y="258"/>
                  </a:lnTo>
                  <a:lnTo>
                    <a:pt x="322" y="259"/>
                  </a:lnTo>
                  <a:lnTo>
                    <a:pt x="327" y="260"/>
                  </a:lnTo>
                  <a:lnTo>
                    <a:pt x="328" y="260"/>
                  </a:lnTo>
                  <a:lnTo>
                    <a:pt x="329" y="262"/>
                  </a:lnTo>
                  <a:lnTo>
                    <a:pt x="330" y="263"/>
                  </a:lnTo>
                  <a:lnTo>
                    <a:pt x="334" y="266"/>
                  </a:lnTo>
                  <a:lnTo>
                    <a:pt x="338" y="269"/>
                  </a:lnTo>
                  <a:lnTo>
                    <a:pt x="344" y="270"/>
                  </a:lnTo>
                  <a:lnTo>
                    <a:pt x="349" y="271"/>
                  </a:lnTo>
                  <a:lnTo>
                    <a:pt x="352" y="271"/>
                  </a:lnTo>
                  <a:lnTo>
                    <a:pt x="354" y="269"/>
                  </a:lnTo>
                  <a:lnTo>
                    <a:pt x="356" y="265"/>
                  </a:lnTo>
                  <a:lnTo>
                    <a:pt x="357" y="262"/>
                  </a:lnTo>
                  <a:lnTo>
                    <a:pt x="359" y="262"/>
                  </a:lnTo>
                  <a:lnTo>
                    <a:pt x="365" y="263"/>
                  </a:lnTo>
                  <a:lnTo>
                    <a:pt x="372" y="265"/>
                  </a:lnTo>
                  <a:lnTo>
                    <a:pt x="377" y="266"/>
                  </a:lnTo>
                  <a:lnTo>
                    <a:pt x="383" y="269"/>
                  </a:lnTo>
                  <a:lnTo>
                    <a:pt x="388" y="273"/>
                  </a:lnTo>
                  <a:lnTo>
                    <a:pt x="392" y="279"/>
                  </a:lnTo>
                  <a:lnTo>
                    <a:pt x="397" y="283"/>
                  </a:lnTo>
                  <a:lnTo>
                    <a:pt x="401" y="286"/>
                  </a:lnTo>
                  <a:lnTo>
                    <a:pt x="402" y="287"/>
                  </a:lnTo>
                  <a:lnTo>
                    <a:pt x="412" y="297"/>
                  </a:lnTo>
                  <a:lnTo>
                    <a:pt x="418" y="303"/>
                  </a:lnTo>
                  <a:lnTo>
                    <a:pt x="419" y="303"/>
                  </a:lnTo>
                  <a:lnTo>
                    <a:pt x="421" y="303"/>
                  </a:lnTo>
                  <a:lnTo>
                    <a:pt x="424" y="304"/>
                  </a:lnTo>
                  <a:lnTo>
                    <a:pt x="427" y="307"/>
                  </a:lnTo>
                  <a:lnTo>
                    <a:pt x="432" y="311"/>
                  </a:lnTo>
                  <a:lnTo>
                    <a:pt x="437" y="317"/>
                  </a:lnTo>
                  <a:lnTo>
                    <a:pt x="441" y="321"/>
                  </a:lnTo>
                  <a:lnTo>
                    <a:pt x="443" y="324"/>
                  </a:lnTo>
                  <a:close/>
                </a:path>
              </a:pathLst>
            </a:custGeom>
            <a:grpFill/>
            <a:ln w="28575">
              <a:noFill/>
            </a:ln>
          </p:spPr>
          <p:txBody>
            <a:bodyPr/>
            <a:lstStyle/>
            <a:p>
              <a:pPr fontAlgn="auto">
                <a:spcBef>
                  <a:spcPts val="0"/>
                </a:spcBef>
                <a:spcAft>
                  <a:spcPts val="0"/>
                </a:spcAft>
                <a:defRPr/>
              </a:pPr>
              <a:endParaRPr lang="en-US" kern="0">
                <a:latin typeface="+mj-lt"/>
                <a:ea typeface="Tahoma" panose="020B0604030504040204" pitchFamily="34" charset="0"/>
                <a:cs typeface="Tahoma" panose="020B0604030504040204" pitchFamily="34" charset="0"/>
              </a:endParaRPr>
            </a:p>
          </p:txBody>
        </p:sp>
        <p:sp>
          <p:nvSpPr>
            <p:cNvPr id="115" name="Freeform 1114"/>
            <p:cNvSpPr>
              <a:spLocks/>
            </p:cNvSpPr>
            <p:nvPr/>
          </p:nvSpPr>
          <p:spPr bwMode="auto">
            <a:xfrm>
              <a:off x="2030412" y="1354138"/>
              <a:ext cx="738188" cy="533400"/>
            </a:xfrm>
            <a:custGeom>
              <a:avLst/>
              <a:gdLst>
                <a:gd name="T0" fmla="*/ 26 w 730"/>
                <a:gd name="T1" fmla="*/ 112 h 517"/>
                <a:gd name="T2" fmla="*/ 17 w 730"/>
                <a:gd name="T3" fmla="*/ 255 h 517"/>
                <a:gd name="T4" fmla="*/ 34 w 730"/>
                <a:gd name="T5" fmla="*/ 255 h 517"/>
                <a:gd name="T6" fmla="*/ 24 w 730"/>
                <a:gd name="T7" fmla="*/ 285 h 517"/>
                <a:gd name="T8" fmla="*/ 11 w 730"/>
                <a:gd name="T9" fmla="*/ 268 h 517"/>
                <a:gd name="T10" fmla="*/ 0 w 730"/>
                <a:gd name="T11" fmla="*/ 304 h 517"/>
                <a:gd name="T12" fmla="*/ 51 w 730"/>
                <a:gd name="T13" fmla="*/ 333 h 517"/>
                <a:gd name="T14" fmla="*/ 53 w 730"/>
                <a:gd name="T15" fmla="*/ 346 h 517"/>
                <a:gd name="T16" fmla="*/ 66 w 730"/>
                <a:gd name="T17" fmla="*/ 348 h 517"/>
                <a:gd name="T18" fmla="*/ 133 w 730"/>
                <a:gd name="T19" fmla="*/ 452 h 517"/>
                <a:gd name="T20" fmla="*/ 207 w 730"/>
                <a:gd name="T21" fmla="*/ 449 h 517"/>
                <a:gd name="T22" fmla="*/ 262 w 730"/>
                <a:gd name="T23" fmla="*/ 473 h 517"/>
                <a:gd name="T24" fmla="*/ 289 w 730"/>
                <a:gd name="T25" fmla="*/ 469 h 517"/>
                <a:gd name="T26" fmla="*/ 456 w 730"/>
                <a:gd name="T27" fmla="*/ 473 h 517"/>
                <a:gd name="T28" fmla="*/ 646 w 730"/>
                <a:gd name="T29" fmla="*/ 517 h 517"/>
                <a:gd name="T30" fmla="*/ 650 w 730"/>
                <a:gd name="T31" fmla="*/ 460 h 517"/>
                <a:gd name="T32" fmla="*/ 730 w 730"/>
                <a:gd name="T33" fmla="*/ 129 h 517"/>
                <a:gd name="T34" fmla="*/ 224 w 730"/>
                <a:gd name="T35" fmla="*/ 0 h 517"/>
                <a:gd name="T36" fmla="*/ 228 w 730"/>
                <a:gd name="T37" fmla="*/ 97 h 517"/>
                <a:gd name="T38" fmla="*/ 203 w 730"/>
                <a:gd name="T39" fmla="*/ 177 h 517"/>
                <a:gd name="T40" fmla="*/ 199 w 730"/>
                <a:gd name="T41" fmla="*/ 219 h 517"/>
                <a:gd name="T42" fmla="*/ 146 w 730"/>
                <a:gd name="T43" fmla="*/ 234 h 517"/>
                <a:gd name="T44" fmla="*/ 142 w 730"/>
                <a:gd name="T45" fmla="*/ 213 h 517"/>
                <a:gd name="T46" fmla="*/ 186 w 730"/>
                <a:gd name="T47" fmla="*/ 186 h 517"/>
                <a:gd name="T48" fmla="*/ 182 w 730"/>
                <a:gd name="T49" fmla="*/ 165 h 517"/>
                <a:gd name="T50" fmla="*/ 144 w 730"/>
                <a:gd name="T51" fmla="*/ 169 h 517"/>
                <a:gd name="T52" fmla="*/ 173 w 730"/>
                <a:gd name="T53" fmla="*/ 144 h 517"/>
                <a:gd name="T54" fmla="*/ 194 w 730"/>
                <a:gd name="T55" fmla="*/ 127 h 517"/>
                <a:gd name="T56" fmla="*/ 30 w 730"/>
                <a:gd name="T57" fmla="*/ 25 h 517"/>
                <a:gd name="T58" fmla="*/ 17 w 730"/>
                <a:gd name="T59" fmla="*/ 53 h 517"/>
                <a:gd name="T60" fmla="*/ 26 w 730"/>
                <a:gd name="T61" fmla="*/ 112 h 517"/>
                <a:gd name="T62" fmla="*/ 26 w 730"/>
                <a:gd name="T63" fmla="*/ 112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0" h="517">
                  <a:moveTo>
                    <a:pt x="26" y="112"/>
                  </a:moveTo>
                  <a:lnTo>
                    <a:pt x="17" y="255"/>
                  </a:lnTo>
                  <a:lnTo>
                    <a:pt x="34" y="255"/>
                  </a:lnTo>
                  <a:lnTo>
                    <a:pt x="24" y="285"/>
                  </a:lnTo>
                  <a:lnTo>
                    <a:pt x="11" y="268"/>
                  </a:lnTo>
                  <a:lnTo>
                    <a:pt x="0" y="304"/>
                  </a:lnTo>
                  <a:lnTo>
                    <a:pt x="51" y="333"/>
                  </a:lnTo>
                  <a:lnTo>
                    <a:pt x="53" y="346"/>
                  </a:lnTo>
                  <a:lnTo>
                    <a:pt x="66" y="348"/>
                  </a:lnTo>
                  <a:lnTo>
                    <a:pt x="133" y="452"/>
                  </a:lnTo>
                  <a:lnTo>
                    <a:pt x="207" y="449"/>
                  </a:lnTo>
                  <a:lnTo>
                    <a:pt x="262" y="473"/>
                  </a:lnTo>
                  <a:lnTo>
                    <a:pt x="289" y="469"/>
                  </a:lnTo>
                  <a:lnTo>
                    <a:pt x="456" y="473"/>
                  </a:lnTo>
                  <a:lnTo>
                    <a:pt x="646" y="517"/>
                  </a:lnTo>
                  <a:lnTo>
                    <a:pt x="650" y="460"/>
                  </a:lnTo>
                  <a:lnTo>
                    <a:pt x="730" y="129"/>
                  </a:lnTo>
                  <a:lnTo>
                    <a:pt x="224" y="0"/>
                  </a:lnTo>
                  <a:lnTo>
                    <a:pt x="228" y="97"/>
                  </a:lnTo>
                  <a:lnTo>
                    <a:pt x="203" y="177"/>
                  </a:lnTo>
                  <a:lnTo>
                    <a:pt x="199" y="219"/>
                  </a:lnTo>
                  <a:lnTo>
                    <a:pt x="146" y="234"/>
                  </a:lnTo>
                  <a:lnTo>
                    <a:pt x="142" y="213"/>
                  </a:lnTo>
                  <a:lnTo>
                    <a:pt x="186" y="186"/>
                  </a:lnTo>
                  <a:lnTo>
                    <a:pt x="182" y="165"/>
                  </a:lnTo>
                  <a:lnTo>
                    <a:pt x="144" y="169"/>
                  </a:lnTo>
                  <a:lnTo>
                    <a:pt x="173" y="144"/>
                  </a:lnTo>
                  <a:lnTo>
                    <a:pt x="194" y="127"/>
                  </a:lnTo>
                  <a:lnTo>
                    <a:pt x="30" y="25"/>
                  </a:lnTo>
                  <a:lnTo>
                    <a:pt x="17" y="53"/>
                  </a:lnTo>
                  <a:lnTo>
                    <a:pt x="26" y="112"/>
                  </a:lnTo>
                  <a:lnTo>
                    <a:pt x="26" y="112"/>
                  </a:lnTo>
                  <a:close/>
                </a:path>
              </a:pathLst>
            </a:custGeom>
            <a:grp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16" name="Freeform 1116"/>
            <p:cNvSpPr>
              <a:spLocks/>
            </p:cNvSpPr>
            <p:nvPr/>
          </p:nvSpPr>
          <p:spPr bwMode="auto">
            <a:xfrm>
              <a:off x="2713037" y="2484438"/>
              <a:ext cx="627063" cy="779462"/>
            </a:xfrm>
            <a:custGeom>
              <a:avLst/>
              <a:gdLst>
                <a:gd name="T0" fmla="*/ 135 w 618"/>
                <a:gd name="T1" fmla="*/ 0 h 752"/>
                <a:gd name="T2" fmla="*/ 433 w 618"/>
                <a:gd name="T3" fmla="*/ 55 h 752"/>
                <a:gd name="T4" fmla="*/ 410 w 618"/>
                <a:gd name="T5" fmla="*/ 186 h 752"/>
                <a:gd name="T6" fmla="*/ 618 w 618"/>
                <a:gd name="T7" fmla="*/ 218 h 752"/>
                <a:gd name="T8" fmla="*/ 538 w 618"/>
                <a:gd name="T9" fmla="*/ 752 h 752"/>
                <a:gd name="T10" fmla="*/ 0 w 618"/>
                <a:gd name="T11" fmla="*/ 663 h 752"/>
                <a:gd name="T12" fmla="*/ 135 w 618"/>
                <a:gd name="T13" fmla="*/ 0 h 752"/>
                <a:gd name="T14" fmla="*/ 135 w 618"/>
                <a:gd name="T15" fmla="*/ 0 h 7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8" h="752">
                  <a:moveTo>
                    <a:pt x="135" y="0"/>
                  </a:moveTo>
                  <a:lnTo>
                    <a:pt x="433" y="55"/>
                  </a:lnTo>
                  <a:lnTo>
                    <a:pt x="410" y="186"/>
                  </a:lnTo>
                  <a:lnTo>
                    <a:pt x="618" y="218"/>
                  </a:lnTo>
                  <a:lnTo>
                    <a:pt x="538" y="752"/>
                  </a:lnTo>
                  <a:lnTo>
                    <a:pt x="0" y="663"/>
                  </a:lnTo>
                  <a:lnTo>
                    <a:pt x="135" y="0"/>
                  </a:lnTo>
                  <a:lnTo>
                    <a:pt x="135" y="0"/>
                  </a:lnTo>
                  <a:close/>
                </a:path>
              </a:pathLst>
            </a:custGeom>
            <a:grp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17" name="Freeform 1117"/>
            <p:cNvSpPr>
              <a:spLocks/>
            </p:cNvSpPr>
            <p:nvPr/>
          </p:nvSpPr>
          <p:spPr bwMode="auto">
            <a:xfrm>
              <a:off x="1831975" y="1679575"/>
              <a:ext cx="884237" cy="739775"/>
            </a:xfrm>
            <a:custGeom>
              <a:avLst/>
              <a:gdLst>
                <a:gd name="T0" fmla="*/ 0 w 871"/>
                <a:gd name="T1" fmla="*/ 537 h 720"/>
                <a:gd name="T2" fmla="*/ 38 w 871"/>
                <a:gd name="T3" fmla="*/ 355 h 720"/>
                <a:gd name="T4" fmla="*/ 82 w 871"/>
                <a:gd name="T5" fmla="*/ 302 h 720"/>
                <a:gd name="T6" fmla="*/ 188 w 871"/>
                <a:gd name="T7" fmla="*/ 0 h 720"/>
                <a:gd name="T8" fmla="*/ 243 w 871"/>
                <a:gd name="T9" fmla="*/ 15 h 720"/>
                <a:gd name="T10" fmla="*/ 245 w 871"/>
                <a:gd name="T11" fmla="*/ 28 h 720"/>
                <a:gd name="T12" fmla="*/ 258 w 871"/>
                <a:gd name="T13" fmla="*/ 30 h 720"/>
                <a:gd name="T14" fmla="*/ 325 w 871"/>
                <a:gd name="T15" fmla="*/ 134 h 720"/>
                <a:gd name="T16" fmla="*/ 399 w 871"/>
                <a:gd name="T17" fmla="*/ 133 h 720"/>
                <a:gd name="T18" fmla="*/ 454 w 871"/>
                <a:gd name="T19" fmla="*/ 157 h 720"/>
                <a:gd name="T20" fmla="*/ 481 w 871"/>
                <a:gd name="T21" fmla="*/ 152 h 720"/>
                <a:gd name="T22" fmla="*/ 648 w 871"/>
                <a:gd name="T23" fmla="*/ 157 h 720"/>
                <a:gd name="T24" fmla="*/ 838 w 871"/>
                <a:gd name="T25" fmla="*/ 199 h 720"/>
                <a:gd name="T26" fmla="*/ 848 w 871"/>
                <a:gd name="T27" fmla="*/ 224 h 720"/>
                <a:gd name="T28" fmla="*/ 871 w 871"/>
                <a:gd name="T29" fmla="*/ 256 h 720"/>
                <a:gd name="T30" fmla="*/ 806 w 871"/>
                <a:gd name="T31" fmla="*/ 353 h 720"/>
                <a:gd name="T32" fmla="*/ 766 w 871"/>
                <a:gd name="T33" fmla="*/ 389 h 720"/>
                <a:gd name="T34" fmla="*/ 760 w 871"/>
                <a:gd name="T35" fmla="*/ 416 h 720"/>
                <a:gd name="T36" fmla="*/ 783 w 871"/>
                <a:gd name="T37" fmla="*/ 444 h 720"/>
                <a:gd name="T38" fmla="*/ 756 w 871"/>
                <a:gd name="T39" fmla="*/ 503 h 720"/>
                <a:gd name="T40" fmla="*/ 703 w 871"/>
                <a:gd name="T41" fmla="*/ 720 h 720"/>
                <a:gd name="T42" fmla="*/ 410 w 871"/>
                <a:gd name="T43" fmla="*/ 650 h 720"/>
                <a:gd name="T44" fmla="*/ 0 w 871"/>
                <a:gd name="T45" fmla="*/ 537 h 720"/>
                <a:gd name="T46" fmla="*/ 0 w 871"/>
                <a:gd name="T47" fmla="*/ 537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71" h="720">
                  <a:moveTo>
                    <a:pt x="0" y="537"/>
                  </a:moveTo>
                  <a:lnTo>
                    <a:pt x="38" y="355"/>
                  </a:lnTo>
                  <a:lnTo>
                    <a:pt x="82" y="302"/>
                  </a:lnTo>
                  <a:lnTo>
                    <a:pt x="188" y="0"/>
                  </a:lnTo>
                  <a:lnTo>
                    <a:pt x="243" y="15"/>
                  </a:lnTo>
                  <a:lnTo>
                    <a:pt x="245" y="28"/>
                  </a:lnTo>
                  <a:lnTo>
                    <a:pt x="258" y="30"/>
                  </a:lnTo>
                  <a:lnTo>
                    <a:pt x="325" y="134"/>
                  </a:lnTo>
                  <a:lnTo>
                    <a:pt x="399" y="133"/>
                  </a:lnTo>
                  <a:lnTo>
                    <a:pt x="454" y="157"/>
                  </a:lnTo>
                  <a:lnTo>
                    <a:pt x="481" y="152"/>
                  </a:lnTo>
                  <a:lnTo>
                    <a:pt x="648" y="157"/>
                  </a:lnTo>
                  <a:lnTo>
                    <a:pt x="838" y="199"/>
                  </a:lnTo>
                  <a:lnTo>
                    <a:pt x="848" y="224"/>
                  </a:lnTo>
                  <a:lnTo>
                    <a:pt x="871" y="256"/>
                  </a:lnTo>
                  <a:lnTo>
                    <a:pt x="806" y="353"/>
                  </a:lnTo>
                  <a:lnTo>
                    <a:pt x="766" y="389"/>
                  </a:lnTo>
                  <a:lnTo>
                    <a:pt x="760" y="416"/>
                  </a:lnTo>
                  <a:lnTo>
                    <a:pt x="783" y="444"/>
                  </a:lnTo>
                  <a:lnTo>
                    <a:pt x="756" y="503"/>
                  </a:lnTo>
                  <a:lnTo>
                    <a:pt x="703" y="720"/>
                  </a:lnTo>
                  <a:lnTo>
                    <a:pt x="410" y="650"/>
                  </a:lnTo>
                  <a:lnTo>
                    <a:pt x="0" y="537"/>
                  </a:lnTo>
                  <a:lnTo>
                    <a:pt x="0" y="537"/>
                  </a:lnTo>
                  <a:close/>
                </a:path>
              </a:pathLst>
            </a:custGeom>
            <a:solidFill>
              <a:srgbClr val="D9D9D9"/>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18" name="Freeform 1118"/>
            <p:cNvSpPr>
              <a:spLocks/>
            </p:cNvSpPr>
            <p:nvPr/>
          </p:nvSpPr>
          <p:spPr bwMode="auto">
            <a:xfrm>
              <a:off x="1749425" y="2235200"/>
              <a:ext cx="879475" cy="1482725"/>
            </a:xfrm>
            <a:custGeom>
              <a:avLst/>
              <a:gdLst>
                <a:gd name="T0" fmla="*/ 29 w 865"/>
                <a:gd name="T1" fmla="*/ 293 h 1443"/>
                <a:gd name="T2" fmla="*/ 4 w 865"/>
                <a:gd name="T3" fmla="*/ 405 h 1443"/>
                <a:gd name="T4" fmla="*/ 87 w 865"/>
                <a:gd name="T5" fmla="*/ 586 h 1443"/>
                <a:gd name="T6" fmla="*/ 103 w 865"/>
                <a:gd name="T7" fmla="*/ 574 h 1443"/>
                <a:gd name="T8" fmla="*/ 129 w 865"/>
                <a:gd name="T9" fmla="*/ 650 h 1443"/>
                <a:gd name="T10" fmla="*/ 87 w 865"/>
                <a:gd name="T11" fmla="*/ 597 h 1443"/>
                <a:gd name="T12" fmla="*/ 78 w 865"/>
                <a:gd name="T13" fmla="*/ 681 h 1443"/>
                <a:gd name="T14" fmla="*/ 125 w 865"/>
                <a:gd name="T15" fmla="*/ 732 h 1443"/>
                <a:gd name="T16" fmla="*/ 93 w 865"/>
                <a:gd name="T17" fmla="*/ 803 h 1443"/>
                <a:gd name="T18" fmla="*/ 184 w 865"/>
                <a:gd name="T19" fmla="*/ 994 h 1443"/>
                <a:gd name="T20" fmla="*/ 164 w 865"/>
                <a:gd name="T21" fmla="*/ 1065 h 1443"/>
                <a:gd name="T22" fmla="*/ 283 w 865"/>
                <a:gd name="T23" fmla="*/ 1120 h 1443"/>
                <a:gd name="T24" fmla="*/ 327 w 865"/>
                <a:gd name="T25" fmla="*/ 1177 h 1443"/>
                <a:gd name="T26" fmla="*/ 378 w 865"/>
                <a:gd name="T27" fmla="*/ 1196 h 1443"/>
                <a:gd name="T28" fmla="*/ 378 w 865"/>
                <a:gd name="T29" fmla="*/ 1230 h 1443"/>
                <a:gd name="T30" fmla="*/ 411 w 865"/>
                <a:gd name="T31" fmla="*/ 1238 h 1443"/>
                <a:gd name="T32" fmla="*/ 481 w 865"/>
                <a:gd name="T33" fmla="*/ 1348 h 1443"/>
                <a:gd name="T34" fmla="*/ 481 w 865"/>
                <a:gd name="T35" fmla="*/ 1426 h 1443"/>
                <a:gd name="T36" fmla="*/ 789 w 865"/>
                <a:gd name="T37" fmla="*/ 1443 h 1443"/>
                <a:gd name="T38" fmla="*/ 770 w 865"/>
                <a:gd name="T39" fmla="*/ 1413 h 1443"/>
                <a:gd name="T40" fmla="*/ 779 w 865"/>
                <a:gd name="T41" fmla="*/ 1365 h 1443"/>
                <a:gd name="T42" fmla="*/ 829 w 865"/>
                <a:gd name="T43" fmla="*/ 1287 h 1443"/>
                <a:gd name="T44" fmla="*/ 865 w 865"/>
                <a:gd name="T45" fmla="*/ 1264 h 1443"/>
                <a:gd name="T46" fmla="*/ 844 w 865"/>
                <a:gd name="T47" fmla="*/ 1236 h 1443"/>
                <a:gd name="T48" fmla="*/ 831 w 865"/>
                <a:gd name="T49" fmla="*/ 1160 h 1443"/>
                <a:gd name="T50" fmla="*/ 388 w 865"/>
                <a:gd name="T51" fmla="*/ 497 h 1443"/>
                <a:gd name="T52" fmla="*/ 492 w 865"/>
                <a:gd name="T53" fmla="*/ 113 h 1443"/>
                <a:gd name="T54" fmla="*/ 82 w 865"/>
                <a:gd name="T55" fmla="*/ 0 h 1443"/>
                <a:gd name="T56" fmla="*/ 70 w 865"/>
                <a:gd name="T57" fmla="*/ 23 h 1443"/>
                <a:gd name="T58" fmla="*/ 0 w 865"/>
                <a:gd name="T59" fmla="*/ 192 h 1443"/>
                <a:gd name="T60" fmla="*/ 29 w 865"/>
                <a:gd name="T61" fmla="*/ 293 h 1443"/>
                <a:gd name="T62" fmla="*/ 29 w 865"/>
                <a:gd name="T63" fmla="*/ 29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5" h="1443">
                  <a:moveTo>
                    <a:pt x="29" y="293"/>
                  </a:moveTo>
                  <a:lnTo>
                    <a:pt x="4" y="405"/>
                  </a:lnTo>
                  <a:lnTo>
                    <a:pt x="87" y="586"/>
                  </a:lnTo>
                  <a:lnTo>
                    <a:pt x="103" y="574"/>
                  </a:lnTo>
                  <a:lnTo>
                    <a:pt x="129" y="650"/>
                  </a:lnTo>
                  <a:lnTo>
                    <a:pt x="87" y="597"/>
                  </a:lnTo>
                  <a:lnTo>
                    <a:pt x="78" y="681"/>
                  </a:lnTo>
                  <a:lnTo>
                    <a:pt x="125" y="732"/>
                  </a:lnTo>
                  <a:lnTo>
                    <a:pt x="93" y="803"/>
                  </a:lnTo>
                  <a:lnTo>
                    <a:pt x="184" y="994"/>
                  </a:lnTo>
                  <a:lnTo>
                    <a:pt x="164" y="1065"/>
                  </a:lnTo>
                  <a:lnTo>
                    <a:pt x="283" y="1120"/>
                  </a:lnTo>
                  <a:lnTo>
                    <a:pt x="327" y="1177"/>
                  </a:lnTo>
                  <a:lnTo>
                    <a:pt x="378" y="1196"/>
                  </a:lnTo>
                  <a:lnTo>
                    <a:pt x="378" y="1230"/>
                  </a:lnTo>
                  <a:lnTo>
                    <a:pt x="411" y="1238"/>
                  </a:lnTo>
                  <a:lnTo>
                    <a:pt x="481" y="1348"/>
                  </a:lnTo>
                  <a:lnTo>
                    <a:pt x="481" y="1426"/>
                  </a:lnTo>
                  <a:lnTo>
                    <a:pt x="789" y="1443"/>
                  </a:lnTo>
                  <a:lnTo>
                    <a:pt x="770" y="1413"/>
                  </a:lnTo>
                  <a:lnTo>
                    <a:pt x="779" y="1365"/>
                  </a:lnTo>
                  <a:lnTo>
                    <a:pt x="829" y="1287"/>
                  </a:lnTo>
                  <a:lnTo>
                    <a:pt x="865" y="1264"/>
                  </a:lnTo>
                  <a:lnTo>
                    <a:pt x="844" y="1236"/>
                  </a:lnTo>
                  <a:lnTo>
                    <a:pt x="831" y="1160"/>
                  </a:lnTo>
                  <a:lnTo>
                    <a:pt x="388" y="497"/>
                  </a:lnTo>
                  <a:lnTo>
                    <a:pt x="492" y="113"/>
                  </a:lnTo>
                  <a:lnTo>
                    <a:pt x="82" y="0"/>
                  </a:lnTo>
                  <a:lnTo>
                    <a:pt x="70" y="23"/>
                  </a:lnTo>
                  <a:lnTo>
                    <a:pt x="0" y="192"/>
                  </a:lnTo>
                  <a:lnTo>
                    <a:pt x="29" y="293"/>
                  </a:lnTo>
                  <a:lnTo>
                    <a:pt x="29" y="293"/>
                  </a:lnTo>
                  <a:close/>
                </a:path>
              </a:pathLst>
            </a:custGeom>
            <a:solidFill>
              <a:srgbClr val="D9D9D9"/>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19" name="Freeform 1119"/>
            <p:cNvSpPr>
              <a:spLocks/>
            </p:cNvSpPr>
            <p:nvPr/>
          </p:nvSpPr>
          <p:spPr bwMode="auto">
            <a:xfrm>
              <a:off x="2141537" y="2351088"/>
              <a:ext cx="711200" cy="1076325"/>
            </a:xfrm>
            <a:custGeom>
              <a:avLst/>
              <a:gdLst>
                <a:gd name="T0" fmla="*/ 0 w 696"/>
                <a:gd name="T1" fmla="*/ 384 h 1047"/>
                <a:gd name="T2" fmla="*/ 443 w 696"/>
                <a:gd name="T3" fmla="*/ 1047 h 1047"/>
                <a:gd name="T4" fmla="*/ 458 w 696"/>
                <a:gd name="T5" fmla="*/ 904 h 1047"/>
                <a:gd name="T6" fmla="*/ 483 w 696"/>
                <a:gd name="T7" fmla="*/ 897 h 1047"/>
                <a:gd name="T8" fmla="*/ 525 w 696"/>
                <a:gd name="T9" fmla="*/ 921 h 1047"/>
                <a:gd name="T10" fmla="*/ 561 w 696"/>
                <a:gd name="T11" fmla="*/ 796 h 1047"/>
                <a:gd name="T12" fmla="*/ 696 w 696"/>
                <a:gd name="T13" fmla="*/ 133 h 1047"/>
                <a:gd name="T14" fmla="*/ 397 w 696"/>
                <a:gd name="T15" fmla="*/ 70 h 1047"/>
                <a:gd name="T16" fmla="*/ 104 w 696"/>
                <a:gd name="T17" fmla="*/ 0 h 1047"/>
                <a:gd name="T18" fmla="*/ 0 w 696"/>
                <a:gd name="T19" fmla="*/ 384 h 1047"/>
                <a:gd name="T20" fmla="*/ 0 w 696"/>
                <a:gd name="T21" fmla="*/ 384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1047">
                  <a:moveTo>
                    <a:pt x="0" y="384"/>
                  </a:moveTo>
                  <a:lnTo>
                    <a:pt x="443" y="1047"/>
                  </a:lnTo>
                  <a:lnTo>
                    <a:pt x="458" y="904"/>
                  </a:lnTo>
                  <a:lnTo>
                    <a:pt x="483" y="897"/>
                  </a:lnTo>
                  <a:lnTo>
                    <a:pt x="525" y="921"/>
                  </a:lnTo>
                  <a:lnTo>
                    <a:pt x="561" y="796"/>
                  </a:lnTo>
                  <a:lnTo>
                    <a:pt x="696" y="133"/>
                  </a:lnTo>
                  <a:lnTo>
                    <a:pt x="397" y="70"/>
                  </a:lnTo>
                  <a:lnTo>
                    <a:pt x="104" y="0"/>
                  </a:lnTo>
                  <a:lnTo>
                    <a:pt x="0" y="384"/>
                  </a:lnTo>
                  <a:lnTo>
                    <a:pt x="0" y="384"/>
                  </a:lnTo>
                  <a:close/>
                </a:path>
              </a:pathLst>
            </a:custGeom>
            <a:solidFill>
              <a:srgbClr val="AED0E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20" name="Freeform 1120"/>
            <p:cNvSpPr>
              <a:spLocks/>
            </p:cNvSpPr>
            <p:nvPr/>
          </p:nvSpPr>
          <p:spPr bwMode="auto">
            <a:xfrm>
              <a:off x="2546350" y="1484313"/>
              <a:ext cx="663575" cy="1055687"/>
            </a:xfrm>
            <a:custGeom>
              <a:avLst/>
              <a:gdLst>
                <a:gd name="T0" fmla="*/ 0 w 654"/>
                <a:gd name="T1" fmla="*/ 909 h 1027"/>
                <a:gd name="T2" fmla="*/ 53 w 654"/>
                <a:gd name="T3" fmla="*/ 692 h 1027"/>
                <a:gd name="T4" fmla="*/ 80 w 654"/>
                <a:gd name="T5" fmla="*/ 633 h 1027"/>
                <a:gd name="T6" fmla="*/ 57 w 654"/>
                <a:gd name="T7" fmla="*/ 605 h 1027"/>
                <a:gd name="T8" fmla="*/ 63 w 654"/>
                <a:gd name="T9" fmla="*/ 578 h 1027"/>
                <a:gd name="T10" fmla="*/ 103 w 654"/>
                <a:gd name="T11" fmla="*/ 542 h 1027"/>
                <a:gd name="T12" fmla="*/ 168 w 654"/>
                <a:gd name="T13" fmla="*/ 445 h 1027"/>
                <a:gd name="T14" fmla="*/ 145 w 654"/>
                <a:gd name="T15" fmla="*/ 413 h 1027"/>
                <a:gd name="T16" fmla="*/ 135 w 654"/>
                <a:gd name="T17" fmla="*/ 388 h 1027"/>
                <a:gd name="T18" fmla="*/ 139 w 654"/>
                <a:gd name="T19" fmla="*/ 333 h 1027"/>
                <a:gd name="T20" fmla="*/ 219 w 654"/>
                <a:gd name="T21" fmla="*/ 0 h 1027"/>
                <a:gd name="T22" fmla="*/ 304 w 654"/>
                <a:gd name="T23" fmla="*/ 19 h 1027"/>
                <a:gd name="T24" fmla="*/ 276 w 654"/>
                <a:gd name="T25" fmla="*/ 149 h 1027"/>
                <a:gd name="T26" fmla="*/ 295 w 654"/>
                <a:gd name="T27" fmla="*/ 194 h 1027"/>
                <a:gd name="T28" fmla="*/ 297 w 654"/>
                <a:gd name="T29" fmla="*/ 223 h 1027"/>
                <a:gd name="T30" fmla="*/ 287 w 654"/>
                <a:gd name="T31" fmla="*/ 228 h 1027"/>
                <a:gd name="T32" fmla="*/ 320 w 654"/>
                <a:gd name="T33" fmla="*/ 259 h 1027"/>
                <a:gd name="T34" fmla="*/ 354 w 654"/>
                <a:gd name="T35" fmla="*/ 342 h 1027"/>
                <a:gd name="T36" fmla="*/ 365 w 654"/>
                <a:gd name="T37" fmla="*/ 417 h 1027"/>
                <a:gd name="T38" fmla="*/ 371 w 654"/>
                <a:gd name="T39" fmla="*/ 457 h 1027"/>
                <a:gd name="T40" fmla="*/ 346 w 654"/>
                <a:gd name="T41" fmla="*/ 495 h 1027"/>
                <a:gd name="T42" fmla="*/ 363 w 654"/>
                <a:gd name="T43" fmla="*/ 512 h 1027"/>
                <a:gd name="T44" fmla="*/ 409 w 654"/>
                <a:gd name="T45" fmla="*/ 487 h 1027"/>
                <a:gd name="T46" fmla="*/ 439 w 654"/>
                <a:gd name="T47" fmla="*/ 618 h 1027"/>
                <a:gd name="T48" fmla="*/ 460 w 654"/>
                <a:gd name="T49" fmla="*/ 626 h 1027"/>
                <a:gd name="T50" fmla="*/ 464 w 654"/>
                <a:gd name="T51" fmla="*/ 664 h 1027"/>
                <a:gd name="T52" fmla="*/ 523 w 654"/>
                <a:gd name="T53" fmla="*/ 679 h 1027"/>
                <a:gd name="T54" fmla="*/ 616 w 654"/>
                <a:gd name="T55" fmla="*/ 679 h 1027"/>
                <a:gd name="T56" fmla="*/ 654 w 654"/>
                <a:gd name="T57" fmla="*/ 696 h 1027"/>
                <a:gd name="T58" fmla="*/ 599 w 654"/>
                <a:gd name="T59" fmla="*/ 1027 h 1027"/>
                <a:gd name="T60" fmla="*/ 299 w 654"/>
                <a:gd name="T61" fmla="*/ 972 h 1027"/>
                <a:gd name="T62" fmla="*/ 0 w 654"/>
                <a:gd name="T63" fmla="*/ 909 h 1027"/>
                <a:gd name="T64" fmla="*/ 0 w 654"/>
                <a:gd name="T65" fmla="*/ 909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4" h="1027">
                  <a:moveTo>
                    <a:pt x="0" y="909"/>
                  </a:moveTo>
                  <a:lnTo>
                    <a:pt x="53" y="692"/>
                  </a:lnTo>
                  <a:lnTo>
                    <a:pt x="80" y="633"/>
                  </a:lnTo>
                  <a:lnTo>
                    <a:pt x="57" y="605"/>
                  </a:lnTo>
                  <a:lnTo>
                    <a:pt x="63" y="578"/>
                  </a:lnTo>
                  <a:lnTo>
                    <a:pt x="103" y="542"/>
                  </a:lnTo>
                  <a:lnTo>
                    <a:pt x="168" y="445"/>
                  </a:lnTo>
                  <a:lnTo>
                    <a:pt x="145" y="413"/>
                  </a:lnTo>
                  <a:lnTo>
                    <a:pt x="135" y="388"/>
                  </a:lnTo>
                  <a:lnTo>
                    <a:pt x="139" y="333"/>
                  </a:lnTo>
                  <a:lnTo>
                    <a:pt x="219" y="0"/>
                  </a:lnTo>
                  <a:lnTo>
                    <a:pt x="304" y="19"/>
                  </a:lnTo>
                  <a:lnTo>
                    <a:pt x="276" y="149"/>
                  </a:lnTo>
                  <a:lnTo>
                    <a:pt x="295" y="194"/>
                  </a:lnTo>
                  <a:lnTo>
                    <a:pt x="297" y="223"/>
                  </a:lnTo>
                  <a:lnTo>
                    <a:pt x="287" y="228"/>
                  </a:lnTo>
                  <a:lnTo>
                    <a:pt x="320" y="259"/>
                  </a:lnTo>
                  <a:lnTo>
                    <a:pt x="354" y="342"/>
                  </a:lnTo>
                  <a:lnTo>
                    <a:pt x="365" y="417"/>
                  </a:lnTo>
                  <a:lnTo>
                    <a:pt x="371" y="457"/>
                  </a:lnTo>
                  <a:lnTo>
                    <a:pt x="346" y="495"/>
                  </a:lnTo>
                  <a:lnTo>
                    <a:pt x="363" y="512"/>
                  </a:lnTo>
                  <a:lnTo>
                    <a:pt x="409" y="487"/>
                  </a:lnTo>
                  <a:lnTo>
                    <a:pt x="439" y="618"/>
                  </a:lnTo>
                  <a:lnTo>
                    <a:pt x="460" y="626"/>
                  </a:lnTo>
                  <a:lnTo>
                    <a:pt x="464" y="664"/>
                  </a:lnTo>
                  <a:lnTo>
                    <a:pt x="523" y="679"/>
                  </a:lnTo>
                  <a:lnTo>
                    <a:pt x="616" y="679"/>
                  </a:lnTo>
                  <a:lnTo>
                    <a:pt x="654" y="696"/>
                  </a:lnTo>
                  <a:lnTo>
                    <a:pt x="599" y="1027"/>
                  </a:lnTo>
                  <a:lnTo>
                    <a:pt x="299" y="972"/>
                  </a:lnTo>
                  <a:lnTo>
                    <a:pt x="0" y="909"/>
                  </a:lnTo>
                  <a:lnTo>
                    <a:pt x="0" y="909"/>
                  </a:lnTo>
                  <a:close/>
                </a:path>
              </a:pathLst>
            </a:custGeom>
            <a:grp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21" name="Freeform 1121"/>
            <p:cNvSpPr>
              <a:spLocks/>
            </p:cNvSpPr>
            <p:nvPr/>
          </p:nvSpPr>
          <p:spPr bwMode="auto">
            <a:xfrm>
              <a:off x="2825750" y="1504950"/>
              <a:ext cx="1138237" cy="712788"/>
            </a:xfrm>
            <a:custGeom>
              <a:avLst/>
              <a:gdLst>
                <a:gd name="T0" fmla="*/ 19 w 1118"/>
                <a:gd name="T1" fmla="*/ 175 h 692"/>
                <a:gd name="T2" fmla="*/ 21 w 1118"/>
                <a:gd name="T3" fmla="*/ 204 h 692"/>
                <a:gd name="T4" fmla="*/ 11 w 1118"/>
                <a:gd name="T5" fmla="*/ 209 h 692"/>
                <a:gd name="T6" fmla="*/ 44 w 1118"/>
                <a:gd name="T7" fmla="*/ 240 h 692"/>
                <a:gd name="T8" fmla="*/ 78 w 1118"/>
                <a:gd name="T9" fmla="*/ 323 h 692"/>
                <a:gd name="T10" fmla="*/ 89 w 1118"/>
                <a:gd name="T11" fmla="*/ 398 h 692"/>
                <a:gd name="T12" fmla="*/ 95 w 1118"/>
                <a:gd name="T13" fmla="*/ 438 h 692"/>
                <a:gd name="T14" fmla="*/ 70 w 1118"/>
                <a:gd name="T15" fmla="*/ 476 h 692"/>
                <a:gd name="T16" fmla="*/ 87 w 1118"/>
                <a:gd name="T17" fmla="*/ 493 h 692"/>
                <a:gd name="T18" fmla="*/ 133 w 1118"/>
                <a:gd name="T19" fmla="*/ 468 h 692"/>
                <a:gd name="T20" fmla="*/ 163 w 1118"/>
                <a:gd name="T21" fmla="*/ 599 h 692"/>
                <a:gd name="T22" fmla="*/ 184 w 1118"/>
                <a:gd name="T23" fmla="*/ 607 h 692"/>
                <a:gd name="T24" fmla="*/ 188 w 1118"/>
                <a:gd name="T25" fmla="*/ 645 h 692"/>
                <a:gd name="T26" fmla="*/ 205 w 1118"/>
                <a:gd name="T27" fmla="*/ 662 h 692"/>
                <a:gd name="T28" fmla="*/ 247 w 1118"/>
                <a:gd name="T29" fmla="*/ 660 h 692"/>
                <a:gd name="T30" fmla="*/ 340 w 1118"/>
                <a:gd name="T31" fmla="*/ 660 h 692"/>
                <a:gd name="T32" fmla="*/ 378 w 1118"/>
                <a:gd name="T33" fmla="*/ 677 h 692"/>
                <a:gd name="T34" fmla="*/ 390 w 1118"/>
                <a:gd name="T35" fmla="*/ 609 h 692"/>
                <a:gd name="T36" fmla="*/ 694 w 1118"/>
                <a:gd name="T37" fmla="*/ 654 h 692"/>
                <a:gd name="T38" fmla="*/ 1068 w 1118"/>
                <a:gd name="T39" fmla="*/ 692 h 692"/>
                <a:gd name="T40" fmla="*/ 1080 w 1118"/>
                <a:gd name="T41" fmla="*/ 567 h 692"/>
                <a:gd name="T42" fmla="*/ 1118 w 1118"/>
                <a:gd name="T43" fmla="*/ 162 h 692"/>
                <a:gd name="T44" fmla="*/ 622 w 1118"/>
                <a:gd name="T45" fmla="*/ 105 h 692"/>
                <a:gd name="T46" fmla="*/ 376 w 1118"/>
                <a:gd name="T47" fmla="*/ 67 h 692"/>
                <a:gd name="T48" fmla="*/ 28 w 1118"/>
                <a:gd name="T49" fmla="*/ 0 h 692"/>
                <a:gd name="T50" fmla="*/ 0 w 1118"/>
                <a:gd name="T51" fmla="*/ 130 h 692"/>
                <a:gd name="T52" fmla="*/ 19 w 1118"/>
                <a:gd name="T53" fmla="*/ 175 h 692"/>
                <a:gd name="T54" fmla="*/ 19 w 1118"/>
                <a:gd name="T55" fmla="*/ 175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18" h="692">
                  <a:moveTo>
                    <a:pt x="19" y="175"/>
                  </a:moveTo>
                  <a:lnTo>
                    <a:pt x="21" y="204"/>
                  </a:lnTo>
                  <a:lnTo>
                    <a:pt x="11" y="209"/>
                  </a:lnTo>
                  <a:lnTo>
                    <a:pt x="44" y="240"/>
                  </a:lnTo>
                  <a:lnTo>
                    <a:pt x="78" y="323"/>
                  </a:lnTo>
                  <a:lnTo>
                    <a:pt x="89" y="398"/>
                  </a:lnTo>
                  <a:lnTo>
                    <a:pt x="95" y="438"/>
                  </a:lnTo>
                  <a:lnTo>
                    <a:pt x="70" y="476"/>
                  </a:lnTo>
                  <a:lnTo>
                    <a:pt x="87" y="493"/>
                  </a:lnTo>
                  <a:lnTo>
                    <a:pt x="133" y="468"/>
                  </a:lnTo>
                  <a:lnTo>
                    <a:pt x="163" y="599"/>
                  </a:lnTo>
                  <a:lnTo>
                    <a:pt x="184" y="607"/>
                  </a:lnTo>
                  <a:lnTo>
                    <a:pt x="188" y="645"/>
                  </a:lnTo>
                  <a:lnTo>
                    <a:pt x="205" y="662"/>
                  </a:lnTo>
                  <a:lnTo>
                    <a:pt x="247" y="660"/>
                  </a:lnTo>
                  <a:lnTo>
                    <a:pt x="340" y="660"/>
                  </a:lnTo>
                  <a:lnTo>
                    <a:pt x="378" y="677"/>
                  </a:lnTo>
                  <a:lnTo>
                    <a:pt x="390" y="609"/>
                  </a:lnTo>
                  <a:lnTo>
                    <a:pt x="694" y="654"/>
                  </a:lnTo>
                  <a:lnTo>
                    <a:pt x="1068" y="692"/>
                  </a:lnTo>
                  <a:lnTo>
                    <a:pt x="1080" y="567"/>
                  </a:lnTo>
                  <a:lnTo>
                    <a:pt x="1118" y="162"/>
                  </a:lnTo>
                  <a:lnTo>
                    <a:pt x="622" y="105"/>
                  </a:lnTo>
                  <a:lnTo>
                    <a:pt x="376" y="67"/>
                  </a:lnTo>
                  <a:lnTo>
                    <a:pt x="28" y="0"/>
                  </a:lnTo>
                  <a:lnTo>
                    <a:pt x="0" y="130"/>
                  </a:lnTo>
                  <a:lnTo>
                    <a:pt x="19" y="175"/>
                  </a:lnTo>
                  <a:lnTo>
                    <a:pt x="19" y="175"/>
                  </a:lnTo>
                  <a:close/>
                </a:path>
              </a:pathLst>
            </a:custGeom>
            <a:grp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22" name="Freeform 1122"/>
            <p:cNvSpPr>
              <a:spLocks/>
            </p:cNvSpPr>
            <p:nvPr/>
          </p:nvSpPr>
          <p:spPr bwMode="auto">
            <a:xfrm>
              <a:off x="2505075" y="3170238"/>
              <a:ext cx="755650" cy="863600"/>
            </a:xfrm>
            <a:custGeom>
              <a:avLst/>
              <a:gdLst>
                <a:gd name="T0" fmla="*/ 48 w 746"/>
                <a:gd name="T1" fmla="*/ 534 h 840"/>
                <a:gd name="T2" fmla="*/ 29 w 746"/>
                <a:gd name="T3" fmla="*/ 504 h 840"/>
                <a:gd name="T4" fmla="*/ 38 w 746"/>
                <a:gd name="T5" fmla="*/ 456 h 840"/>
                <a:gd name="T6" fmla="*/ 88 w 746"/>
                <a:gd name="T7" fmla="*/ 378 h 840"/>
                <a:gd name="T8" fmla="*/ 124 w 746"/>
                <a:gd name="T9" fmla="*/ 355 h 840"/>
                <a:gd name="T10" fmla="*/ 103 w 746"/>
                <a:gd name="T11" fmla="*/ 327 h 840"/>
                <a:gd name="T12" fmla="*/ 90 w 746"/>
                <a:gd name="T13" fmla="*/ 251 h 840"/>
                <a:gd name="T14" fmla="*/ 105 w 746"/>
                <a:gd name="T15" fmla="*/ 108 h 840"/>
                <a:gd name="T16" fmla="*/ 130 w 746"/>
                <a:gd name="T17" fmla="*/ 101 h 840"/>
                <a:gd name="T18" fmla="*/ 172 w 746"/>
                <a:gd name="T19" fmla="*/ 125 h 840"/>
                <a:gd name="T20" fmla="*/ 208 w 746"/>
                <a:gd name="T21" fmla="*/ 0 h 840"/>
                <a:gd name="T22" fmla="*/ 746 w 746"/>
                <a:gd name="T23" fmla="*/ 89 h 840"/>
                <a:gd name="T24" fmla="*/ 634 w 746"/>
                <a:gd name="T25" fmla="*/ 840 h 840"/>
                <a:gd name="T26" fmla="*/ 468 w 746"/>
                <a:gd name="T27" fmla="*/ 817 h 840"/>
                <a:gd name="T28" fmla="*/ 366 w 746"/>
                <a:gd name="T29" fmla="*/ 789 h 840"/>
                <a:gd name="T30" fmla="*/ 154 w 746"/>
                <a:gd name="T31" fmla="*/ 705 h 840"/>
                <a:gd name="T32" fmla="*/ 0 w 746"/>
                <a:gd name="T33" fmla="*/ 576 h 840"/>
                <a:gd name="T34" fmla="*/ 48 w 746"/>
                <a:gd name="T35" fmla="*/ 534 h 840"/>
                <a:gd name="T36" fmla="*/ 48 w 746"/>
                <a:gd name="T37" fmla="*/ 534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6" h="840">
                  <a:moveTo>
                    <a:pt x="48" y="534"/>
                  </a:moveTo>
                  <a:lnTo>
                    <a:pt x="29" y="504"/>
                  </a:lnTo>
                  <a:lnTo>
                    <a:pt x="38" y="456"/>
                  </a:lnTo>
                  <a:lnTo>
                    <a:pt x="88" y="378"/>
                  </a:lnTo>
                  <a:lnTo>
                    <a:pt x="124" y="355"/>
                  </a:lnTo>
                  <a:lnTo>
                    <a:pt x="103" y="327"/>
                  </a:lnTo>
                  <a:lnTo>
                    <a:pt x="90" y="251"/>
                  </a:lnTo>
                  <a:lnTo>
                    <a:pt x="105" y="108"/>
                  </a:lnTo>
                  <a:lnTo>
                    <a:pt x="130" y="101"/>
                  </a:lnTo>
                  <a:lnTo>
                    <a:pt x="172" y="125"/>
                  </a:lnTo>
                  <a:lnTo>
                    <a:pt x="208" y="0"/>
                  </a:lnTo>
                  <a:lnTo>
                    <a:pt x="746" y="89"/>
                  </a:lnTo>
                  <a:lnTo>
                    <a:pt x="634" y="840"/>
                  </a:lnTo>
                  <a:lnTo>
                    <a:pt x="468" y="817"/>
                  </a:lnTo>
                  <a:lnTo>
                    <a:pt x="366" y="789"/>
                  </a:lnTo>
                  <a:lnTo>
                    <a:pt x="154" y="705"/>
                  </a:lnTo>
                  <a:lnTo>
                    <a:pt x="0" y="576"/>
                  </a:lnTo>
                  <a:lnTo>
                    <a:pt x="48" y="534"/>
                  </a:lnTo>
                  <a:lnTo>
                    <a:pt x="48" y="534"/>
                  </a:lnTo>
                  <a:close/>
                </a:path>
              </a:pathLst>
            </a:custGeom>
            <a:grp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23" name="Freeform 1123"/>
            <p:cNvSpPr>
              <a:spLocks/>
            </p:cNvSpPr>
            <p:nvPr/>
          </p:nvSpPr>
          <p:spPr bwMode="auto">
            <a:xfrm>
              <a:off x="3130550" y="2132013"/>
              <a:ext cx="782637" cy="636587"/>
            </a:xfrm>
            <a:custGeom>
              <a:avLst/>
              <a:gdLst>
                <a:gd name="T0" fmla="*/ 0 w 770"/>
                <a:gd name="T1" fmla="*/ 530 h 619"/>
                <a:gd name="T2" fmla="*/ 92 w 770"/>
                <a:gd name="T3" fmla="*/ 0 h 619"/>
                <a:gd name="T4" fmla="*/ 396 w 770"/>
                <a:gd name="T5" fmla="*/ 45 h 619"/>
                <a:gd name="T6" fmla="*/ 770 w 770"/>
                <a:gd name="T7" fmla="*/ 83 h 619"/>
                <a:gd name="T8" fmla="*/ 744 w 770"/>
                <a:gd name="T9" fmla="*/ 351 h 619"/>
                <a:gd name="T10" fmla="*/ 719 w 770"/>
                <a:gd name="T11" fmla="*/ 619 h 619"/>
                <a:gd name="T12" fmla="*/ 208 w 770"/>
                <a:gd name="T13" fmla="*/ 562 h 619"/>
                <a:gd name="T14" fmla="*/ 0 w 770"/>
                <a:gd name="T15" fmla="*/ 530 h 619"/>
                <a:gd name="T16" fmla="*/ 0 w 770"/>
                <a:gd name="T17" fmla="*/ 53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0" h="619">
                  <a:moveTo>
                    <a:pt x="0" y="530"/>
                  </a:moveTo>
                  <a:lnTo>
                    <a:pt x="92" y="0"/>
                  </a:lnTo>
                  <a:lnTo>
                    <a:pt x="396" y="45"/>
                  </a:lnTo>
                  <a:lnTo>
                    <a:pt x="770" y="83"/>
                  </a:lnTo>
                  <a:lnTo>
                    <a:pt x="744" y="351"/>
                  </a:lnTo>
                  <a:lnTo>
                    <a:pt x="719" y="619"/>
                  </a:lnTo>
                  <a:lnTo>
                    <a:pt x="208" y="562"/>
                  </a:lnTo>
                  <a:lnTo>
                    <a:pt x="0" y="530"/>
                  </a:lnTo>
                  <a:lnTo>
                    <a:pt x="0" y="530"/>
                  </a:lnTo>
                  <a:close/>
                </a:path>
              </a:pathLst>
            </a:custGeom>
            <a:grp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24" name="Freeform 1124"/>
            <p:cNvSpPr>
              <a:spLocks/>
            </p:cNvSpPr>
            <p:nvPr/>
          </p:nvSpPr>
          <p:spPr bwMode="auto">
            <a:xfrm>
              <a:off x="3260725" y="2709863"/>
              <a:ext cx="809625" cy="631825"/>
            </a:xfrm>
            <a:custGeom>
              <a:avLst/>
              <a:gdLst>
                <a:gd name="T0" fmla="*/ 80 w 796"/>
                <a:gd name="T1" fmla="*/ 0 h 612"/>
                <a:gd name="T2" fmla="*/ 591 w 796"/>
                <a:gd name="T3" fmla="*/ 57 h 612"/>
                <a:gd name="T4" fmla="*/ 796 w 796"/>
                <a:gd name="T5" fmla="*/ 74 h 612"/>
                <a:gd name="T6" fmla="*/ 789 w 796"/>
                <a:gd name="T7" fmla="*/ 207 h 612"/>
                <a:gd name="T8" fmla="*/ 760 w 796"/>
                <a:gd name="T9" fmla="*/ 612 h 612"/>
                <a:gd name="T10" fmla="*/ 656 w 796"/>
                <a:gd name="T11" fmla="*/ 605 h 612"/>
                <a:gd name="T12" fmla="*/ 331 w 796"/>
                <a:gd name="T13" fmla="*/ 576 h 612"/>
                <a:gd name="T14" fmla="*/ 0 w 796"/>
                <a:gd name="T15" fmla="*/ 534 h 612"/>
                <a:gd name="T16" fmla="*/ 80 w 796"/>
                <a:gd name="T17" fmla="*/ 0 h 612"/>
                <a:gd name="T18" fmla="*/ 80 w 796"/>
                <a:gd name="T19"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6" h="612">
                  <a:moveTo>
                    <a:pt x="80" y="0"/>
                  </a:moveTo>
                  <a:lnTo>
                    <a:pt x="591" y="57"/>
                  </a:lnTo>
                  <a:lnTo>
                    <a:pt x="796" y="74"/>
                  </a:lnTo>
                  <a:lnTo>
                    <a:pt x="789" y="207"/>
                  </a:lnTo>
                  <a:lnTo>
                    <a:pt x="760" y="612"/>
                  </a:lnTo>
                  <a:lnTo>
                    <a:pt x="656" y="605"/>
                  </a:lnTo>
                  <a:lnTo>
                    <a:pt x="331" y="576"/>
                  </a:lnTo>
                  <a:lnTo>
                    <a:pt x="0" y="534"/>
                  </a:lnTo>
                  <a:lnTo>
                    <a:pt x="80" y="0"/>
                  </a:lnTo>
                  <a:lnTo>
                    <a:pt x="80" y="0"/>
                  </a:lnTo>
                  <a:close/>
                </a:path>
              </a:pathLst>
            </a:custGeom>
            <a:grp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25" name="Freeform 1125"/>
            <p:cNvSpPr>
              <a:spLocks/>
            </p:cNvSpPr>
            <p:nvPr/>
          </p:nvSpPr>
          <p:spPr bwMode="auto">
            <a:xfrm>
              <a:off x="3143250" y="3260725"/>
              <a:ext cx="782637" cy="785813"/>
            </a:xfrm>
            <a:custGeom>
              <a:avLst/>
              <a:gdLst>
                <a:gd name="T0" fmla="*/ 97 w 768"/>
                <a:gd name="T1" fmla="*/ 764 h 764"/>
                <a:gd name="T2" fmla="*/ 106 w 768"/>
                <a:gd name="T3" fmla="*/ 707 h 764"/>
                <a:gd name="T4" fmla="*/ 298 w 768"/>
                <a:gd name="T5" fmla="*/ 732 h 764"/>
                <a:gd name="T6" fmla="*/ 290 w 768"/>
                <a:gd name="T7" fmla="*/ 704 h 764"/>
                <a:gd name="T8" fmla="*/ 705 w 768"/>
                <a:gd name="T9" fmla="*/ 742 h 764"/>
                <a:gd name="T10" fmla="*/ 768 w 768"/>
                <a:gd name="T11" fmla="*/ 71 h 764"/>
                <a:gd name="T12" fmla="*/ 443 w 768"/>
                <a:gd name="T13" fmla="*/ 42 h 764"/>
                <a:gd name="T14" fmla="*/ 112 w 768"/>
                <a:gd name="T15" fmla="*/ 0 h 764"/>
                <a:gd name="T16" fmla="*/ 0 w 768"/>
                <a:gd name="T17" fmla="*/ 751 h 764"/>
                <a:gd name="T18" fmla="*/ 97 w 768"/>
                <a:gd name="T19" fmla="*/ 764 h 764"/>
                <a:gd name="T20" fmla="*/ 97 w 768"/>
                <a:gd name="T21"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764">
                  <a:moveTo>
                    <a:pt x="97" y="764"/>
                  </a:moveTo>
                  <a:lnTo>
                    <a:pt x="106" y="707"/>
                  </a:lnTo>
                  <a:lnTo>
                    <a:pt x="298" y="732"/>
                  </a:lnTo>
                  <a:lnTo>
                    <a:pt x="290" y="704"/>
                  </a:lnTo>
                  <a:lnTo>
                    <a:pt x="705" y="742"/>
                  </a:lnTo>
                  <a:lnTo>
                    <a:pt x="768" y="71"/>
                  </a:lnTo>
                  <a:lnTo>
                    <a:pt x="443" y="42"/>
                  </a:lnTo>
                  <a:lnTo>
                    <a:pt x="112" y="0"/>
                  </a:lnTo>
                  <a:lnTo>
                    <a:pt x="0" y="751"/>
                  </a:lnTo>
                  <a:lnTo>
                    <a:pt x="97" y="764"/>
                  </a:lnTo>
                  <a:lnTo>
                    <a:pt x="97" y="764"/>
                  </a:lnTo>
                  <a:close/>
                </a:path>
              </a:pathLst>
            </a:custGeom>
            <a:grp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26" name="Freeform 1126"/>
            <p:cNvSpPr>
              <a:spLocks/>
            </p:cNvSpPr>
            <p:nvPr/>
          </p:nvSpPr>
          <p:spPr bwMode="auto">
            <a:xfrm>
              <a:off x="3441700" y="3403600"/>
              <a:ext cx="1547812" cy="1482725"/>
            </a:xfrm>
            <a:custGeom>
              <a:avLst/>
              <a:gdLst>
                <a:gd name="T0" fmla="*/ 0 w 1527"/>
                <a:gd name="T1" fmla="*/ 563 h 1439"/>
                <a:gd name="T2" fmla="*/ 415 w 1527"/>
                <a:gd name="T3" fmla="*/ 601 h 1439"/>
                <a:gd name="T4" fmla="*/ 472 w 1527"/>
                <a:gd name="T5" fmla="*/ 0 h 1439"/>
                <a:gd name="T6" fmla="*/ 803 w 1527"/>
                <a:gd name="T7" fmla="*/ 19 h 1439"/>
                <a:gd name="T8" fmla="*/ 791 w 1527"/>
                <a:gd name="T9" fmla="*/ 277 h 1439"/>
                <a:gd name="T10" fmla="*/ 824 w 1527"/>
                <a:gd name="T11" fmla="*/ 304 h 1439"/>
                <a:gd name="T12" fmla="*/ 854 w 1527"/>
                <a:gd name="T13" fmla="*/ 304 h 1439"/>
                <a:gd name="T14" fmla="*/ 879 w 1527"/>
                <a:gd name="T15" fmla="*/ 329 h 1439"/>
                <a:gd name="T16" fmla="*/ 928 w 1527"/>
                <a:gd name="T17" fmla="*/ 340 h 1439"/>
                <a:gd name="T18" fmla="*/ 1029 w 1527"/>
                <a:gd name="T19" fmla="*/ 384 h 1439"/>
                <a:gd name="T20" fmla="*/ 1046 w 1527"/>
                <a:gd name="T21" fmla="*/ 365 h 1439"/>
                <a:gd name="T22" fmla="*/ 1111 w 1527"/>
                <a:gd name="T23" fmla="*/ 403 h 1439"/>
                <a:gd name="T24" fmla="*/ 1196 w 1527"/>
                <a:gd name="T25" fmla="*/ 401 h 1439"/>
                <a:gd name="T26" fmla="*/ 1255 w 1527"/>
                <a:gd name="T27" fmla="*/ 384 h 1439"/>
                <a:gd name="T28" fmla="*/ 1337 w 1527"/>
                <a:gd name="T29" fmla="*/ 369 h 1439"/>
                <a:gd name="T30" fmla="*/ 1411 w 1527"/>
                <a:gd name="T31" fmla="*/ 409 h 1439"/>
                <a:gd name="T32" fmla="*/ 1423 w 1527"/>
                <a:gd name="T33" fmla="*/ 422 h 1439"/>
                <a:gd name="T34" fmla="*/ 1463 w 1527"/>
                <a:gd name="T35" fmla="*/ 422 h 1439"/>
                <a:gd name="T36" fmla="*/ 1470 w 1527"/>
                <a:gd name="T37" fmla="*/ 635 h 1439"/>
                <a:gd name="T38" fmla="*/ 1527 w 1527"/>
                <a:gd name="T39" fmla="*/ 739 h 1439"/>
                <a:gd name="T40" fmla="*/ 1506 w 1527"/>
                <a:gd name="T41" fmla="*/ 821 h 1439"/>
                <a:gd name="T42" fmla="*/ 1510 w 1527"/>
                <a:gd name="T43" fmla="*/ 889 h 1439"/>
                <a:gd name="T44" fmla="*/ 1485 w 1527"/>
                <a:gd name="T45" fmla="*/ 924 h 1439"/>
                <a:gd name="T46" fmla="*/ 1495 w 1527"/>
                <a:gd name="T47" fmla="*/ 935 h 1439"/>
                <a:gd name="T48" fmla="*/ 1432 w 1527"/>
                <a:gd name="T49" fmla="*/ 954 h 1439"/>
                <a:gd name="T50" fmla="*/ 1383 w 1527"/>
                <a:gd name="T51" fmla="*/ 960 h 1439"/>
                <a:gd name="T52" fmla="*/ 1392 w 1527"/>
                <a:gd name="T53" fmla="*/ 924 h 1439"/>
                <a:gd name="T54" fmla="*/ 1366 w 1527"/>
                <a:gd name="T55" fmla="*/ 945 h 1439"/>
                <a:gd name="T56" fmla="*/ 1367 w 1527"/>
                <a:gd name="T57" fmla="*/ 986 h 1439"/>
                <a:gd name="T58" fmla="*/ 1333 w 1527"/>
                <a:gd name="T59" fmla="*/ 1030 h 1439"/>
                <a:gd name="T60" fmla="*/ 1153 w 1527"/>
                <a:gd name="T61" fmla="*/ 1121 h 1439"/>
                <a:gd name="T62" fmla="*/ 1096 w 1527"/>
                <a:gd name="T63" fmla="*/ 1180 h 1439"/>
                <a:gd name="T64" fmla="*/ 1042 w 1527"/>
                <a:gd name="T65" fmla="*/ 1308 h 1439"/>
                <a:gd name="T66" fmla="*/ 1086 w 1527"/>
                <a:gd name="T67" fmla="*/ 1439 h 1439"/>
                <a:gd name="T68" fmla="*/ 1044 w 1527"/>
                <a:gd name="T69" fmla="*/ 1439 h 1439"/>
                <a:gd name="T70" fmla="*/ 848 w 1527"/>
                <a:gd name="T71" fmla="*/ 1370 h 1439"/>
                <a:gd name="T72" fmla="*/ 827 w 1527"/>
                <a:gd name="T73" fmla="*/ 1313 h 1439"/>
                <a:gd name="T74" fmla="*/ 807 w 1527"/>
                <a:gd name="T75" fmla="*/ 1289 h 1439"/>
                <a:gd name="T76" fmla="*/ 801 w 1527"/>
                <a:gd name="T77" fmla="*/ 1213 h 1439"/>
                <a:gd name="T78" fmla="*/ 763 w 1527"/>
                <a:gd name="T79" fmla="*/ 1186 h 1439"/>
                <a:gd name="T80" fmla="*/ 658 w 1527"/>
                <a:gd name="T81" fmla="*/ 984 h 1439"/>
                <a:gd name="T82" fmla="*/ 607 w 1527"/>
                <a:gd name="T83" fmla="*/ 946 h 1439"/>
                <a:gd name="T84" fmla="*/ 592 w 1527"/>
                <a:gd name="T85" fmla="*/ 914 h 1439"/>
                <a:gd name="T86" fmla="*/ 438 w 1527"/>
                <a:gd name="T87" fmla="*/ 907 h 1439"/>
                <a:gd name="T88" fmla="*/ 356 w 1527"/>
                <a:gd name="T89" fmla="*/ 1002 h 1439"/>
                <a:gd name="T90" fmla="*/ 217 w 1527"/>
                <a:gd name="T91" fmla="*/ 903 h 1439"/>
                <a:gd name="T92" fmla="*/ 175 w 1527"/>
                <a:gd name="T93" fmla="*/ 766 h 1439"/>
                <a:gd name="T94" fmla="*/ 42 w 1527"/>
                <a:gd name="T95" fmla="*/ 639 h 1439"/>
                <a:gd name="T96" fmla="*/ 27 w 1527"/>
                <a:gd name="T97" fmla="*/ 597 h 1439"/>
                <a:gd name="T98" fmla="*/ 8 w 1527"/>
                <a:gd name="T99" fmla="*/ 591 h 1439"/>
                <a:gd name="T100" fmla="*/ 0 w 1527"/>
                <a:gd name="T101" fmla="*/ 563 h 1439"/>
                <a:gd name="T102" fmla="*/ 0 w 1527"/>
                <a:gd name="T103" fmla="*/ 563 h 1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27" h="1439">
                  <a:moveTo>
                    <a:pt x="0" y="563"/>
                  </a:moveTo>
                  <a:lnTo>
                    <a:pt x="415" y="601"/>
                  </a:lnTo>
                  <a:lnTo>
                    <a:pt x="472" y="0"/>
                  </a:lnTo>
                  <a:lnTo>
                    <a:pt x="803" y="19"/>
                  </a:lnTo>
                  <a:lnTo>
                    <a:pt x="791" y="277"/>
                  </a:lnTo>
                  <a:lnTo>
                    <a:pt x="824" y="304"/>
                  </a:lnTo>
                  <a:lnTo>
                    <a:pt x="854" y="304"/>
                  </a:lnTo>
                  <a:lnTo>
                    <a:pt x="879" y="329"/>
                  </a:lnTo>
                  <a:lnTo>
                    <a:pt x="928" y="340"/>
                  </a:lnTo>
                  <a:lnTo>
                    <a:pt x="1029" y="384"/>
                  </a:lnTo>
                  <a:lnTo>
                    <a:pt x="1046" y="365"/>
                  </a:lnTo>
                  <a:lnTo>
                    <a:pt x="1111" y="403"/>
                  </a:lnTo>
                  <a:lnTo>
                    <a:pt x="1196" y="401"/>
                  </a:lnTo>
                  <a:lnTo>
                    <a:pt x="1255" y="384"/>
                  </a:lnTo>
                  <a:lnTo>
                    <a:pt x="1337" y="369"/>
                  </a:lnTo>
                  <a:lnTo>
                    <a:pt x="1411" y="409"/>
                  </a:lnTo>
                  <a:lnTo>
                    <a:pt x="1423" y="422"/>
                  </a:lnTo>
                  <a:lnTo>
                    <a:pt x="1463" y="422"/>
                  </a:lnTo>
                  <a:lnTo>
                    <a:pt x="1470" y="635"/>
                  </a:lnTo>
                  <a:lnTo>
                    <a:pt x="1527" y="739"/>
                  </a:lnTo>
                  <a:lnTo>
                    <a:pt x="1506" y="821"/>
                  </a:lnTo>
                  <a:lnTo>
                    <a:pt x="1510" y="889"/>
                  </a:lnTo>
                  <a:lnTo>
                    <a:pt x="1485" y="924"/>
                  </a:lnTo>
                  <a:lnTo>
                    <a:pt x="1495" y="935"/>
                  </a:lnTo>
                  <a:lnTo>
                    <a:pt x="1432" y="954"/>
                  </a:lnTo>
                  <a:lnTo>
                    <a:pt x="1383" y="960"/>
                  </a:lnTo>
                  <a:lnTo>
                    <a:pt x="1392" y="924"/>
                  </a:lnTo>
                  <a:lnTo>
                    <a:pt x="1366" y="945"/>
                  </a:lnTo>
                  <a:lnTo>
                    <a:pt x="1367" y="986"/>
                  </a:lnTo>
                  <a:lnTo>
                    <a:pt x="1333" y="1030"/>
                  </a:lnTo>
                  <a:lnTo>
                    <a:pt x="1153" y="1121"/>
                  </a:lnTo>
                  <a:lnTo>
                    <a:pt x="1096" y="1180"/>
                  </a:lnTo>
                  <a:lnTo>
                    <a:pt x="1042" y="1308"/>
                  </a:lnTo>
                  <a:lnTo>
                    <a:pt x="1086" y="1439"/>
                  </a:lnTo>
                  <a:lnTo>
                    <a:pt x="1044" y="1439"/>
                  </a:lnTo>
                  <a:lnTo>
                    <a:pt x="848" y="1370"/>
                  </a:lnTo>
                  <a:lnTo>
                    <a:pt x="827" y="1313"/>
                  </a:lnTo>
                  <a:lnTo>
                    <a:pt x="807" y="1289"/>
                  </a:lnTo>
                  <a:lnTo>
                    <a:pt x="801" y="1213"/>
                  </a:lnTo>
                  <a:lnTo>
                    <a:pt x="763" y="1186"/>
                  </a:lnTo>
                  <a:lnTo>
                    <a:pt x="658" y="984"/>
                  </a:lnTo>
                  <a:lnTo>
                    <a:pt x="607" y="946"/>
                  </a:lnTo>
                  <a:lnTo>
                    <a:pt x="592" y="914"/>
                  </a:lnTo>
                  <a:lnTo>
                    <a:pt x="438" y="907"/>
                  </a:lnTo>
                  <a:lnTo>
                    <a:pt x="356" y="1002"/>
                  </a:lnTo>
                  <a:lnTo>
                    <a:pt x="217" y="903"/>
                  </a:lnTo>
                  <a:lnTo>
                    <a:pt x="175" y="766"/>
                  </a:lnTo>
                  <a:lnTo>
                    <a:pt x="42" y="639"/>
                  </a:lnTo>
                  <a:lnTo>
                    <a:pt x="27" y="597"/>
                  </a:lnTo>
                  <a:lnTo>
                    <a:pt x="8" y="591"/>
                  </a:lnTo>
                  <a:lnTo>
                    <a:pt x="0" y="563"/>
                  </a:lnTo>
                  <a:lnTo>
                    <a:pt x="0" y="563"/>
                  </a:lnTo>
                  <a:close/>
                </a:path>
              </a:pathLst>
            </a:custGeom>
            <a:solidFill>
              <a:srgbClr val="AED0E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27" name="Freeform 1127"/>
            <p:cNvSpPr>
              <a:spLocks/>
            </p:cNvSpPr>
            <p:nvPr/>
          </p:nvSpPr>
          <p:spPr bwMode="auto">
            <a:xfrm>
              <a:off x="3921125" y="1671638"/>
              <a:ext cx="733425" cy="450850"/>
            </a:xfrm>
            <a:custGeom>
              <a:avLst/>
              <a:gdLst>
                <a:gd name="T0" fmla="*/ 38 w 718"/>
                <a:gd name="T1" fmla="*/ 0 h 441"/>
                <a:gd name="T2" fmla="*/ 663 w 718"/>
                <a:gd name="T3" fmla="*/ 32 h 441"/>
                <a:gd name="T4" fmla="*/ 667 w 718"/>
                <a:gd name="T5" fmla="*/ 142 h 441"/>
                <a:gd name="T6" fmla="*/ 696 w 718"/>
                <a:gd name="T7" fmla="*/ 234 h 441"/>
                <a:gd name="T8" fmla="*/ 699 w 718"/>
                <a:gd name="T9" fmla="*/ 348 h 441"/>
                <a:gd name="T10" fmla="*/ 718 w 718"/>
                <a:gd name="T11" fmla="*/ 441 h 441"/>
                <a:gd name="T12" fmla="*/ 340 w 718"/>
                <a:gd name="T13" fmla="*/ 429 h 441"/>
                <a:gd name="T14" fmla="*/ 0 w 718"/>
                <a:gd name="T15" fmla="*/ 405 h 441"/>
                <a:gd name="T16" fmla="*/ 38 w 718"/>
                <a:gd name="T17" fmla="*/ 0 h 441"/>
                <a:gd name="T18" fmla="*/ 38 w 718"/>
                <a:gd name="T19"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8" h="441">
                  <a:moveTo>
                    <a:pt x="38" y="0"/>
                  </a:moveTo>
                  <a:lnTo>
                    <a:pt x="663" y="32"/>
                  </a:lnTo>
                  <a:lnTo>
                    <a:pt x="667" y="142"/>
                  </a:lnTo>
                  <a:lnTo>
                    <a:pt x="696" y="234"/>
                  </a:lnTo>
                  <a:lnTo>
                    <a:pt x="699" y="348"/>
                  </a:lnTo>
                  <a:lnTo>
                    <a:pt x="718" y="441"/>
                  </a:lnTo>
                  <a:lnTo>
                    <a:pt x="340" y="429"/>
                  </a:lnTo>
                  <a:lnTo>
                    <a:pt x="0" y="405"/>
                  </a:lnTo>
                  <a:lnTo>
                    <a:pt x="38" y="0"/>
                  </a:lnTo>
                  <a:lnTo>
                    <a:pt x="38" y="0"/>
                  </a:lnTo>
                  <a:close/>
                </a:path>
              </a:pathLst>
            </a:custGeom>
            <a:grp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28" name="Freeform 1128"/>
            <p:cNvSpPr>
              <a:spLocks/>
            </p:cNvSpPr>
            <p:nvPr/>
          </p:nvSpPr>
          <p:spPr bwMode="auto">
            <a:xfrm>
              <a:off x="3883025" y="2085975"/>
              <a:ext cx="782637" cy="515938"/>
            </a:xfrm>
            <a:custGeom>
              <a:avLst/>
              <a:gdLst>
                <a:gd name="T0" fmla="*/ 38 w 768"/>
                <a:gd name="T1" fmla="*/ 0 h 502"/>
                <a:gd name="T2" fmla="*/ 378 w 768"/>
                <a:gd name="T3" fmla="*/ 24 h 502"/>
                <a:gd name="T4" fmla="*/ 756 w 768"/>
                <a:gd name="T5" fmla="*/ 36 h 502"/>
                <a:gd name="T6" fmla="*/ 732 w 768"/>
                <a:gd name="T7" fmla="*/ 83 h 502"/>
                <a:gd name="T8" fmla="*/ 768 w 768"/>
                <a:gd name="T9" fmla="*/ 118 h 502"/>
                <a:gd name="T10" fmla="*/ 766 w 768"/>
                <a:gd name="T11" fmla="*/ 365 h 502"/>
                <a:gd name="T12" fmla="*/ 751 w 768"/>
                <a:gd name="T13" fmla="*/ 363 h 502"/>
                <a:gd name="T14" fmla="*/ 753 w 768"/>
                <a:gd name="T15" fmla="*/ 395 h 502"/>
                <a:gd name="T16" fmla="*/ 764 w 768"/>
                <a:gd name="T17" fmla="*/ 420 h 502"/>
                <a:gd name="T18" fmla="*/ 756 w 768"/>
                <a:gd name="T19" fmla="*/ 443 h 502"/>
                <a:gd name="T20" fmla="*/ 764 w 768"/>
                <a:gd name="T21" fmla="*/ 502 h 502"/>
                <a:gd name="T22" fmla="*/ 747 w 768"/>
                <a:gd name="T23" fmla="*/ 496 h 502"/>
                <a:gd name="T24" fmla="*/ 728 w 768"/>
                <a:gd name="T25" fmla="*/ 473 h 502"/>
                <a:gd name="T26" fmla="*/ 659 w 768"/>
                <a:gd name="T27" fmla="*/ 450 h 502"/>
                <a:gd name="T28" fmla="*/ 593 w 768"/>
                <a:gd name="T29" fmla="*/ 454 h 502"/>
                <a:gd name="T30" fmla="*/ 555 w 768"/>
                <a:gd name="T31" fmla="*/ 426 h 502"/>
                <a:gd name="T32" fmla="*/ 0 w 768"/>
                <a:gd name="T33" fmla="*/ 393 h 502"/>
                <a:gd name="T34" fmla="*/ 38 w 768"/>
                <a:gd name="T35" fmla="*/ 0 h 502"/>
                <a:gd name="T36" fmla="*/ 38 w 768"/>
                <a:gd name="T37"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8" h="502">
                  <a:moveTo>
                    <a:pt x="38" y="0"/>
                  </a:moveTo>
                  <a:lnTo>
                    <a:pt x="378" y="24"/>
                  </a:lnTo>
                  <a:lnTo>
                    <a:pt x="756" y="36"/>
                  </a:lnTo>
                  <a:lnTo>
                    <a:pt x="732" y="83"/>
                  </a:lnTo>
                  <a:lnTo>
                    <a:pt x="768" y="118"/>
                  </a:lnTo>
                  <a:lnTo>
                    <a:pt x="766" y="365"/>
                  </a:lnTo>
                  <a:lnTo>
                    <a:pt x="751" y="363"/>
                  </a:lnTo>
                  <a:lnTo>
                    <a:pt x="753" y="395"/>
                  </a:lnTo>
                  <a:lnTo>
                    <a:pt x="764" y="420"/>
                  </a:lnTo>
                  <a:lnTo>
                    <a:pt x="756" y="443"/>
                  </a:lnTo>
                  <a:lnTo>
                    <a:pt x="764" y="502"/>
                  </a:lnTo>
                  <a:lnTo>
                    <a:pt x="747" y="496"/>
                  </a:lnTo>
                  <a:lnTo>
                    <a:pt x="728" y="473"/>
                  </a:lnTo>
                  <a:lnTo>
                    <a:pt x="659" y="450"/>
                  </a:lnTo>
                  <a:lnTo>
                    <a:pt x="593" y="454"/>
                  </a:lnTo>
                  <a:lnTo>
                    <a:pt x="555" y="426"/>
                  </a:lnTo>
                  <a:lnTo>
                    <a:pt x="0" y="393"/>
                  </a:lnTo>
                  <a:lnTo>
                    <a:pt x="38" y="0"/>
                  </a:lnTo>
                  <a:lnTo>
                    <a:pt x="38" y="0"/>
                  </a:lnTo>
                  <a:close/>
                </a:path>
              </a:pathLst>
            </a:custGeom>
            <a:grp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29" name="Freeform 1129"/>
            <p:cNvSpPr>
              <a:spLocks/>
            </p:cNvSpPr>
            <p:nvPr/>
          </p:nvSpPr>
          <p:spPr bwMode="auto">
            <a:xfrm>
              <a:off x="3860800" y="2490788"/>
              <a:ext cx="914400" cy="455612"/>
            </a:xfrm>
            <a:custGeom>
              <a:avLst/>
              <a:gdLst>
                <a:gd name="T0" fmla="*/ 25 w 901"/>
                <a:gd name="T1" fmla="*/ 0 h 439"/>
                <a:gd name="T2" fmla="*/ 580 w 901"/>
                <a:gd name="T3" fmla="*/ 33 h 439"/>
                <a:gd name="T4" fmla="*/ 618 w 901"/>
                <a:gd name="T5" fmla="*/ 61 h 439"/>
                <a:gd name="T6" fmla="*/ 684 w 901"/>
                <a:gd name="T7" fmla="*/ 57 h 439"/>
                <a:gd name="T8" fmla="*/ 753 w 901"/>
                <a:gd name="T9" fmla="*/ 80 h 439"/>
                <a:gd name="T10" fmla="*/ 772 w 901"/>
                <a:gd name="T11" fmla="*/ 103 h 439"/>
                <a:gd name="T12" fmla="*/ 789 w 901"/>
                <a:gd name="T13" fmla="*/ 109 h 439"/>
                <a:gd name="T14" fmla="*/ 819 w 901"/>
                <a:gd name="T15" fmla="*/ 192 h 439"/>
                <a:gd name="T16" fmla="*/ 819 w 901"/>
                <a:gd name="T17" fmla="*/ 217 h 439"/>
                <a:gd name="T18" fmla="*/ 840 w 901"/>
                <a:gd name="T19" fmla="*/ 257 h 439"/>
                <a:gd name="T20" fmla="*/ 850 w 901"/>
                <a:gd name="T21" fmla="*/ 320 h 439"/>
                <a:gd name="T22" fmla="*/ 844 w 901"/>
                <a:gd name="T23" fmla="*/ 339 h 439"/>
                <a:gd name="T24" fmla="*/ 857 w 901"/>
                <a:gd name="T25" fmla="*/ 359 h 439"/>
                <a:gd name="T26" fmla="*/ 901 w 901"/>
                <a:gd name="T27" fmla="*/ 439 h 439"/>
                <a:gd name="T28" fmla="*/ 500 w 901"/>
                <a:gd name="T29" fmla="*/ 435 h 439"/>
                <a:gd name="T30" fmla="*/ 198 w 901"/>
                <a:gd name="T31" fmla="*/ 418 h 439"/>
                <a:gd name="T32" fmla="*/ 205 w 901"/>
                <a:gd name="T33" fmla="*/ 285 h 439"/>
                <a:gd name="T34" fmla="*/ 0 w 901"/>
                <a:gd name="T35" fmla="*/ 268 h 439"/>
                <a:gd name="T36" fmla="*/ 25 w 901"/>
                <a:gd name="T37" fmla="*/ 0 h 439"/>
                <a:gd name="T38" fmla="*/ 25 w 901"/>
                <a:gd name="T39" fmla="*/ 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1" h="439">
                  <a:moveTo>
                    <a:pt x="25" y="0"/>
                  </a:moveTo>
                  <a:lnTo>
                    <a:pt x="580" y="33"/>
                  </a:lnTo>
                  <a:lnTo>
                    <a:pt x="618" y="61"/>
                  </a:lnTo>
                  <a:lnTo>
                    <a:pt x="684" y="57"/>
                  </a:lnTo>
                  <a:lnTo>
                    <a:pt x="753" y="80"/>
                  </a:lnTo>
                  <a:lnTo>
                    <a:pt x="772" y="103"/>
                  </a:lnTo>
                  <a:lnTo>
                    <a:pt x="789" y="109"/>
                  </a:lnTo>
                  <a:lnTo>
                    <a:pt x="819" y="192"/>
                  </a:lnTo>
                  <a:lnTo>
                    <a:pt x="819" y="217"/>
                  </a:lnTo>
                  <a:lnTo>
                    <a:pt x="840" y="257"/>
                  </a:lnTo>
                  <a:lnTo>
                    <a:pt x="850" y="320"/>
                  </a:lnTo>
                  <a:lnTo>
                    <a:pt x="844" y="339"/>
                  </a:lnTo>
                  <a:lnTo>
                    <a:pt x="857" y="359"/>
                  </a:lnTo>
                  <a:lnTo>
                    <a:pt x="901" y="439"/>
                  </a:lnTo>
                  <a:lnTo>
                    <a:pt x="500" y="435"/>
                  </a:lnTo>
                  <a:lnTo>
                    <a:pt x="198" y="418"/>
                  </a:lnTo>
                  <a:lnTo>
                    <a:pt x="205" y="285"/>
                  </a:lnTo>
                  <a:lnTo>
                    <a:pt x="0" y="268"/>
                  </a:lnTo>
                  <a:lnTo>
                    <a:pt x="25" y="0"/>
                  </a:lnTo>
                  <a:lnTo>
                    <a:pt x="25" y="0"/>
                  </a:lnTo>
                  <a:close/>
                </a:path>
              </a:pathLst>
            </a:custGeom>
            <a:grp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30" name="Freeform 1130"/>
            <p:cNvSpPr>
              <a:spLocks/>
            </p:cNvSpPr>
            <p:nvPr/>
          </p:nvSpPr>
          <p:spPr bwMode="auto">
            <a:xfrm>
              <a:off x="4035425" y="2925763"/>
              <a:ext cx="822325" cy="436562"/>
            </a:xfrm>
            <a:custGeom>
              <a:avLst/>
              <a:gdLst>
                <a:gd name="T0" fmla="*/ 29 w 812"/>
                <a:gd name="T1" fmla="*/ 0 h 426"/>
                <a:gd name="T2" fmla="*/ 331 w 812"/>
                <a:gd name="T3" fmla="*/ 17 h 426"/>
                <a:gd name="T4" fmla="*/ 732 w 812"/>
                <a:gd name="T5" fmla="*/ 21 h 426"/>
                <a:gd name="T6" fmla="*/ 755 w 812"/>
                <a:gd name="T7" fmla="*/ 40 h 426"/>
                <a:gd name="T8" fmla="*/ 766 w 812"/>
                <a:gd name="T9" fmla="*/ 36 h 426"/>
                <a:gd name="T10" fmla="*/ 782 w 812"/>
                <a:gd name="T11" fmla="*/ 57 h 426"/>
                <a:gd name="T12" fmla="*/ 768 w 812"/>
                <a:gd name="T13" fmla="*/ 57 h 426"/>
                <a:gd name="T14" fmla="*/ 755 w 812"/>
                <a:gd name="T15" fmla="*/ 86 h 426"/>
                <a:gd name="T16" fmla="*/ 787 w 812"/>
                <a:gd name="T17" fmla="*/ 132 h 426"/>
                <a:gd name="T18" fmla="*/ 812 w 812"/>
                <a:gd name="T19" fmla="*/ 137 h 426"/>
                <a:gd name="T20" fmla="*/ 808 w 812"/>
                <a:gd name="T21" fmla="*/ 424 h 426"/>
                <a:gd name="T22" fmla="*/ 464 w 812"/>
                <a:gd name="T23" fmla="*/ 426 h 426"/>
                <a:gd name="T24" fmla="*/ 0 w 812"/>
                <a:gd name="T25" fmla="*/ 405 h 426"/>
                <a:gd name="T26" fmla="*/ 29 w 812"/>
                <a:gd name="T27" fmla="*/ 0 h 426"/>
                <a:gd name="T28" fmla="*/ 29 w 812"/>
                <a:gd name="T29"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2" h="426">
                  <a:moveTo>
                    <a:pt x="29" y="0"/>
                  </a:moveTo>
                  <a:lnTo>
                    <a:pt x="331" y="17"/>
                  </a:lnTo>
                  <a:lnTo>
                    <a:pt x="732" y="21"/>
                  </a:lnTo>
                  <a:lnTo>
                    <a:pt x="755" y="40"/>
                  </a:lnTo>
                  <a:lnTo>
                    <a:pt x="766" y="36"/>
                  </a:lnTo>
                  <a:lnTo>
                    <a:pt x="782" y="57"/>
                  </a:lnTo>
                  <a:lnTo>
                    <a:pt x="768" y="57"/>
                  </a:lnTo>
                  <a:lnTo>
                    <a:pt x="755" y="86"/>
                  </a:lnTo>
                  <a:lnTo>
                    <a:pt x="787" y="132"/>
                  </a:lnTo>
                  <a:lnTo>
                    <a:pt x="812" y="137"/>
                  </a:lnTo>
                  <a:lnTo>
                    <a:pt x="808" y="424"/>
                  </a:lnTo>
                  <a:lnTo>
                    <a:pt x="464" y="426"/>
                  </a:lnTo>
                  <a:lnTo>
                    <a:pt x="0" y="405"/>
                  </a:lnTo>
                  <a:lnTo>
                    <a:pt x="29" y="0"/>
                  </a:lnTo>
                  <a:lnTo>
                    <a:pt x="29" y="0"/>
                  </a:lnTo>
                  <a:close/>
                </a:path>
              </a:pathLst>
            </a:custGeom>
            <a:grp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31" name="Freeform 1131"/>
            <p:cNvSpPr>
              <a:spLocks/>
            </p:cNvSpPr>
            <p:nvPr/>
          </p:nvSpPr>
          <p:spPr bwMode="auto">
            <a:xfrm>
              <a:off x="3917950" y="3335338"/>
              <a:ext cx="958850" cy="490537"/>
            </a:xfrm>
            <a:custGeom>
              <a:avLst/>
              <a:gdLst>
                <a:gd name="T0" fmla="*/ 6 w 943"/>
                <a:gd name="T1" fmla="*/ 0 h 479"/>
                <a:gd name="T2" fmla="*/ 110 w 943"/>
                <a:gd name="T3" fmla="*/ 7 h 479"/>
                <a:gd name="T4" fmla="*/ 574 w 943"/>
                <a:gd name="T5" fmla="*/ 28 h 479"/>
                <a:gd name="T6" fmla="*/ 918 w 943"/>
                <a:gd name="T7" fmla="*/ 26 h 479"/>
                <a:gd name="T8" fmla="*/ 922 w 943"/>
                <a:gd name="T9" fmla="*/ 97 h 479"/>
                <a:gd name="T10" fmla="*/ 943 w 943"/>
                <a:gd name="T11" fmla="*/ 247 h 479"/>
                <a:gd name="T12" fmla="*/ 939 w 943"/>
                <a:gd name="T13" fmla="*/ 479 h 479"/>
                <a:gd name="T14" fmla="*/ 865 w 943"/>
                <a:gd name="T15" fmla="*/ 439 h 479"/>
                <a:gd name="T16" fmla="*/ 783 w 943"/>
                <a:gd name="T17" fmla="*/ 454 h 479"/>
                <a:gd name="T18" fmla="*/ 724 w 943"/>
                <a:gd name="T19" fmla="*/ 471 h 479"/>
                <a:gd name="T20" fmla="*/ 639 w 943"/>
                <a:gd name="T21" fmla="*/ 473 h 479"/>
                <a:gd name="T22" fmla="*/ 574 w 943"/>
                <a:gd name="T23" fmla="*/ 435 h 479"/>
                <a:gd name="T24" fmla="*/ 557 w 943"/>
                <a:gd name="T25" fmla="*/ 454 h 479"/>
                <a:gd name="T26" fmla="*/ 456 w 943"/>
                <a:gd name="T27" fmla="*/ 410 h 479"/>
                <a:gd name="T28" fmla="*/ 407 w 943"/>
                <a:gd name="T29" fmla="*/ 399 h 479"/>
                <a:gd name="T30" fmla="*/ 382 w 943"/>
                <a:gd name="T31" fmla="*/ 376 h 479"/>
                <a:gd name="T32" fmla="*/ 352 w 943"/>
                <a:gd name="T33" fmla="*/ 374 h 479"/>
                <a:gd name="T34" fmla="*/ 319 w 943"/>
                <a:gd name="T35" fmla="*/ 347 h 479"/>
                <a:gd name="T36" fmla="*/ 331 w 943"/>
                <a:gd name="T37" fmla="*/ 89 h 479"/>
                <a:gd name="T38" fmla="*/ 0 w 943"/>
                <a:gd name="T39" fmla="*/ 70 h 479"/>
                <a:gd name="T40" fmla="*/ 6 w 943"/>
                <a:gd name="T41" fmla="*/ 0 h 479"/>
                <a:gd name="T42" fmla="*/ 6 w 943"/>
                <a:gd name="T43"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43" h="479">
                  <a:moveTo>
                    <a:pt x="6" y="0"/>
                  </a:moveTo>
                  <a:lnTo>
                    <a:pt x="110" y="7"/>
                  </a:lnTo>
                  <a:lnTo>
                    <a:pt x="574" y="28"/>
                  </a:lnTo>
                  <a:lnTo>
                    <a:pt x="918" y="26"/>
                  </a:lnTo>
                  <a:lnTo>
                    <a:pt x="922" y="97"/>
                  </a:lnTo>
                  <a:lnTo>
                    <a:pt x="943" y="247"/>
                  </a:lnTo>
                  <a:lnTo>
                    <a:pt x="939" y="479"/>
                  </a:lnTo>
                  <a:lnTo>
                    <a:pt x="865" y="439"/>
                  </a:lnTo>
                  <a:lnTo>
                    <a:pt x="783" y="454"/>
                  </a:lnTo>
                  <a:lnTo>
                    <a:pt x="724" y="471"/>
                  </a:lnTo>
                  <a:lnTo>
                    <a:pt x="639" y="473"/>
                  </a:lnTo>
                  <a:lnTo>
                    <a:pt x="574" y="435"/>
                  </a:lnTo>
                  <a:lnTo>
                    <a:pt x="557" y="454"/>
                  </a:lnTo>
                  <a:lnTo>
                    <a:pt x="456" y="410"/>
                  </a:lnTo>
                  <a:lnTo>
                    <a:pt x="407" y="399"/>
                  </a:lnTo>
                  <a:lnTo>
                    <a:pt x="382" y="376"/>
                  </a:lnTo>
                  <a:lnTo>
                    <a:pt x="352" y="374"/>
                  </a:lnTo>
                  <a:lnTo>
                    <a:pt x="319" y="347"/>
                  </a:lnTo>
                  <a:lnTo>
                    <a:pt x="331" y="89"/>
                  </a:lnTo>
                  <a:lnTo>
                    <a:pt x="0" y="70"/>
                  </a:lnTo>
                  <a:lnTo>
                    <a:pt x="6" y="0"/>
                  </a:lnTo>
                  <a:lnTo>
                    <a:pt x="6" y="0"/>
                  </a:lnTo>
                  <a:close/>
                </a:path>
              </a:pathLst>
            </a:custGeom>
            <a:solidFill>
              <a:srgbClr val="70ACE3"/>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32" name="Freeform 1132"/>
            <p:cNvSpPr>
              <a:spLocks/>
            </p:cNvSpPr>
            <p:nvPr/>
          </p:nvSpPr>
          <p:spPr bwMode="auto">
            <a:xfrm>
              <a:off x="4597400" y="1668463"/>
              <a:ext cx="725487" cy="798512"/>
            </a:xfrm>
            <a:custGeom>
              <a:avLst/>
              <a:gdLst>
                <a:gd name="T0" fmla="*/ 4 w 711"/>
                <a:gd name="T1" fmla="*/ 146 h 774"/>
                <a:gd name="T2" fmla="*/ 33 w 711"/>
                <a:gd name="T3" fmla="*/ 238 h 774"/>
                <a:gd name="T4" fmla="*/ 36 w 711"/>
                <a:gd name="T5" fmla="*/ 352 h 774"/>
                <a:gd name="T6" fmla="*/ 55 w 711"/>
                <a:gd name="T7" fmla="*/ 445 h 774"/>
                <a:gd name="T8" fmla="*/ 31 w 711"/>
                <a:gd name="T9" fmla="*/ 492 h 774"/>
                <a:gd name="T10" fmla="*/ 67 w 711"/>
                <a:gd name="T11" fmla="*/ 527 h 774"/>
                <a:gd name="T12" fmla="*/ 65 w 711"/>
                <a:gd name="T13" fmla="*/ 774 h 774"/>
                <a:gd name="T14" fmla="*/ 584 w 711"/>
                <a:gd name="T15" fmla="*/ 764 h 774"/>
                <a:gd name="T16" fmla="*/ 576 w 711"/>
                <a:gd name="T17" fmla="*/ 715 h 774"/>
                <a:gd name="T18" fmla="*/ 519 w 711"/>
                <a:gd name="T19" fmla="*/ 673 h 774"/>
                <a:gd name="T20" fmla="*/ 493 w 711"/>
                <a:gd name="T21" fmla="*/ 643 h 774"/>
                <a:gd name="T22" fmla="*/ 422 w 711"/>
                <a:gd name="T23" fmla="*/ 599 h 774"/>
                <a:gd name="T24" fmla="*/ 424 w 711"/>
                <a:gd name="T25" fmla="*/ 529 h 774"/>
                <a:gd name="T26" fmla="*/ 409 w 711"/>
                <a:gd name="T27" fmla="*/ 481 h 774"/>
                <a:gd name="T28" fmla="*/ 466 w 711"/>
                <a:gd name="T29" fmla="*/ 413 h 774"/>
                <a:gd name="T30" fmla="*/ 462 w 711"/>
                <a:gd name="T31" fmla="*/ 344 h 774"/>
                <a:gd name="T32" fmla="*/ 557 w 711"/>
                <a:gd name="T33" fmla="*/ 274 h 774"/>
                <a:gd name="T34" fmla="*/ 580 w 711"/>
                <a:gd name="T35" fmla="*/ 234 h 774"/>
                <a:gd name="T36" fmla="*/ 711 w 711"/>
                <a:gd name="T37" fmla="*/ 165 h 774"/>
                <a:gd name="T38" fmla="*/ 652 w 711"/>
                <a:gd name="T39" fmla="*/ 141 h 774"/>
                <a:gd name="T40" fmla="*/ 601 w 711"/>
                <a:gd name="T41" fmla="*/ 146 h 774"/>
                <a:gd name="T42" fmla="*/ 590 w 711"/>
                <a:gd name="T43" fmla="*/ 127 h 774"/>
                <a:gd name="T44" fmla="*/ 495 w 711"/>
                <a:gd name="T45" fmla="*/ 126 h 774"/>
                <a:gd name="T46" fmla="*/ 432 w 711"/>
                <a:gd name="T47" fmla="*/ 107 h 774"/>
                <a:gd name="T48" fmla="*/ 301 w 711"/>
                <a:gd name="T49" fmla="*/ 93 h 774"/>
                <a:gd name="T50" fmla="*/ 282 w 711"/>
                <a:gd name="T51" fmla="*/ 70 h 774"/>
                <a:gd name="T52" fmla="*/ 228 w 711"/>
                <a:gd name="T53" fmla="*/ 50 h 774"/>
                <a:gd name="T54" fmla="*/ 219 w 711"/>
                <a:gd name="T55" fmla="*/ 0 h 774"/>
                <a:gd name="T56" fmla="*/ 187 w 711"/>
                <a:gd name="T57" fmla="*/ 0 h 774"/>
                <a:gd name="T58" fmla="*/ 187 w 711"/>
                <a:gd name="T59" fmla="*/ 36 h 774"/>
                <a:gd name="T60" fmla="*/ 0 w 711"/>
                <a:gd name="T61" fmla="*/ 36 h 774"/>
                <a:gd name="T62" fmla="*/ 4 w 711"/>
                <a:gd name="T63" fmla="*/ 146 h 774"/>
                <a:gd name="T64" fmla="*/ 4 w 711"/>
                <a:gd name="T65" fmla="*/ 146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1" h="774">
                  <a:moveTo>
                    <a:pt x="4" y="146"/>
                  </a:moveTo>
                  <a:lnTo>
                    <a:pt x="33" y="238"/>
                  </a:lnTo>
                  <a:lnTo>
                    <a:pt x="36" y="352"/>
                  </a:lnTo>
                  <a:lnTo>
                    <a:pt x="55" y="445"/>
                  </a:lnTo>
                  <a:lnTo>
                    <a:pt x="31" y="492"/>
                  </a:lnTo>
                  <a:lnTo>
                    <a:pt x="67" y="527"/>
                  </a:lnTo>
                  <a:lnTo>
                    <a:pt x="65" y="774"/>
                  </a:lnTo>
                  <a:lnTo>
                    <a:pt x="584" y="764"/>
                  </a:lnTo>
                  <a:lnTo>
                    <a:pt x="576" y="715"/>
                  </a:lnTo>
                  <a:lnTo>
                    <a:pt x="519" y="673"/>
                  </a:lnTo>
                  <a:lnTo>
                    <a:pt x="493" y="643"/>
                  </a:lnTo>
                  <a:lnTo>
                    <a:pt x="422" y="599"/>
                  </a:lnTo>
                  <a:lnTo>
                    <a:pt x="424" y="529"/>
                  </a:lnTo>
                  <a:lnTo>
                    <a:pt x="409" y="481"/>
                  </a:lnTo>
                  <a:lnTo>
                    <a:pt x="466" y="413"/>
                  </a:lnTo>
                  <a:lnTo>
                    <a:pt x="462" y="344"/>
                  </a:lnTo>
                  <a:lnTo>
                    <a:pt x="557" y="274"/>
                  </a:lnTo>
                  <a:lnTo>
                    <a:pt x="580" y="234"/>
                  </a:lnTo>
                  <a:lnTo>
                    <a:pt x="711" y="165"/>
                  </a:lnTo>
                  <a:lnTo>
                    <a:pt x="652" y="141"/>
                  </a:lnTo>
                  <a:lnTo>
                    <a:pt x="601" y="146"/>
                  </a:lnTo>
                  <a:lnTo>
                    <a:pt x="590" y="127"/>
                  </a:lnTo>
                  <a:lnTo>
                    <a:pt x="495" y="126"/>
                  </a:lnTo>
                  <a:lnTo>
                    <a:pt x="432" y="107"/>
                  </a:lnTo>
                  <a:lnTo>
                    <a:pt x="301" y="93"/>
                  </a:lnTo>
                  <a:lnTo>
                    <a:pt x="282" y="70"/>
                  </a:lnTo>
                  <a:lnTo>
                    <a:pt x="228" y="50"/>
                  </a:lnTo>
                  <a:lnTo>
                    <a:pt x="219" y="0"/>
                  </a:lnTo>
                  <a:lnTo>
                    <a:pt x="187" y="0"/>
                  </a:lnTo>
                  <a:lnTo>
                    <a:pt x="187" y="36"/>
                  </a:lnTo>
                  <a:lnTo>
                    <a:pt x="0" y="36"/>
                  </a:lnTo>
                  <a:lnTo>
                    <a:pt x="4" y="146"/>
                  </a:lnTo>
                  <a:lnTo>
                    <a:pt x="4" y="146"/>
                  </a:lnTo>
                  <a:close/>
                </a:path>
              </a:pathLst>
            </a:custGeom>
            <a:grp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33" name="Freeform 1133"/>
            <p:cNvSpPr>
              <a:spLocks/>
            </p:cNvSpPr>
            <p:nvPr/>
          </p:nvSpPr>
          <p:spPr bwMode="auto">
            <a:xfrm>
              <a:off x="4651376" y="2454275"/>
              <a:ext cx="660400" cy="431800"/>
            </a:xfrm>
            <a:custGeom>
              <a:avLst/>
              <a:gdLst>
                <a:gd name="T0" fmla="*/ 2 w 652"/>
                <a:gd name="T1" fmla="*/ 40 h 420"/>
                <a:gd name="T2" fmla="*/ 13 w 652"/>
                <a:gd name="T3" fmla="*/ 65 h 420"/>
                <a:gd name="T4" fmla="*/ 5 w 652"/>
                <a:gd name="T5" fmla="*/ 88 h 420"/>
                <a:gd name="T6" fmla="*/ 13 w 652"/>
                <a:gd name="T7" fmla="*/ 147 h 420"/>
                <a:gd name="T8" fmla="*/ 43 w 652"/>
                <a:gd name="T9" fmla="*/ 230 h 420"/>
                <a:gd name="T10" fmla="*/ 43 w 652"/>
                <a:gd name="T11" fmla="*/ 255 h 420"/>
                <a:gd name="T12" fmla="*/ 64 w 652"/>
                <a:gd name="T13" fmla="*/ 295 h 420"/>
                <a:gd name="T14" fmla="*/ 74 w 652"/>
                <a:gd name="T15" fmla="*/ 358 h 420"/>
                <a:gd name="T16" fmla="*/ 68 w 652"/>
                <a:gd name="T17" fmla="*/ 377 h 420"/>
                <a:gd name="T18" fmla="*/ 81 w 652"/>
                <a:gd name="T19" fmla="*/ 397 h 420"/>
                <a:gd name="T20" fmla="*/ 504 w 652"/>
                <a:gd name="T21" fmla="*/ 388 h 420"/>
                <a:gd name="T22" fmla="*/ 534 w 652"/>
                <a:gd name="T23" fmla="*/ 420 h 420"/>
                <a:gd name="T24" fmla="*/ 578 w 652"/>
                <a:gd name="T25" fmla="*/ 325 h 420"/>
                <a:gd name="T26" fmla="*/ 564 w 652"/>
                <a:gd name="T27" fmla="*/ 289 h 420"/>
                <a:gd name="T28" fmla="*/ 639 w 652"/>
                <a:gd name="T29" fmla="*/ 232 h 420"/>
                <a:gd name="T30" fmla="*/ 652 w 652"/>
                <a:gd name="T31" fmla="*/ 190 h 420"/>
                <a:gd name="T32" fmla="*/ 599 w 652"/>
                <a:gd name="T33" fmla="*/ 129 h 420"/>
                <a:gd name="T34" fmla="*/ 545 w 652"/>
                <a:gd name="T35" fmla="*/ 67 h 420"/>
                <a:gd name="T36" fmla="*/ 534 w 652"/>
                <a:gd name="T37" fmla="*/ 0 h 420"/>
                <a:gd name="T38" fmla="*/ 15 w 652"/>
                <a:gd name="T39" fmla="*/ 10 h 420"/>
                <a:gd name="T40" fmla="*/ 0 w 652"/>
                <a:gd name="T41" fmla="*/ 8 h 420"/>
                <a:gd name="T42" fmla="*/ 2 w 652"/>
                <a:gd name="T43" fmla="*/ 40 h 420"/>
                <a:gd name="T44" fmla="*/ 2 w 652"/>
                <a:gd name="T45" fmla="*/ 4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2" h="420">
                  <a:moveTo>
                    <a:pt x="2" y="40"/>
                  </a:moveTo>
                  <a:lnTo>
                    <a:pt x="13" y="65"/>
                  </a:lnTo>
                  <a:lnTo>
                    <a:pt x="5" y="88"/>
                  </a:lnTo>
                  <a:lnTo>
                    <a:pt x="13" y="147"/>
                  </a:lnTo>
                  <a:lnTo>
                    <a:pt x="43" y="230"/>
                  </a:lnTo>
                  <a:lnTo>
                    <a:pt x="43" y="255"/>
                  </a:lnTo>
                  <a:lnTo>
                    <a:pt x="64" y="295"/>
                  </a:lnTo>
                  <a:lnTo>
                    <a:pt x="74" y="358"/>
                  </a:lnTo>
                  <a:lnTo>
                    <a:pt x="68" y="377"/>
                  </a:lnTo>
                  <a:lnTo>
                    <a:pt x="81" y="397"/>
                  </a:lnTo>
                  <a:lnTo>
                    <a:pt x="504" y="388"/>
                  </a:lnTo>
                  <a:lnTo>
                    <a:pt x="534" y="420"/>
                  </a:lnTo>
                  <a:lnTo>
                    <a:pt x="578" y="325"/>
                  </a:lnTo>
                  <a:lnTo>
                    <a:pt x="564" y="289"/>
                  </a:lnTo>
                  <a:lnTo>
                    <a:pt x="639" y="232"/>
                  </a:lnTo>
                  <a:lnTo>
                    <a:pt x="652" y="190"/>
                  </a:lnTo>
                  <a:lnTo>
                    <a:pt x="599" y="129"/>
                  </a:lnTo>
                  <a:lnTo>
                    <a:pt x="545" y="67"/>
                  </a:lnTo>
                  <a:lnTo>
                    <a:pt x="534" y="0"/>
                  </a:lnTo>
                  <a:lnTo>
                    <a:pt x="15" y="10"/>
                  </a:lnTo>
                  <a:lnTo>
                    <a:pt x="0" y="8"/>
                  </a:lnTo>
                  <a:lnTo>
                    <a:pt x="2" y="40"/>
                  </a:lnTo>
                  <a:lnTo>
                    <a:pt x="2" y="40"/>
                  </a:lnTo>
                  <a:close/>
                </a:path>
              </a:pathLst>
            </a:custGeom>
            <a:solidFill>
              <a:srgbClr val="70ACE3"/>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34" name="Freeform 1134"/>
            <p:cNvSpPr>
              <a:spLocks/>
            </p:cNvSpPr>
            <p:nvPr/>
          </p:nvSpPr>
          <p:spPr bwMode="auto">
            <a:xfrm>
              <a:off x="4733926" y="2851150"/>
              <a:ext cx="738187" cy="636588"/>
            </a:xfrm>
            <a:custGeom>
              <a:avLst/>
              <a:gdLst>
                <a:gd name="T0" fmla="*/ 44 w 727"/>
                <a:gd name="T1" fmla="*/ 89 h 616"/>
                <a:gd name="T2" fmla="*/ 67 w 727"/>
                <a:gd name="T3" fmla="*/ 108 h 616"/>
                <a:gd name="T4" fmla="*/ 78 w 727"/>
                <a:gd name="T5" fmla="*/ 104 h 616"/>
                <a:gd name="T6" fmla="*/ 94 w 727"/>
                <a:gd name="T7" fmla="*/ 125 h 616"/>
                <a:gd name="T8" fmla="*/ 80 w 727"/>
                <a:gd name="T9" fmla="*/ 125 h 616"/>
                <a:gd name="T10" fmla="*/ 67 w 727"/>
                <a:gd name="T11" fmla="*/ 154 h 616"/>
                <a:gd name="T12" fmla="*/ 99 w 727"/>
                <a:gd name="T13" fmla="*/ 200 h 616"/>
                <a:gd name="T14" fmla="*/ 124 w 727"/>
                <a:gd name="T15" fmla="*/ 205 h 616"/>
                <a:gd name="T16" fmla="*/ 120 w 727"/>
                <a:gd name="T17" fmla="*/ 492 h 616"/>
                <a:gd name="T18" fmla="*/ 124 w 727"/>
                <a:gd name="T19" fmla="*/ 563 h 616"/>
                <a:gd name="T20" fmla="*/ 607 w 727"/>
                <a:gd name="T21" fmla="*/ 547 h 616"/>
                <a:gd name="T22" fmla="*/ 613 w 727"/>
                <a:gd name="T23" fmla="*/ 589 h 616"/>
                <a:gd name="T24" fmla="*/ 592 w 727"/>
                <a:gd name="T25" fmla="*/ 616 h 616"/>
                <a:gd name="T26" fmla="*/ 666 w 727"/>
                <a:gd name="T27" fmla="*/ 612 h 616"/>
                <a:gd name="T28" fmla="*/ 679 w 727"/>
                <a:gd name="T29" fmla="*/ 589 h 616"/>
                <a:gd name="T30" fmla="*/ 679 w 727"/>
                <a:gd name="T31" fmla="*/ 563 h 616"/>
                <a:gd name="T32" fmla="*/ 698 w 727"/>
                <a:gd name="T33" fmla="*/ 544 h 616"/>
                <a:gd name="T34" fmla="*/ 702 w 727"/>
                <a:gd name="T35" fmla="*/ 523 h 616"/>
                <a:gd name="T36" fmla="*/ 721 w 727"/>
                <a:gd name="T37" fmla="*/ 521 h 616"/>
                <a:gd name="T38" fmla="*/ 727 w 727"/>
                <a:gd name="T39" fmla="*/ 479 h 616"/>
                <a:gd name="T40" fmla="*/ 700 w 727"/>
                <a:gd name="T41" fmla="*/ 473 h 616"/>
                <a:gd name="T42" fmla="*/ 683 w 727"/>
                <a:gd name="T43" fmla="*/ 443 h 616"/>
                <a:gd name="T44" fmla="*/ 656 w 727"/>
                <a:gd name="T45" fmla="*/ 369 h 616"/>
                <a:gd name="T46" fmla="*/ 626 w 727"/>
                <a:gd name="T47" fmla="*/ 359 h 616"/>
                <a:gd name="T48" fmla="*/ 592 w 727"/>
                <a:gd name="T49" fmla="*/ 331 h 616"/>
                <a:gd name="T50" fmla="*/ 578 w 727"/>
                <a:gd name="T51" fmla="*/ 293 h 616"/>
                <a:gd name="T52" fmla="*/ 599 w 727"/>
                <a:gd name="T53" fmla="*/ 234 h 616"/>
                <a:gd name="T54" fmla="*/ 582 w 727"/>
                <a:gd name="T55" fmla="*/ 222 h 616"/>
                <a:gd name="T56" fmla="*/ 540 w 727"/>
                <a:gd name="T57" fmla="*/ 222 h 616"/>
                <a:gd name="T58" fmla="*/ 531 w 727"/>
                <a:gd name="T59" fmla="*/ 186 h 616"/>
                <a:gd name="T60" fmla="*/ 462 w 727"/>
                <a:gd name="T61" fmla="*/ 114 h 616"/>
                <a:gd name="T62" fmla="*/ 445 w 727"/>
                <a:gd name="T63" fmla="*/ 55 h 616"/>
                <a:gd name="T64" fmla="*/ 453 w 727"/>
                <a:gd name="T65" fmla="*/ 32 h 616"/>
                <a:gd name="T66" fmla="*/ 423 w 727"/>
                <a:gd name="T67" fmla="*/ 0 h 616"/>
                <a:gd name="T68" fmla="*/ 0 w 727"/>
                <a:gd name="T69" fmla="*/ 9 h 616"/>
                <a:gd name="T70" fmla="*/ 44 w 727"/>
                <a:gd name="T71" fmla="*/ 89 h 616"/>
                <a:gd name="T72" fmla="*/ 44 w 727"/>
                <a:gd name="T73" fmla="*/ 89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27" h="616">
                  <a:moveTo>
                    <a:pt x="44" y="89"/>
                  </a:moveTo>
                  <a:lnTo>
                    <a:pt x="67" y="108"/>
                  </a:lnTo>
                  <a:lnTo>
                    <a:pt x="78" y="104"/>
                  </a:lnTo>
                  <a:lnTo>
                    <a:pt x="94" y="125"/>
                  </a:lnTo>
                  <a:lnTo>
                    <a:pt x="80" y="125"/>
                  </a:lnTo>
                  <a:lnTo>
                    <a:pt x="67" y="154"/>
                  </a:lnTo>
                  <a:lnTo>
                    <a:pt x="99" y="200"/>
                  </a:lnTo>
                  <a:lnTo>
                    <a:pt x="124" y="205"/>
                  </a:lnTo>
                  <a:lnTo>
                    <a:pt x="120" y="492"/>
                  </a:lnTo>
                  <a:lnTo>
                    <a:pt x="124" y="563"/>
                  </a:lnTo>
                  <a:lnTo>
                    <a:pt x="607" y="547"/>
                  </a:lnTo>
                  <a:lnTo>
                    <a:pt x="613" y="589"/>
                  </a:lnTo>
                  <a:lnTo>
                    <a:pt x="592" y="616"/>
                  </a:lnTo>
                  <a:lnTo>
                    <a:pt x="666" y="612"/>
                  </a:lnTo>
                  <a:lnTo>
                    <a:pt x="679" y="589"/>
                  </a:lnTo>
                  <a:lnTo>
                    <a:pt x="679" y="563"/>
                  </a:lnTo>
                  <a:lnTo>
                    <a:pt x="698" y="544"/>
                  </a:lnTo>
                  <a:lnTo>
                    <a:pt x="702" y="523"/>
                  </a:lnTo>
                  <a:lnTo>
                    <a:pt x="721" y="521"/>
                  </a:lnTo>
                  <a:lnTo>
                    <a:pt x="727" y="479"/>
                  </a:lnTo>
                  <a:lnTo>
                    <a:pt x="700" y="473"/>
                  </a:lnTo>
                  <a:lnTo>
                    <a:pt x="683" y="443"/>
                  </a:lnTo>
                  <a:lnTo>
                    <a:pt x="656" y="369"/>
                  </a:lnTo>
                  <a:lnTo>
                    <a:pt x="626" y="359"/>
                  </a:lnTo>
                  <a:lnTo>
                    <a:pt x="592" y="331"/>
                  </a:lnTo>
                  <a:lnTo>
                    <a:pt x="578" y="293"/>
                  </a:lnTo>
                  <a:lnTo>
                    <a:pt x="599" y="234"/>
                  </a:lnTo>
                  <a:lnTo>
                    <a:pt x="582" y="222"/>
                  </a:lnTo>
                  <a:lnTo>
                    <a:pt x="540" y="222"/>
                  </a:lnTo>
                  <a:lnTo>
                    <a:pt x="531" y="186"/>
                  </a:lnTo>
                  <a:lnTo>
                    <a:pt x="462" y="114"/>
                  </a:lnTo>
                  <a:lnTo>
                    <a:pt x="445" y="55"/>
                  </a:lnTo>
                  <a:lnTo>
                    <a:pt x="453" y="32"/>
                  </a:lnTo>
                  <a:lnTo>
                    <a:pt x="423" y="0"/>
                  </a:lnTo>
                  <a:lnTo>
                    <a:pt x="0" y="9"/>
                  </a:lnTo>
                  <a:lnTo>
                    <a:pt x="44" y="89"/>
                  </a:lnTo>
                  <a:lnTo>
                    <a:pt x="44" y="89"/>
                  </a:lnTo>
                  <a:close/>
                </a:path>
              </a:pathLst>
            </a:custGeom>
            <a:solidFill>
              <a:srgbClr val="AED0E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35" name="Freeform 1135"/>
            <p:cNvSpPr>
              <a:spLocks/>
            </p:cNvSpPr>
            <p:nvPr/>
          </p:nvSpPr>
          <p:spPr bwMode="auto">
            <a:xfrm>
              <a:off x="4857751" y="3419475"/>
              <a:ext cx="558800" cy="495300"/>
            </a:xfrm>
            <a:custGeom>
              <a:avLst/>
              <a:gdLst>
                <a:gd name="T0" fmla="*/ 21 w 551"/>
                <a:gd name="T1" fmla="*/ 166 h 481"/>
                <a:gd name="T2" fmla="*/ 17 w 551"/>
                <a:gd name="T3" fmla="*/ 398 h 481"/>
                <a:gd name="T4" fmla="*/ 29 w 551"/>
                <a:gd name="T5" fmla="*/ 411 h 481"/>
                <a:gd name="T6" fmla="*/ 69 w 551"/>
                <a:gd name="T7" fmla="*/ 411 h 481"/>
                <a:gd name="T8" fmla="*/ 70 w 551"/>
                <a:gd name="T9" fmla="*/ 481 h 481"/>
                <a:gd name="T10" fmla="*/ 397 w 551"/>
                <a:gd name="T11" fmla="*/ 477 h 481"/>
                <a:gd name="T12" fmla="*/ 392 w 551"/>
                <a:gd name="T13" fmla="*/ 405 h 481"/>
                <a:gd name="T14" fmla="*/ 418 w 551"/>
                <a:gd name="T15" fmla="*/ 325 h 481"/>
                <a:gd name="T16" fmla="*/ 460 w 551"/>
                <a:gd name="T17" fmla="*/ 270 h 481"/>
                <a:gd name="T18" fmla="*/ 456 w 551"/>
                <a:gd name="T19" fmla="*/ 255 h 481"/>
                <a:gd name="T20" fmla="*/ 487 w 551"/>
                <a:gd name="T21" fmla="*/ 204 h 481"/>
                <a:gd name="T22" fmla="*/ 504 w 551"/>
                <a:gd name="T23" fmla="*/ 149 h 481"/>
                <a:gd name="T24" fmla="*/ 498 w 551"/>
                <a:gd name="T25" fmla="*/ 145 h 481"/>
                <a:gd name="T26" fmla="*/ 525 w 551"/>
                <a:gd name="T27" fmla="*/ 124 h 481"/>
                <a:gd name="T28" fmla="*/ 551 w 551"/>
                <a:gd name="T29" fmla="*/ 76 h 481"/>
                <a:gd name="T30" fmla="*/ 542 w 551"/>
                <a:gd name="T31" fmla="*/ 65 h 481"/>
                <a:gd name="T32" fmla="*/ 468 w 551"/>
                <a:gd name="T33" fmla="*/ 69 h 481"/>
                <a:gd name="T34" fmla="*/ 489 w 551"/>
                <a:gd name="T35" fmla="*/ 42 h 481"/>
                <a:gd name="T36" fmla="*/ 483 w 551"/>
                <a:gd name="T37" fmla="*/ 0 h 481"/>
                <a:gd name="T38" fmla="*/ 0 w 551"/>
                <a:gd name="T39" fmla="*/ 16 h 481"/>
                <a:gd name="T40" fmla="*/ 21 w 551"/>
                <a:gd name="T41" fmla="*/ 166 h 481"/>
                <a:gd name="T42" fmla="*/ 21 w 551"/>
                <a:gd name="T43" fmla="*/ 16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1" h="481">
                  <a:moveTo>
                    <a:pt x="21" y="166"/>
                  </a:moveTo>
                  <a:lnTo>
                    <a:pt x="17" y="398"/>
                  </a:lnTo>
                  <a:lnTo>
                    <a:pt x="29" y="411"/>
                  </a:lnTo>
                  <a:lnTo>
                    <a:pt x="69" y="411"/>
                  </a:lnTo>
                  <a:lnTo>
                    <a:pt x="70" y="481"/>
                  </a:lnTo>
                  <a:lnTo>
                    <a:pt x="397" y="477"/>
                  </a:lnTo>
                  <a:lnTo>
                    <a:pt x="392" y="405"/>
                  </a:lnTo>
                  <a:lnTo>
                    <a:pt x="418" y="325"/>
                  </a:lnTo>
                  <a:lnTo>
                    <a:pt x="460" y="270"/>
                  </a:lnTo>
                  <a:lnTo>
                    <a:pt x="456" y="255"/>
                  </a:lnTo>
                  <a:lnTo>
                    <a:pt x="487" y="204"/>
                  </a:lnTo>
                  <a:lnTo>
                    <a:pt x="504" y="149"/>
                  </a:lnTo>
                  <a:lnTo>
                    <a:pt x="498" y="145"/>
                  </a:lnTo>
                  <a:lnTo>
                    <a:pt x="525" y="124"/>
                  </a:lnTo>
                  <a:lnTo>
                    <a:pt x="551" y="76"/>
                  </a:lnTo>
                  <a:lnTo>
                    <a:pt x="542" y="65"/>
                  </a:lnTo>
                  <a:lnTo>
                    <a:pt x="468" y="69"/>
                  </a:lnTo>
                  <a:lnTo>
                    <a:pt x="489" y="42"/>
                  </a:lnTo>
                  <a:lnTo>
                    <a:pt x="483" y="0"/>
                  </a:lnTo>
                  <a:lnTo>
                    <a:pt x="0" y="16"/>
                  </a:lnTo>
                  <a:lnTo>
                    <a:pt x="21" y="166"/>
                  </a:lnTo>
                  <a:lnTo>
                    <a:pt x="21" y="166"/>
                  </a:lnTo>
                  <a:close/>
                </a:path>
              </a:pathLst>
            </a:custGeom>
            <a:solidFill>
              <a:srgbClr val="70ACE3"/>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36" name="Freeform 1136"/>
            <p:cNvSpPr>
              <a:spLocks/>
            </p:cNvSpPr>
            <p:nvPr/>
          </p:nvSpPr>
          <p:spPr bwMode="auto">
            <a:xfrm>
              <a:off x="4930776" y="3910013"/>
              <a:ext cx="635000" cy="544512"/>
            </a:xfrm>
            <a:custGeom>
              <a:avLst/>
              <a:gdLst>
                <a:gd name="T0" fmla="*/ 0 w 624"/>
                <a:gd name="T1" fmla="*/ 4 h 529"/>
                <a:gd name="T2" fmla="*/ 6 w 624"/>
                <a:gd name="T3" fmla="*/ 147 h 529"/>
                <a:gd name="T4" fmla="*/ 63 w 624"/>
                <a:gd name="T5" fmla="*/ 251 h 529"/>
                <a:gd name="T6" fmla="*/ 42 w 624"/>
                <a:gd name="T7" fmla="*/ 333 h 529"/>
                <a:gd name="T8" fmla="*/ 46 w 624"/>
                <a:gd name="T9" fmla="*/ 401 h 529"/>
                <a:gd name="T10" fmla="*/ 21 w 624"/>
                <a:gd name="T11" fmla="*/ 436 h 529"/>
                <a:gd name="T12" fmla="*/ 31 w 624"/>
                <a:gd name="T13" fmla="*/ 447 h 529"/>
                <a:gd name="T14" fmla="*/ 114 w 624"/>
                <a:gd name="T15" fmla="*/ 438 h 529"/>
                <a:gd name="T16" fmla="*/ 217 w 624"/>
                <a:gd name="T17" fmla="*/ 464 h 529"/>
                <a:gd name="T18" fmla="*/ 251 w 624"/>
                <a:gd name="T19" fmla="*/ 438 h 529"/>
                <a:gd name="T20" fmla="*/ 352 w 624"/>
                <a:gd name="T21" fmla="*/ 479 h 529"/>
                <a:gd name="T22" fmla="*/ 360 w 624"/>
                <a:gd name="T23" fmla="*/ 502 h 529"/>
                <a:gd name="T24" fmla="*/ 398 w 624"/>
                <a:gd name="T25" fmla="*/ 519 h 529"/>
                <a:gd name="T26" fmla="*/ 419 w 624"/>
                <a:gd name="T27" fmla="*/ 498 h 529"/>
                <a:gd name="T28" fmla="*/ 466 w 624"/>
                <a:gd name="T29" fmla="*/ 517 h 529"/>
                <a:gd name="T30" fmla="*/ 497 w 624"/>
                <a:gd name="T31" fmla="*/ 502 h 529"/>
                <a:gd name="T32" fmla="*/ 491 w 624"/>
                <a:gd name="T33" fmla="*/ 472 h 529"/>
                <a:gd name="T34" fmla="*/ 573 w 624"/>
                <a:gd name="T35" fmla="*/ 498 h 529"/>
                <a:gd name="T36" fmla="*/ 569 w 624"/>
                <a:gd name="T37" fmla="*/ 529 h 529"/>
                <a:gd name="T38" fmla="*/ 624 w 624"/>
                <a:gd name="T39" fmla="*/ 491 h 529"/>
                <a:gd name="T40" fmla="*/ 575 w 624"/>
                <a:gd name="T41" fmla="*/ 485 h 529"/>
                <a:gd name="T42" fmla="*/ 538 w 624"/>
                <a:gd name="T43" fmla="*/ 445 h 529"/>
                <a:gd name="T44" fmla="*/ 584 w 624"/>
                <a:gd name="T45" fmla="*/ 396 h 529"/>
                <a:gd name="T46" fmla="*/ 584 w 624"/>
                <a:gd name="T47" fmla="*/ 367 h 529"/>
                <a:gd name="T48" fmla="*/ 533 w 624"/>
                <a:gd name="T49" fmla="*/ 409 h 529"/>
                <a:gd name="T50" fmla="*/ 508 w 624"/>
                <a:gd name="T51" fmla="*/ 396 h 529"/>
                <a:gd name="T52" fmla="*/ 529 w 624"/>
                <a:gd name="T53" fmla="*/ 373 h 529"/>
                <a:gd name="T54" fmla="*/ 472 w 624"/>
                <a:gd name="T55" fmla="*/ 390 h 529"/>
                <a:gd name="T56" fmla="*/ 436 w 624"/>
                <a:gd name="T57" fmla="*/ 375 h 529"/>
                <a:gd name="T58" fmla="*/ 445 w 624"/>
                <a:gd name="T59" fmla="*/ 350 h 529"/>
                <a:gd name="T60" fmla="*/ 542 w 624"/>
                <a:gd name="T61" fmla="*/ 367 h 529"/>
                <a:gd name="T62" fmla="*/ 504 w 624"/>
                <a:gd name="T63" fmla="*/ 305 h 529"/>
                <a:gd name="T64" fmla="*/ 510 w 624"/>
                <a:gd name="T65" fmla="*/ 259 h 529"/>
                <a:gd name="T66" fmla="*/ 289 w 624"/>
                <a:gd name="T67" fmla="*/ 268 h 529"/>
                <a:gd name="T68" fmla="*/ 316 w 624"/>
                <a:gd name="T69" fmla="*/ 170 h 529"/>
                <a:gd name="T70" fmla="*/ 354 w 624"/>
                <a:gd name="T71" fmla="*/ 120 h 529"/>
                <a:gd name="T72" fmla="*/ 343 w 624"/>
                <a:gd name="T73" fmla="*/ 107 h 529"/>
                <a:gd name="T74" fmla="*/ 327 w 624"/>
                <a:gd name="T75" fmla="*/ 0 h 529"/>
                <a:gd name="T76" fmla="*/ 0 w 624"/>
                <a:gd name="T77" fmla="*/ 4 h 529"/>
                <a:gd name="T78" fmla="*/ 0 w 624"/>
                <a:gd name="T79" fmla="*/ 4 h 529"/>
                <a:gd name="T80" fmla="*/ 0 w 624"/>
                <a:gd name="T81" fmla="*/ 4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529">
                  <a:moveTo>
                    <a:pt x="0" y="4"/>
                  </a:moveTo>
                  <a:lnTo>
                    <a:pt x="6" y="147"/>
                  </a:lnTo>
                  <a:lnTo>
                    <a:pt x="63" y="251"/>
                  </a:lnTo>
                  <a:lnTo>
                    <a:pt x="42" y="333"/>
                  </a:lnTo>
                  <a:lnTo>
                    <a:pt x="46" y="401"/>
                  </a:lnTo>
                  <a:lnTo>
                    <a:pt x="21" y="436"/>
                  </a:lnTo>
                  <a:lnTo>
                    <a:pt x="31" y="447"/>
                  </a:lnTo>
                  <a:lnTo>
                    <a:pt x="114" y="438"/>
                  </a:lnTo>
                  <a:lnTo>
                    <a:pt x="217" y="464"/>
                  </a:lnTo>
                  <a:lnTo>
                    <a:pt x="251" y="438"/>
                  </a:lnTo>
                  <a:lnTo>
                    <a:pt x="352" y="479"/>
                  </a:lnTo>
                  <a:lnTo>
                    <a:pt x="360" y="502"/>
                  </a:lnTo>
                  <a:lnTo>
                    <a:pt x="398" y="519"/>
                  </a:lnTo>
                  <a:lnTo>
                    <a:pt x="419" y="498"/>
                  </a:lnTo>
                  <a:lnTo>
                    <a:pt x="466" y="517"/>
                  </a:lnTo>
                  <a:lnTo>
                    <a:pt x="497" y="502"/>
                  </a:lnTo>
                  <a:lnTo>
                    <a:pt x="491" y="472"/>
                  </a:lnTo>
                  <a:lnTo>
                    <a:pt x="573" y="498"/>
                  </a:lnTo>
                  <a:lnTo>
                    <a:pt x="569" y="529"/>
                  </a:lnTo>
                  <a:lnTo>
                    <a:pt x="624" y="491"/>
                  </a:lnTo>
                  <a:lnTo>
                    <a:pt x="575" y="485"/>
                  </a:lnTo>
                  <a:lnTo>
                    <a:pt x="538" y="445"/>
                  </a:lnTo>
                  <a:lnTo>
                    <a:pt x="584" y="396"/>
                  </a:lnTo>
                  <a:lnTo>
                    <a:pt x="584" y="367"/>
                  </a:lnTo>
                  <a:lnTo>
                    <a:pt x="533" y="409"/>
                  </a:lnTo>
                  <a:lnTo>
                    <a:pt x="508" y="396"/>
                  </a:lnTo>
                  <a:lnTo>
                    <a:pt x="529" y="373"/>
                  </a:lnTo>
                  <a:lnTo>
                    <a:pt x="472" y="390"/>
                  </a:lnTo>
                  <a:lnTo>
                    <a:pt x="436" y="375"/>
                  </a:lnTo>
                  <a:lnTo>
                    <a:pt x="445" y="350"/>
                  </a:lnTo>
                  <a:lnTo>
                    <a:pt x="542" y="367"/>
                  </a:lnTo>
                  <a:lnTo>
                    <a:pt x="504" y="305"/>
                  </a:lnTo>
                  <a:lnTo>
                    <a:pt x="510" y="259"/>
                  </a:lnTo>
                  <a:lnTo>
                    <a:pt x="289" y="268"/>
                  </a:lnTo>
                  <a:lnTo>
                    <a:pt x="316" y="170"/>
                  </a:lnTo>
                  <a:lnTo>
                    <a:pt x="354" y="120"/>
                  </a:lnTo>
                  <a:lnTo>
                    <a:pt x="343" y="107"/>
                  </a:lnTo>
                  <a:lnTo>
                    <a:pt x="327" y="0"/>
                  </a:lnTo>
                  <a:lnTo>
                    <a:pt x="0" y="4"/>
                  </a:lnTo>
                  <a:lnTo>
                    <a:pt x="0" y="4"/>
                  </a:lnTo>
                  <a:lnTo>
                    <a:pt x="0" y="4"/>
                  </a:lnTo>
                  <a:close/>
                </a:path>
              </a:pathLst>
            </a:custGeom>
            <a:grp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37" name="Freeform 1137"/>
            <p:cNvSpPr>
              <a:spLocks/>
            </p:cNvSpPr>
            <p:nvPr/>
          </p:nvSpPr>
          <p:spPr bwMode="auto">
            <a:xfrm>
              <a:off x="5251451" y="1889125"/>
              <a:ext cx="631825" cy="317500"/>
            </a:xfrm>
            <a:custGeom>
              <a:avLst/>
              <a:gdLst>
                <a:gd name="T0" fmla="*/ 224 w 622"/>
                <a:gd name="T1" fmla="*/ 203 h 310"/>
                <a:gd name="T2" fmla="*/ 232 w 622"/>
                <a:gd name="T3" fmla="*/ 222 h 310"/>
                <a:gd name="T4" fmla="*/ 253 w 622"/>
                <a:gd name="T5" fmla="*/ 228 h 310"/>
                <a:gd name="T6" fmla="*/ 283 w 622"/>
                <a:gd name="T7" fmla="*/ 310 h 310"/>
                <a:gd name="T8" fmla="*/ 338 w 622"/>
                <a:gd name="T9" fmla="*/ 197 h 310"/>
                <a:gd name="T10" fmla="*/ 367 w 622"/>
                <a:gd name="T11" fmla="*/ 201 h 310"/>
                <a:gd name="T12" fmla="*/ 403 w 622"/>
                <a:gd name="T13" fmla="*/ 184 h 310"/>
                <a:gd name="T14" fmla="*/ 462 w 622"/>
                <a:gd name="T15" fmla="*/ 184 h 310"/>
                <a:gd name="T16" fmla="*/ 483 w 622"/>
                <a:gd name="T17" fmla="*/ 158 h 310"/>
                <a:gd name="T18" fmla="*/ 599 w 622"/>
                <a:gd name="T19" fmla="*/ 161 h 310"/>
                <a:gd name="T20" fmla="*/ 622 w 622"/>
                <a:gd name="T21" fmla="*/ 144 h 310"/>
                <a:gd name="T22" fmla="*/ 584 w 622"/>
                <a:gd name="T23" fmla="*/ 101 h 310"/>
                <a:gd name="T24" fmla="*/ 513 w 622"/>
                <a:gd name="T25" fmla="*/ 102 h 310"/>
                <a:gd name="T26" fmla="*/ 456 w 622"/>
                <a:gd name="T27" fmla="*/ 95 h 310"/>
                <a:gd name="T28" fmla="*/ 384 w 622"/>
                <a:gd name="T29" fmla="*/ 95 h 310"/>
                <a:gd name="T30" fmla="*/ 359 w 622"/>
                <a:gd name="T31" fmla="*/ 131 h 310"/>
                <a:gd name="T32" fmla="*/ 323 w 622"/>
                <a:gd name="T33" fmla="*/ 110 h 310"/>
                <a:gd name="T34" fmla="*/ 285 w 622"/>
                <a:gd name="T35" fmla="*/ 114 h 310"/>
                <a:gd name="T36" fmla="*/ 272 w 622"/>
                <a:gd name="T37" fmla="*/ 76 h 310"/>
                <a:gd name="T38" fmla="*/ 190 w 622"/>
                <a:gd name="T39" fmla="*/ 70 h 310"/>
                <a:gd name="T40" fmla="*/ 181 w 622"/>
                <a:gd name="T41" fmla="*/ 57 h 310"/>
                <a:gd name="T42" fmla="*/ 217 w 622"/>
                <a:gd name="T43" fmla="*/ 17 h 310"/>
                <a:gd name="T44" fmla="*/ 247 w 622"/>
                <a:gd name="T45" fmla="*/ 15 h 310"/>
                <a:gd name="T46" fmla="*/ 217 w 622"/>
                <a:gd name="T47" fmla="*/ 0 h 310"/>
                <a:gd name="T48" fmla="*/ 171 w 622"/>
                <a:gd name="T49" fmla="*/ 11 h 310"/>
                <a:gd name="T50" fmla="*/ 95 w 622"/>
                <a:gd name="T51" fmla="*/ 87 h 310"/>
                <a:gd name="T52" fmla="*/ 57 w 622"/>
                <a:gd name="T53" fmla="*/ 95 h 310"/>
                <a:gd name="T54" fmla="*/ 0 w 622"/>
                <a:gd name="T55" fmla="*/ 133 h 310"/>
                <a:gd name="T56" fmla="*/ 224 w 622"/>
                <a:gd name="T57" fmla="*/ 203 h 310"/>
                <a:gd name="T58" fmla="*/ 224 w 622"/>
                <a:gd name="T59" fmla="*/ 20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2" h="310">
                  <a:moveTo>
                    <a:pt x="224" y="203"/>
                  </a:moveTo>
                  <a:lnTo>
                    <a:pt x="232" y="222"/>
                  </a:lnTo>
                  <a:lnTo>
                    <a:pt x="253" y="228"/>
                  </a:lnTo>
                  <a:lnTo>
                    <a:pt x="283" y="310"/>
                  </a:lnTo>
                  <a:lnTo>
                    <a:pt x="338" y="197"/>
                  </a:lnTo>
                  <a:lnTo>
                    <a:pt x="367" y="201"/>
                  </a:lnTo>
                  <a:lnTo>
                    <a:pt x="403" y="184"/>
                  </a:lnTo>
                  <a:lnTo>
                    <a:pt x="462" y="184"/>
                  </a:lnTo>
                  <a:lnTo>
                    <a:pt x="483" y="158"/>
                  </a:lnTo>
                  <a:lnTo>
                    <a:pt x="599" y="161"/>
                  </a:lnTo>
                  <a:lnTo>
                    <a:pt x="622" y="144"/>
                  </a:lnTo>
                  <a:lnTo>
                    <a:pt x="584" y="101"/>
                  </a:lnTo>
                  <a:lnTo>
                    <a:pt x="513" y="102"/>
                  </a:lnTo>
                  <a:lnTo>
                    <a:pt x="456" y="95"/>
                  </a:lnTo>
                  <a:lnTo>
                    <a:pt x="384" y="95"/>
                  </a:lnTo>
                  <a:lnTo>
                    <a:pt x="359" y="131"/>
                  </a:lnTo>
                  <a:lnTo>
                    <a:pt x="323" y="110"/>
                  </a:lnTo>
                  <a:lnTo>
                    <a:pt x="285" y="114"/>
                  </a:lnTo>
                  <a:lnTo>
                    <a:pt x="272" y="76"/>
                  </a:lnTo>
                  <a:lnTo>
                    <a:pt x="190" y="70"/>
                  </a:lnTo>
                  <a:lnTo>
                    <a:pt x="181" y="57"/>
                  </a:lnTo>
                  <a:lnTo>
                    <a:pt x="217" y="17"/>
                  </a:lnTo>
                  <a:lnTo>
                    <a:pt x="247" y="15"/>
                  </a:lnTo>
                  <a:lnTo>
                    <a:pt x="217" y="0"/>
                  </a:lnTo>
                  <a:lnTo>
                    <a:pt x="171" y="11"/>
                  </a:lnTo>
                  <a:lnTo>
                    <a:pt x="95" y="87"/>
                  </a:lnTo>
                  <a:lnTo>
                    <a:pt x="57" y="95"/>
                  </a:lnTo>
                  <a:lnTo>
                    <a:pt x="0" y="133"/>
                  </a:lnTo>
                  <a:lnTo>
                    <a:pt x="224" y="203"/>
                  </a:lnTo>
                  <a:lnTo>
                    <a:pt x="224" y="203"/>
                  </a:lnTo>
                  <a:close/>
                </a:path>
              </a:pathLst>
            </a:custGeom>
            <a:solidFill>
              <a:srgbClr val="AED0E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38" name="Freeform 1138"/>
            <p:cNvSpPr>
              <a:spLocks/>
            </p:cNvSpPr>
            <p:nvPr/>
          </p:nvSpPr>
          <p:spPr bwMode="auto">
            <a:xfrm>
              <a:off x="5657851" y="2085975"/>
              <a:ext cx="427037" cy="577850"/>
            </a:xfrm>
            <a:custGeom>
              <a:avLst/>
              <a:gdLst>
                <a:gd name="T0" fmla="*/ 48 w 422"/>
                <a:gd name="T1" fmla="*/ 464 h 559"/>
                <a:gd name="T2" fmla="*/ 42 w 422"/>
                <a:gd name="T3" fmla="*/ 370 h 559"/>
                <a:gd name="T4" fmla="*/ 6 w 422"/>
                <a:gd name="T5" fmla="*/ 302 h 559"/>
                <a:gd name="T6" fmla="*/ 21 w 422"/>
                <a:gd name="T7" fmla="*/ 159 h 559"/>
                <a:gd name="T8" fmla="*/ 82 w 422"/>
                <a:gd name="T9" fmla="*/ 85 h 559"/>
                <a:gd name="T10" fmla="*/ 78 w 422"/>
                <a:gd name="T11" fmla="*/ 140 h 559"/>
                <a:gd name="T12" fmla="*/ 97 w 422"/>
                <a:gd name="T13" fmla="*/ 129 h 559"/>
                <a:gd name="T14" fmla="*/ 97 w 422"/>
                <a:gd name="T15" fmla="*/ 83 h 559"/>
                <a:gd name="T16" fmla="*/ 120 w 422"/>
                <a:gd name="T17" fmla="*/ 57 h 559"/>
                <a:gd name="T18" fmla="*/ 127 w 422"/>
                <a:gd name="T19" fmla="*/ 7 h 559"/>
                <a:gd name="T20" fmla="*/ 148 w 422"/>
                <a:gd name="T21" fmla="*/ 0 h 559"/>
                <a:gd name="T22" fmla="*/ 276 w 422"/>
                <a:gd name="T23" fmla="*/ 43 h 559"/>
                <a:gd name="T24" fmla="*/ 287 w 422"/>
                <a:gd name="T25" fmla="*/ 80 h 559"/>
                <a:gd name="T26" fmla="*/ 304 w 422"/>
                <a:gd name="T27" fmla="*/ 114 h 559"/>
                <a:gd name="T28" fmla="*/ 308 w 422"/>
                <a:gd name="T29" fmla="*/ 175 h 559"/>
                <a:gd name="T30" fmla="*/ 264 w 422"/>
                <a:gd name="T31" fmla="*/ 228 h 559"/>
                <a:gd name="T32" fmla="*/ 262 w 422"/>
                <a:gd name="T33" fmla="*/ 268 h 559"/>
                <a:gd name="T34" fmla="*/ 287 w 422"/>
                <a:gd name="T35" fmla="*/ 281 h 559"/>
                <a:gd name="T36" fmla="*/ 321 w 422"/>
                <a:gd name="T37" fmla="*/ 226 h 559"/>
                <a:gd name="T38" fmla="*/ 356 w 422"/>
                <a:gd name="T39" fmla="*/ 207 h 559"/>
                <a:gd name="T40" fmla="*/ 378 w 422"/>
                <a:gd name="T41" fmla="*/ 218 h 559"/>
                <a:gd name="T42" fmla="*/ 422 w 422"/>
                <a:gd name="T43" fmla="*/ 342 h 559"/>
                <a:gd name="T44" fmla="*/ 392 w 422"/>
                <a:gd name="T45" fmla="*/ 395 h 559"/>
                <a:gd name="T46" fmla="*/ 384 w 422"/>
                <a:gd name="T47" fmla="*/ 433 h 559"/>
                <a:gd name="T48" fmla="*/ 367 w 422"/>
                <a:gd name="T49" fmla="*/ 445 h 559"/>
                <a:gd name="T50" fmla="*/ 367 w 422"/>
                <a:gd name="T51" fmla="*/ 479 h 559"/>
                <a:gd name="T52" fmla="*/ 344 w 422"/>
                <a:gd name="T53" fmla="*/ 524 h 559"/>
                <a:gd name="T54" fmla="*/ 205 w 422"/>
                <a:gd name="T55" fmla="*/ 543 h 559"/>
                <a:gd name="T56" fmla="*/ 202 w 422"/>
                <a:gd name="T57" fmla="*/ 536 h 559"/>
                <a:gd name="T58" fmla="*/ 0 w 422"/>
                <a:gd name="T59" fmla="*/ 559 h 559"/>
                <a:gd name="T60" fmla="*/ 48 w 422"/>
                <a:gd name="T61" fmla="*/ 464 h 559"/>
                <a:gd name="T62" fmla="*/ 48 w 422"/>
                <a:gd name="T63" fmla="*/ 464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2" h="559">
                  <a:moveTo>
                    <a:pt x="48" y="464"/>
                  </a:moveTo>
                  <a:lnTo>
                    <a:pt x="42" y="370"/>
                  </a:lnTo>
                  <a:lnTo>
                    <a:pt x="6" y="302"/>
                  </a:lnTo>
                  <a:lnTo>
                    <a:pt x="21" y="159"/>
                  </a:lnTo>
                  <a:lnTo>
                    <a:pt x="82" y="85"/>
                  </a:lnTo>
                  <a:lnTo>
                    <a:pt x="78" y="140"/>
                  </a:lnTo>
                  <a:lnTo>
                    <a:pt x="97" y="129"/>
                  </a:lnTo>
                  <a:lnTo>
                    <a:pt x="97" y="83"/>
                  </a:lnTo>
                  <a:lnTo>
                    <a:pt x="120" y="57"/>
                  </a:lnTo>
                  <a:lnTo>
                    <a:pt x="127" y="7"/>
                  </a:lnTo>
                  <a:lnTo>
                    <a:pt x="148" y="0"/>
                  </a:lnTo>
                  <a:lnTo>
                    <a:pt x="276" y="43"/>
                  </a:lnTo>
                  <a:lnTo>
                    <a:pt x="287" y="80"/>
                  </a:lnTo>
                  <a:lnTo>
                    <a:pt x="304" y="114"/>
                  </a:lnTo>
                  <a:lnTo>
                    <a:pt x="308" y="175"/>
                  </a:lnTo>
                  <a:lnTo>
                    <a:pt x="264" y="228"/>
                  </a:lnTo>
                  <a:lnTo>
                    <a:pt x="262" y="268"/>
                  </a:lnTo>
                  <a:lnTo>
                    <a:pt x="287" y="281"/>
                  </a:lnTo>
                  <a:lnTo>
                    <a:pt x="321" y="226"/>
                  </a:lnTo>
                  <a:lnTo>
                    <a:pt x="356" y="207"/>
                  </a:lnTo>
                  <a:lnTo>
                    <a:pt x="378" y="218"/>
                  </a:lnTo>
                  <a:lnTo>
                    <a:pt x="422" y="342"/>
                  </a:lnTo>
                  <a:lnTo>
                    <a:pt x="392" y="395"/>
                  </a:lnTo>
                  <a:lnTo>
                    <a:pt x="384" y="433"/>
                  </a:lnTo>
                  <a:lnTo>
                    <a:pt x="367" y="445"/>
                  </a:lnTo>
                  <a:lnTo>
                    <a:pt x="367" y="479"/>
                  </a:lnTo>
                  <a:lnTo>
                    <a:pt x="344" y="524"/>
                  </a:lnTo>
                  <a:lnTo>
                    <a:pt x="205" y="543"/>
                  </a:lnTo>
                  <a:lnTo>
                    <a:pt x="202" y="536"/>
                  </a:lnTo>
                  <a:lnTo>
                    <a:pt x="0" y="559"/>
                  </a:lnTo>
                  <a:lnTo>
                    <a:pt x="48" y="464"/>
                  </a:lnTo>
                  <a:lnTo>
                    <a:pt x="48" y="464"/>
                  </a:lnTo>
                  <a:close/>
                </a:path>
              </a:pathLst>
            </a:custGeom>
            <a:solidFill>
              <a:srgbClr val="AED0E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39" name="Freeform 1139"/>
            <p:cNvSpPr>
              <a:spLocks/>
            </p:cNvSpPr>
            <p:nvPr/>
          </p:nvSpPr>
          <p:spPr bwMode="auto">
            <a:xfrm>
              <a:off x="5011738" y="1978025"/>
              <a:ext cx="590550" cy="609600"/>
            </a:xfrm>
            <a:custGeom>
              <a:avLst/>
              <a:gdLst>
                <a:gd name="T0" fmla="*/ 15 w 578"/>
                <a:gd name="T1" fmla="*/ 227 h 591"/>
                <a:gd name="T2" fmla="*/ 13 w 578"/>
                <a:gd name="T3" fmla="*/ 297 h 591"/>
                <a:gd name="T4" fmla="*/ 84 w 578"/>
                <a:gd name="T5" fmla="*/ 341 h 591"/>
                <a:gd name="T6" fmla="*/ 110 w 578"/>
                <a:gd name="T7" fmla="*/ 371 h 591"/>
                <a:gd name="T8" fmla="*/ 167 w 578"/>
                <a:gd name="T9" fmla="*/ 413 h 591"/>
                <a:gd name="T10" fmla="*/ 175 w 578"/>
                <a:gd name="T11" fmla="*/ 462 h 591"/>
                <a:gd name="T12" fmla="*/ 186 w 578"/>
                <a:gd name="T13" fmla="*/ 529 h 591"/>
                <a:gd name="T14" fmla="*/ 240 w 578"/>
                <a:gd name="T15" fmla="*/ 591 h 591"/>
                <a:gd name="T16" fmla="*/ 527 w 578"/>
                <a:gd name="T17" fmla="*/ 574 h 591"/>
                <a:gd name="T18" fmla="*/ 511 w 578"/>
                <a:gd name="T19" fmla="*/ 483 h 591"/>
                <a:gd name="T20" fmla="*/ 536 w 578"/>
                <a:gd name="T21" fmla="*/ 344 h 591"/>
                <a:gd name="T22" fmla="*/ 536 w 578"/>
                <a:gd name="T23" fmla="*/ 306 h 591"/>
                <a:gd name="T24" fmla="*/ 578 w 578"/>
                <a:gd name="T25" fmla="*/ 198 h 591"/>
                <a:gd name="T26" fmla="*/ 567 w 578"/>
                <a:gd name="T27" fmla="*/ 194 h 591"/>
                <a:gd name="T28" fmla="*/ 540 w 578"/>
                <a:gd name="T29" fmla="*/ 257 h 591"/>
                <a:gd name="T30" fmla="*/ 517 w 578"/>
                <a:gd name="T31" fmla="*/ 261 h 591"/>
                <a:gd name="T32" fmla="*/ 508 w 578"/>
                <a:gd name="T33" fmla="*/ 287 h 591"/>
                <a:gd name="T34" fmla="*/ 483 w 578"/>
                <a:gd name="T35" fmla="*/ 304 h 591"/>
                <a:gd name="T36" fmla="*/ 500 w 578"/>
                <a:gd name="T37" fmla="*/ 247 h 591"/>
                <a:gd name="T38" fmla="*/ 517 w 578"/>
                <a:gd name="T39" fmla="*/ 225 h 591"/>
                <a:gd name="T40" fmla="*/ 487 w 578"/>
                <a:gd name="T41" fmla="*/ 143 h 591"/>
                <a:gd name="T42" fmla="*/ 466 w 578"/>
                <a:gd name="T43" fmla="*/ 137 h 591"/>
                <a:gd name="T44" fmla="*/ 458 w 578"/>
                <a:gd name="T45" fmla="*/ 118 h 591"/>
                <a:gd name="T46" fmla="*/ 234 w 578"/>
                <a:gd name="T47" fmla="*/ 48 h 591"/>
                <a:gd name="T48" fmla="*/ 205 w 578"/>
                <a:gd name="T49" fmla="*/ 35 h 591"/>
                <a:gd name="T50" fmla="*/ 190 w 578"/>
                <a:gd name="T51" fmla="*/ 48 h 591"/>
                <a:gd name="T52" fmla="*/ 184 w 578"/>
                <a:gd name="T53" fmla="*/ 44 h 591"/>
                <a:gd name="T54" fmla="*/ 192 w 578"/>
                <a:gd name="T55" fmla="*/ 19 h 591"/>
                <a:gd name="T56" fmla="*/ 198 w 578"/>
                <a:gd name="T57" fmla="*/ 4 h 591"/>
                <a:gd name="T58" fmla="*/ 190 w 578"/>
                <a:gd name="T59" fmla="*/ 0 h 591"/>
                <a:gd name="T60" fmla="*/ 99 w 578"/>
                <a:gd name="T61" fmla="*/ 38 h 591"/>
                <a:gd name="T62" fmla="*/ 89 w 578"/>
                <a:gd name="T63" fmla="*/ 40 h 591"/>
                <a:gd name="T64" fmla="*/ 70 w 578"/>
                <a:gd name="T65" fmla="*/ 31 h 591"/>
                <a:gd name="T66" fmla="*/ 53 w 578"/>
                <a:gd name="T67" fmla="*/ 42 h 591"/>
                <a:gd name="T68" fmla="*/ 57 w 578"/>
                <a:gd name="T69" fmla="*/ 111 h 591"/>
                <a:gd name="T70" fmla="*/ 0 w 578"/>
                <a:gd name="T71" fmla="*/ 179 h 591"/>
                <a:gd name="T72" fmla="*/ 15 w 578"/>
                <a:gd name="T73" fmla="*/ 227 h 591"/>
                <a:gd name="T74" fmla="*/ 15 w 578"/>
                <a:gd name="T75" fmla="*/ 22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8" h="591">
                  <a:moveTo>
                    <a:pt x="15" y="227"/>
                  </a:moveTo>
                  <a:lnTo>
                    <a:pt x="13" y="297"/>
                  </a:lnTo>
                  <a:lnTo>
                    <a:pt x="84" y="341"/>
                  </a:lnTo>
                  <a:lnTo>
                    <a:pt x="110" y="371"/>
                  </a:lnTo>
                  <a:lnTo>
                    <a:pt x="167" y="413"/>
                  </a:lnTo>
                  <a:lnTo>
                    <a:pt x="175" y="462"/>
                  </a:lnTo>
                  <a:lnTo>
                    <a:pt x="186" y="529"/>
                  </a:lnTo>
                  <a:lnTo>
                    <a:pt x="240" y="591"/>
                  </a:lnTo>
                  <a:lnTo>
                    <a:pt x="527" y="574"/>
                  </a:lnTo>
                  <a:lnTo>
                    <a:pt x="511" y="483"/>
                  </a:lnTo>
                  <a:lnTo>
                    <a:pt x="536" y="344"/>
                  </a:lnTo>
                  <a:lnTo>
                    <a:pt x="536" y="306"/>
                  </a:lnTo>
                  <a:lnTo>
                    <a:pt x="578" y="198"/>
                  </a:lnTo>
                  <a:lnTo>
                    <a:pt x="567" y="194"/>
                  </a:lnTo>
                  <a:lnTo>
                    <a:pt x="540" y="257"/>
                  </a:lnTo>
                  <a:lnTo>
                    <a:pt x="517" y="261"/>
                  </a:lnTo>
                  <a:lnTo>
                    <a:pt x="508" y="287"/>
                  </a:lnTo>
                  <a:lnTo>
                    <a:pt x="483" y="304"/>
                  </a:lnTo>
                  <a:lnTo>
                    <a:pt x="500" y="247"/>
                  </a:lnTo>
                  <a:lnTo>
                    <a:pt x="517" y="225"/>
                  </a:lnTo>
                  <a:lnTo>
                    <a:pt x="487" y="143"/>
                  </a:lnTo>
                  <a:lnTo>
                    <a:pt x="466" y="137"/>
                  </a:lnTo>
                  <a:lnTo>
                    <a:pt x="458" y="118"/>
                  </a:lnTo>
                  <a:lnTo>
                    <a:pt x="234" y="48"/>
                  </a:lnTo>
                  <a:lnTo>
                    <a:pt x="205" y="35"/>
                  </a:lnTo>
                  <a:lnTo>
                    <a:pt x="190" y="48"/>
                  </a:lnTo>
                  <a:lnTo>
                    <a:pt x="184" y="44"/>
                  </a:lnTo>
                  <a:lnTo>
                    <a:pt x="192" y="19"/>
                  </a:lnTo>
                  <a:lnTo>
                    <a:pt x="198" y="4"/>
                  </a:lnTo>
                  <a:lnTo>
                    <a:pt x="190" y="0"/>
                  </a:lnTo>
                  <a:lnTo>
                    <a:pt x="99" y="38"/>
                  </a:lnTo>
                  <a:lnTo>
                    <a:pt x="89" y="40"/>
                  </a:lnTo>
                  <a:lnTo>
                    <a:pt x="70" y="31"/>
                  </a:lnTo>
                  <a:lnTo>
                    <a:pt x="53" y="42"/>
                  </a:lnTo>
                  <a:lnTo>
                    <a:pt x="57" y="111"/>
                  </a:lnTo>
                  <a:lnTo>
                    <a:pt x="0" y="179"/>
                  </a:lnTo>
                  <a:lnTo>
                    <a:pt x="15" y="227"/>
                  </a:lnTo>
                  <a:lnTo>
                    <a:pt x="15" y="227"/>
                  </a:lnTo>
                  <a:close/>
                </a:path>
              </a:pathLst>
            </a:custGeom>
            <a:solidFill>
              <a:srgbClr val="9FC5EA"/>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40" name="Freeform 1140"/>
            <p:cNvSpPr>
              <a:spLocks/>
            </p:cNvSpPr>
            <p:nvPr/>
          </p:nvSpPr>
          <p:spPr bwMode="auto">
            <a:xfrm>
              <a:off x="5183188" y="2568575"/>
              <a:ext cx="438150" cy="779463"/>
            </a:xfrm>
            <a:custGeom>
              <a:avLst/>
              <a:gdLst>
                <a:gd name="T0" fmla="*/ 8 w 430"/>
                <a:gd name="T1" fmla="*/ 308 h 753"/>
                <a:gd name="T2" fmla="*/ 52 w 430"/>
                <a:gd name="T3" fmla="*/ 213 h 753"/>
                <a:gd name="T4" fmla="*/ 38 w 430"/>
                <a:gd name="T5" fmla="*/ 177 h 753"/>
                <a:gd name="T6" fmla="*/ 113 w 430"/>
                <a:gd name="T7" fmla="*/ 120 h 753"/>
                <a:gd name="T8" fmla="*/ 126 w 430"/>
                <a:gd name="T9" fmla="*/ 78 h 753"/>
                <a:gd name="T10" fmla="*/ 73 w 430"/>
                <a:gd name="T11" fmla="*/ 17 h 753"/>
                <a:gd name="T12" fmla="*/ 360 w 430"/>
                <a:gd name="T13" fmla="*/ 0 h 753"/>
                <a:gd name="T14" fmla="*/ 367 w 430"/>
                <a:gd name="T15" fmla="*/ 44 h 753"/>
                <a:gd name="T16" fmla="*/ 396 w 430"/>
                <a:gd name="T17" fmla="*/ 101 h 753"/>
                <a:gd name="T18" fmla="*/ 421 w 430"/>
                <a:gd name="T19" fmla="*/ 388 h 753"/>
                <a:gd name="T20" fmla="*/ 415 w 430"/>
                <a:gd name="T21" fmla="*/ 447 h 753"/>
                <a:gd name="T22" fmla="*/ 430 w 430"/>
                <a:gd name="T23" fmla="*/ 481 h 753"/>
                <a:gd name="T24" fmla="*/ 413 w 430"/>
                <a:gd name="T25" fmla="*/ 546 h 753"/>
                <a:gd name="T26" fmla="*/ 390 w 430"/>
                <a:gd name="T27" fmla="*/ 574 h 753"/>
                <a:gd name="T28" fmla="*/ 379 w 430"/>
                <a:gd name="T29" fmla="*/ 622 h 753"/>
                <a:gd name="T30" fmla="*/ 392 w 430"/>
                <a:gd name="T31" fmla="*/ 637 h 753"/>
                <a:gd name="T32" fmla="*/ 381 w 430"/>
                <a:gd name="T33" fmla="*/ 664 h 753"/>
                <a:gd name="T34" fmla="*/ 386 w 430"/>
                <a:gd name="T35" fmla="*/ 673 h 753"/>
                <a:gd name="T36" fmla="*/ 352 w 430"/>
                <a:gd name="T37" fmla="*/ 686 h 753"/>
                <a:gd name="T38" fmla="*/ 344 w 430"/>
                <a:gd name="T39" fmla="*/ 734 h 753"/>
                <a:gd name="T40" fmla="*/ 295 w 430"/>
                <a:gd name="T41" fmla="*/ 719 h 753"/>
                <a:gd name="T42" fmla="*/ 270 w 430"/>
                <a:gd name="T43" fmla="*/ 753 h 753"/>
                <a:gd name="T44" fmla="*/ 255 w 430"/>
                <a:gd name="T45" fmla="*/ 749 h 753"/>
                <a:gd name="T46" fmla="*/ 238 w 430"/>
                <a:gd name="T47" fmla="*/ 719 h 753"/>
                <a:gd name="T48" fmla="*/ 211 w 430"/>
                <a:gd name="T49" fmla="*/ 645 h 753"/>
                <a:gd name="T50" fmla="*/ 147 w 430"/>
                <a:gd name="T51" fmla="*/ 607 h 753"/>
                <a:gd name="T52" fmla="*/ 133 w 430"/>
                <a:gd name="T53" fmla="*/ 569 h 753"/>
                <a:gd name="T54" fmla="*/ 154 w 430"/>
                <a:gd name="T55" fmla="*/ 510 h 753"/>
                <a:gd name="T56" fmla="*/ 137 w 430"/>
                <a:gd name="T57" fmla="*/ 498 h 753"/>
                <a:gd name="T58" fmla="*/ 95 w 430"/>
                <a:gd name="T59" fmla="*/ 498 h 753"/>
                <a:gd name="T60" fmla="*/ 86 w 430"/>
                <a:gd name="T61" fmla="*/ 462 h 753"/>
                <a:gd name="T62" fmla="*/ 17 w 430"/>
                <a:gd name="T63" fmla="*/ 390 h 753"/>
                <a:gd name="T64" fmla="*/ 0 w 430"/>
                <a:gd name="T65" fmla="*/ 331 h 753"/>
                <a:gd name="T66" fmla="*/ 8 w 430"/>
                <a:gd name="T67" fmla="*/ 308 h 753"/>
                <a:gd name="T68" fmla="*/ 8 w 430"/>
                <a:gd name="T69" fmla="*/ 308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0" h="753">
                  <a:moveTo>
                    <a:pt x="8" y="308"/>
                  </a:moveTo>
                  <a:lnTo>
                    <a:pt x="52" y="213"/>
                  </a:lnTo>
                  <a:lnTo>
                    <a:pt x="38" y="177"/>
                  </a:lnTo>
                  <a:lnTo>
                    <a:pt x="113" y="120"/>
                  </a:lnTo>
                  <a:lnTo>
                    <a:pt x="126" y="78"/>
                  </a:lnTo>
                  <a:lnTo>
                    <a:pt x="73" y="17"/>
                  </a:lnTo>
                  <a:lnTo>
                    <a:pt x="360" y="0"/>
                  </a:lnTo>
                  <a:lnTo>
                    <a:pt x="367" y="44"/>
                  </a:lnTo>
                  <a:lnTo>
                    <a:pt x="396" y="101"/>
                  </a:lnTo>
                  <a:lnTo>
                    <a:pt x="421" y="388"/>
                  </a:lnTo>
                  <a:lnTo>
                    <a:pt x="415" y="447"/>
                  </a:lnTo>
                  <a:lnTo>
                    <a:pt x="430" y="481"/>
                  </a:lnTo>
                  <a:lnTo>
                    <a:pt x="413" y="546"/>
                  </a:lnTo>
                  <a:lnTo>
                    <a:pt x="390" y="574"/>
                  </a:lnTo>
                  <a:lnTo>
                    <a:pt x="379" y="622"/>
                  </a:lnTo>
                  <a:lnTo>
                    <a:pt x="392" y="637"/>
                  </a:lnTo>
                  <a:lnTo>
                    <a:pt x="381" y="664"/>
                  </a:lnTo>
                  <a:lnTo>
                    <a:pt x="386" y="673"/>
                  </a:lnTo>
                  <a:lnTo>
                    <a:pt x="352" y="686"/>
                  </a:lnTo>
                  <a:lnTo>
                    <a:pt x="344" y="734"/>
                  </a:lnTo>
                  <a:lnTo>
                    <a:pt x="295" y="719"/>
                  </a:lnTo>
                  <a:lnTo>
                    <a:pt x="270" y="753"/>
                  </a:lnTo>
                  <a:lnTo>
                    <a:pt x="255" y="749"/>
                  </a:lnTo>
                  <a:lnTo>
                    <a:pt x="238" y="719"/>
                  </a:lnTo>
                  <a:lnTo>
                    <a:pt x="211" y="645"/>
                  </a:lnTo>
                  <a:lnTo>
                    <a:pt x="147" y="607"/>
                  </a:lnTo>
                  <a:lnTo>
                    <a:pt x="133" y="569"/>
                  </a:lnTo>
                  <a:lnTo>
                    <a:pt x="154" y="510"/>
                  </a:lnTo>
                  <a:lnTo>
                    <a:pt x="137" y="498"/>
                  </a:lnTo>
                  <a:lnTo>
                    <a:pt x="95" y="498"/>
                  </a:lnTo>
                  <a:lnTo>
                    <a:pt x="86" y="462"/>
                  </a:lnTo>
                  <a:lnTo>
                    <a:pt x="17" y="390"/>
                  </a:lnTo>
                  <a:lnTo>
                    <a:pt x="0" y="331"/>
                  </a:lnTo>
                  <a:lnTo>
                    <a:pt x="8" y="308"/>
                  </a:lnTo>
                  <a:lnTo>
                    <a:pt x="8" y="308"/>
                  </a:lnTo>
                  <a:close/>
                </a:path>
              </a:pathLst>
            </a:custGeom>
            <a:solidFill>
              <a:srgbClr val="AED0E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41" name="Freeform 1141"/>
            <p:cNvSpPr>
              <a:spLocks/>
            </p:cNvSpPr>
            <p:nvPr/>
          </p:nvSpPr>
          <p:spPr bwMode="auto">
            <a:xfrm>
              <a:off x="5568951" y="2636838"/>
              <a:ext cx="342900" cy="587375"/>
            </a:xfrm>
            <a:custGeom>
              <a:avLst/>
              <a:gdLst>
                <a:gd name="T0" fmla="*/ 11 w 338"/>
                <a:gd name="T1" fmla="*/ 566 h 566"/>
                <a:gd name="T2" fmla="*/ 21 w 338"/>
                <a:gd name="T3" fmla="*/ 549 h 566"/>
                <a:gd name="T4" fmla="*/ 85 w 338"/>
                <a:gd name="T5" fmla="*/ 545 h 566"/>
                <a:gd name="T6" fmla="*/ 138 w 338"/>
                <a:gd name="T7" fmla="*/ 528 h 566"/>
                <a:gd name="T8" fmla="*/ 192 w 338"/>
                <a:gd name="T9" fmla="*/ 496 h 566"/>
                <a:gd name="T10" fmla="*/ 235 w 338"/>
                <a:gd name="T11" fmla="*/ 494 h 566"/>
                <a:gd name="T12" fmla="*/ 285 w 338"/>
                <a:gd name="T13" fmla="*/ 412 h 566"/>
                <a:gd name="T14" fmla="*/ 300 w 338"/>
                <a:gd name="T15" fmla="*/ 418 h 566"/>
                <a:gd name="T16" fmla="*/ 338 w 338"/>
                <a:gd name="T17" fmla="*/ 389 h 566"/>
                <a:gd name="T18" fmla="*/ 329 w 338"/>
                <a:gd name="T19" fmla="*/ 368 h 566"/>
                <a:gd name="T20" fmla="*/ 332 w 338"/>
                <a:gd name="T21" fmla="*/ 357 h 566"/>
                <a:gd name="T22" fmla="*/ 294 w 338"/>
                <a:gd name="T23" fmla="*/ 7 h 566"/>
                <a:gd name="T24" fmla="*/ 291 w 338"/>
                <a:gd name="T25" fmla="*/ 0 h 566"/>
                <a:gd name="T26" fmla="*/ 89 w 338"/>
                <a:gd name="T27" fmla="*/ 23 h 566"/>
                <a:gd name="T28" fmla="*/ 51 w 338"/>
                <a:gd name="T29" fmla="*/ 42 h 566"/>
                <a:gd name="T30" fmla="*/ 17 w 338"/>
                <a:gd name="T31" fmla="*/ 32 h 566"/>
                <a:gd name="T32" fmla="*/ 42 w 338"/>
                <a:gd name="T33" fmla="*/ 319 h 566"/>
                <a:gd name="T34" fmla="*/ 36 w 338"/>
                <a:gd name="T35" fmla="*/ 378 h 566"/>
                <a:gd name="T36" fmla="*/ 51 w 338"/>
                <a:gd name="T37" fmla="*/ 412 h 566"/>
                <a:gd name="T38" fmla="*/ 34 w 338"/>
                <a:gd name="T39" fmla="*/ 477 h 566"/>
                <a:gd name="T40" fmla="*/ 11 w 338"/>
                <a:gd name="T41" fmla="*/ 505 h 566"/>
                <a:gd name="T42" fmla="*/ 0 w 338"/>
                <a:gd name="T43" fmla="*/ 553 h 566"/>
                <a:gd name="T44" fmla="*/ 11 w 338"/>
                <a:gd name="T45" fmla="*/ 566 h 566"/>
                <a:gd name="T46" fmla="*/ 11 w 338"/>
                <a:gd name="T47" fmla="*/ 56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8" h="566">
                  <a:moveTo>
                    <a:pt x="11" y="566"/>
                  </a:moveTo>
                  <a:lnTo>
                    <a:pt x="21" y="549"/>
                  </a:lnTo>
                  <a:lnTo>
                    <a:pt x="85" y="545"/>
                  </a:lnTo>
                  <a:lnTo>
                    <a:pt x="138" y="528"/>
                  </a:lnTo>
                  <a:lnTo>
                    <a:pt x="192" y="496"/>
                  </a:lnTo>
                  <a:lnTo>
                    <a:pt x="235" y="494"/>
                  </a:lnTo>
                  <a:lnTo>
                    <a:pt x="285" y="412"/>
                  </a:lnTo>
                  <a:lnTo>
                    <a:pt x="300" y="418"/>
                  </a:lnTo>
                  <a:lnTo>
                    <a:pt x="338" y="389"/>
                  </a:lnTo>
                  <a:lnTo>
                    <a:pt x="329" y="368"/>
                  </a:lnTo>
                  <a:lnTo>
                    <a:pt x="332" y="357"/>
                  </a:lnTo>
                  <a:lnTo>
                    <a:pt x="294" y="7"/>
                  </a:lnTo>
                  <a:lnTo>
                    <a:pt x="291" y="0"/>
                  </a:lnTo>
                  <a:lnTo>
                    <a:pt x="89" y="23"/>
                  </a:lnTo>
                  <a:lnTo>
                    <a:pt x="51" y="42"/>
                  </a:lnTo>
                  <a:lnTo>
                    <a:pt x="17" y="32"/>
                  </a:lnTo>
                  <a:lnTo>
                    <a:pt x="42" y="319"/>
                  </a:lnTo>
                  <a:lnTo>
                    <a:pt x="36" y="378"/>
                  </a:lnTo>
                  <a:lnTo>
                    <a:pt x="51" y="412"/>
                  </a:lnTo>
                  <a:lnTo>
                    <a:pt x="34" y="477"/>
                  </a:lnTo>
                  <a:lnTo>
                    <a:pt x="11" y="505"/>
                  </a:lnTo>
                  <a:lnTo>
                    <a:pt x="0" y="553"/>
                  </a:lnTo>
                  <a:lnTo>
                    <a:pt x="11" y="566"/>
                  </a:lnTo>
                  <a:lnTo>
                    <a:pt x="11" y="566"/>
                  </a:lnTo>
                  <a:close/>
                </a:path>
              </a:pathLst>
            </a:custGeom>
            <a:solidFill>
              <a:srgbClr val="9FC5EA"/>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42" name="Freeform 1142"/>
            <p:cNvSpPr>
              <a:spLocks/>
            </p:cNvSpPr>
            <p:nvPr/>
          </p:nvSpPr>
          <p:spPr bwMode="auto">
            <a:xfrm>
              <a:off x="5451476" y="2995613"/>
              <a:ext cx="804862" cy="409575"/>
            </a:xfrm>
            <a:custGeom>
              <a:avLst/>
              <a:gdLst>
                <a:gd name="T0" fmla="*/ 4 w 791"/>
                <a:gd name="T1" fmla="*/ 375 h 396"/>
                <a:gd name="T2" fmla="*/ 23 w 791"/>
                <a:gd name="T3" fmla="*/ 373 h 396"/>
                <a:gd name="T4" fmla="*/ 29 w 791"/>
                <a:gd name="T5" fmla="*/ 331 h 396"/>
                <a:gd name="T6" fmla="*/ 17 w 791"/>
                <a:gd name="T7" fmla="*/ 329 h 396"/>
                <a:gd name="T8" fmla="*/ 42 w 791"/>
                <a:gd name="T9" fmla="*/ 295 h 396"/>
                <a:gd name="T10" fmla="*/ 91 w 791"/>
                <a:gd name="T11" fmla="*/ 310 h 396"/>
                <a:gd name="T12" fmla="*/ 99 w 791"/>
                <a:gd name="T13" fmla="*/ 262 h 396"/>
                <a:gd name="T14" fmla="*/ 133 w 791"/>
                <a:gd name="T15" fmla="*/ 249 h 396"/>
                <a:gd name="T16" fmla="*/ 128 w 791"/>
                <a:gd name="T17" fmla="*/ 240 h 396"/>
                <a:gd name="T18" fmla="*/ 147 w 791"/>
                <a:gd name="T19" fmla="*/ 194 h 396"/>
                <a:gd name="T20" fmla="*/ 211 w 791"/>
                <a:gd name="T21" fmla="*/ 190 h 396"/>
                <a:gd name="T22" fmla="*/ 264 w 791"/>
                <a:gd name="T23" fmla="*/ 173 h 396"/>
                <a:gd name="T24" fmla="*/ 299 w 791"/>
                <a:gd name="T25" fmla="*/ 150 h 396"/>
                <a:gd name="T26" fmla="*/ 318 w 791"/>
                <a:gd name="T27" fmla="*/ 141 h 396"/>
                <a:gd name="T28" fmla="*/ 361 w 791"/>
                <a:gd name="T29" fmla="*/ 139 h 396"/>
                <a:gd name="T30" fmla="*/ 411 w 791"/>
                <a:gd name="T31" fmla="*/ 57 h 396"/>
                <a:gd name="T32" fmla="*/ 426 w 791"/>
                <a:gd name="T33" fmla="*/ 63 h 396"/>
                <a:gd name="T34" fmla="*/ 464 w 791"/>
                <a:gd name="T35" fmla="*/ 34 h 396"/>
                <a:gd name="T36" fmla="*/ 455 w 791"/>
                <a:gd name="T37" fmla="*/ 13 h 396"/>
                <a:gd name="T38" fmla="*/ 458 w 791"/>
                <a:gd name="T39" fmla="*/ 2 h 396"/>
                <a:gd name="T40" fmla="*/ 493 w 791"/>
                <a:gd name="T41" fmla="*/ 0 h 396"/>
                <a:gd name="T42" fmla="*/ 515 w 791"/>
                <a:gd name="T43" fmla="*/ 8 h 396"/>
                <a:gd name="T44" fmla="*/ 584 w 791"/>
                <a:gd name="T45" fmla="*/ 48 h 396"/>
                <a:gd name="T46" fmla="*/ 633 w 791"/>
                <a:gd name="T47" fmla="*/ 46 h 396"/>
                <a:gd name="T48" fmla="*/ 656 w 791"/>
                <a:gd name="T49" fmla="*/ 31 h 396"/>
                <a:gd name="T50" fmla="*/ 711 w 791"/>
                <a:gd name="T51" fmla="*/ 65 h 396"/>
                <a:gd name="T52" fmla="*/ 728 w 791"/>
                <a:gd name="T53" fmla="*/ 129 h 396"/>
                <a:gd name="T54" fmla="*/ 791 w 791"/>
                <a:gd name="T55" fmla="*/ 175 h 396"/>
                <a:gd name="T56" fmla="*/ 761 w 791"/>
                <a:gd name="T57" fmla="*/ 211 h 396"/>
                <a:gd name="T58" fmla="*/ 707 w 791"/>
                <a:gd name="T59" fmla="*/ 262 h 396"/>
                <a:gd name="T60" fmla="*/ 706 w 791"/>
                <a:gd name="T61" fmla="*/ 274 h 396"/>
                <a:gd name="T62" fmla="*/ 628 w 791"/>
                <a:gd name="T63" fmla="*/ 323 h 396"/>
                <a:gd name="T64" fmla="*/ 190 w 791"/>
                <a:gd name="T65" fmla="*/ 365 h 396"/>
                <a:gd name="T66" fmla="*/ 143 w 791"/>
                <a:gd name="T67" fmla="*/ 361 h 396"/>
                <a:gd name="T68" fmla="*/ 145 w 791"/>
                <a:gd name="T69" fmla="*/ 384 h 396"/>
                <a:gd name="T70" fmla="*/ 0 w 791"/>
                <a:gd name="T71" fmla="*/ 396 h 396"/>
                <a:gd name="T72" fmla="*/ 4 w 791"/>
                <a:gd name="T73" fmla="*/ 375 h 396"/>
                <a:gd name="T74" fmla="*/ 4 w 791"/>
                <a:gd name="T75" fmla="*/ 375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91" h="396">
                  <a:moveTo>
                    <a:pt x="4" y="375"/>
                  </a:moveTo>
                  <a:lnTo>
                    <a:pt x="23" y="373"/>
                  </a:lnTo>
                  <a:lnTo>
                    <a:pt x="29" y="331"/>
                  </a:lnTo>
                  <a:lnTo>
                    <a:pt x="17" y="329"/>
                  </a:lnTo>
                  <a:lnTo>
                    <a:pt x="42" y="295"/>
                  </a:lnTo>
                  <a:lnTo>
                    <a:pt x="91" y="310"/>
                  </a:lnTo>
                  <a:lnTo>
                    <a:pt x="99" y="262"/>
                  </a:lnTo>
                  <a:lnTo>
                    <a:pt x="133" y="249"/>
                  </a:lnTo>
                  <a:lnTo>
                    <a:pt x="128" y="240"/>
                  </a:lnTo>
                  <a:lnTo>
                    <a:pt x="147" y="194"/>
                  </a:lnTo>
                  <a:lnTo>
                    <a:pt x="211" y="190"/>
                  </a:lnTo>
                  <a:lnTo>
                    <a:pt x="264" y="173"/>
                  </a:lnTo>
                  <a:lnTo>
                    <a:pt x="299" y="150"/>
                  </a:lnTo>
                  <a:lnTo>
                    <a:pt x="318" y="141"/>
                  </a:lnTo>
                  <a:lnTo>
                    <a:pt x="361" y="139"/>
                  </a:lnTo>
                  <a:lnTo>
                    <a:pt x="411" y="57"/>
                  </a:lnTo>
                  <a:lnTo>
                    <a:pt x="426" y="63"/>
                  </a:lnTo>
                  <a:lnTo>
                    <a:pt x="464" y="34"/>
                  </a:lnTo>
                  <a:lnTo>
                    <a:pt x="455" y="13"/>
                  </a:lnTo>
                  <a:lnTo>
                    <a:pt x="458" y="2"/>
                  </a:lnTo>
                  <a:lnTo>
                    <a:pt x="493" y="0"/>
                  </a:lnTo>
                  <a:lnTo>
                    <a:pt x="515" y="8"/>
                  </a:lnTo>
                  <a:lnTo>
                    <a:pt x="584" y="48"/>
                  </a:lnTo>
                  <a:lnTo>
                    <a:pt x="633" y="46"/>
                  </a:lnTo>
                  <a:lnTo>
                    <a:pt x="656" y="31"/>
                  </a:lnTo>
                  <a:lnTo>
                    <a:pt x="711" y="65"/>
                  </a:lnTo>
                  <a:lnTo>
                    <a:pt x="728" y="129"/>
                  </a:lnTo>
                  <a:lnTo>
                    <a:pt x="791" y="175"/>
                  </a:lnTo>
                  <a:lnTo>
                    <a:pt x="761" y="211"/>
                  </a:lnTo>
                  <a:lnTo>
                    <a:pt x="707" y="262"/>
                  </a:lnTo>
                  <a:lnTo>
                    <a:pt x="706" y="274"/>
                  </a:lnTo>
                  <a:lnTo>
                    <a:pt x="628" y="323"/>
                  </a:lnTo>
                  <a:lnTo>
                    <a:pt x="190" y="365"/>
                  </a:lnTo>
                  <a:lnTo>
                    <a:pt x="143" y="361"/>
                  </a:lnTo>
                  <a:lnTo>
                    <a:pt x="145" y="384"/>
                  </a:lnTo>
                  <a:lnTo>
                    <a:pt x="0" y="396"/>
                  </a:lnTo>
                  <a:lnTo>
                    <a:pt x="4" y="375"/>
                  </a:lnTo>
                  <a:lnTo>
                    <a:pt x="4" y="375"/>
                  </a:lnTo>
                  <a:close/>
                </a:path>
              </a:pathLst>
            </a:custGeom>
            <a:grp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43" name="Freeform 1143"/>
            <p:cNvSpPr>
              <a:spLocks/>
            </p:cNvSpPr>
            <p:nvPr/>
          </p:nvSpPr>
          <p:spPr bwMode="auto">
            <a:xfrm>
              <a:off x="5353051" y="3308350"/>
              <a:ext cx="946150" cy="317500"/>
            </a:xfrm>
            <a:custGeom>
              <a:avLst/>
              <a:gdLst>
                <a:gd name="T0" fmla="*/ 17 w 931"/>
                <a:gd name="T1" fmla="*/ 253 h 308"/>
                <a:gd name="T2" fmla="*/ 11 w 931"/>
                <a:gd name="T3" fmla="*/ 249 h 308"/>
                <a:gd name="T4" fmla="*/ 38 w 931"/>
                <a:gd name="T5" fmla="*/ 228 h 308"/>
                <a:gd name="T6" fmla="*/ 64 w 931"/>
                <a:gd name="T7" fmla="*/ 180 h 308"/>
                <a:gd name="T8" fmla="*/ 55 w 931"/>
                <a:gd name="T9" fmla="*/ 169 h 308"/>
                <a:gd name="T10" fmla="*/ 68 w 931"/>
                <a:gd name="T11" fmla="*/ 146 h 308"/>
                <a:gd name="T12" fmla="*/ 68 w 931"/>
                <a:gd name="T13" fmla="*/ 120 h 308"/>
                <a:gd name="T14" fmla="*/ 87 w 931"/>
                <a:gd name="T15" fmla="*/ 101 h 308"/>
                <a:gd name="T16" fmla="*/ 232 w 931"/>
                <a:gd name="T17" fmla="*/ 89 h 308"/>
                <a:gd name="T18" fmla="*/ 230 w 931"/>
                <a:gd name="T19" fmla="*/ 66 h 308"/>
                <a:gd name="T20" fmla="*/ 277 w 931"/>
                <a:gd name="T21" fmla="*/ 70 h 308"/>
                <a:gd name="T22" fmla="*/ 715 w 931"/>
                <a:gd name="T23" fmla="*/ 28 h 308"/>
                <a:gd name="T24" fmla="*/ 931 w 931"/>
                <a:gd name="T25" fmla="*/ 0 h 308"/>
                <a:gd name="T26" fmla="*/ 893 w 931"/>
                <a:gd name="T27" fmla="*/ 74 h 308"/>
                <a:gd name="T28" fmla="*/ 834 w 931"/>
                <a:gd name="T29" fmla="*/ 87 h 308"/>
                <a:gd name="T30" fmla="*/ 806 w 931"/>
                <a:gd name="T31" fmla="*/ 125 h 308"/>
                <a:gd name="T32" fmla="*/ 699 w 931"/>
                <a:gd name="T33" fmla="*/ 186 h 308"/>
                <a:gd name="T34" fmla="*/ 694 w 931"/>
                <a:gd name="T35" fmla="*/ 209 h 308"/>
                <a:gd name="T36" fmla="*/ 667 w 931"/>
                <a:gd name="T37" fmla="*/ 222 h 308"/>
                <a:gd name="T38" fmla="*/ 667 w 931"/>
                <a:gd name="T39" fmla="*/ 253 h 308"/>
                <a:gd name="T40" fmla="*/ 523 w 931"/>
                <a:gd name="T41" fmla="*/ 270 h 308"/>
                <a:gd name="T42" fmla="*/ 234 w 931"/>
                <a:gd name="T43" fmla="*/ 294 h 308"/>
                <a:gd name="T44" fmla="*/ 0 w 931"/>
                <a:gd name="T45" fmla="*/ 308 h 308"/>
                <a:gd name="T46" fmla="*/ 17 w 931"/>
                <a:gd name="T47" fmla="*/ 253 h 308"/>
                <a:gd name="T48" fmla="*/ 17 w 931"/>
                <a:gd name="T49" fmla="*/ 25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31" h="308">
                  <a:moveTo>
                    <a:pt x="17" y="253"/>
                  </a:moveTo>
                  <a:lnTo>
                    <a:pt x="11" y="249"/>
                  </a:lnTo>
                  <a:lnTo>
                    <a:pt x="38" y="228"/>
                  </a:lnTo>
                  <a:lnTo>
                    <a:pt x="64" y="180"/>
                  </a:lnTo>
                  <a:lnTo>
                    <a:pt x="55" y="169"/>
                  </a:lnTo>
                  <a:lnTo>
                    <a:pt x="68" y="146"/>
                  </a:lnTo>
                  <a:lnTo>
                    <a:pt x="68" y="120"/>
                  </a:lnTo>
                  <a:lnTo>
                    <a:pt x="87" y="101"/>
                  </a:lnTo>
                  <a:lnTo>
                    <a:pt x="232" y="89"/>
                  </a:lnTo>
                  <a:lnTo>
                    <a:pt x="230" y="66"/>
                  </a:lnTo>
                  <a:lnTo>
                    <a:pt x="277" y="70"/>
                  </a:lnTo>
                  <a:lnTo>
                    <a:pt x="715" y="28"/>
                  </a:lnTo>
                  <a:lnTo>
                    <a:pt x="931" y="0"/>
                  </a:lnTo>
                  <a:lnTo>
                    <a:pt x="893" y="74"/>
                  </a:lnTo>
                  <a:lnTo>
                    <a:pt x="834" y="87"/>
                  </a:lnTo>
                  <a:lnTo>
                    <a:pt x="806" y="125"/>
                  </a:lnTo>
                  <a:lnTo>
                    <a:pt x="699" y="186"/>
                  </a:lnTo>
                  <a:lnTo>
                    <a:pt x="694" y="209"/>
                  </a:lnTo>
                  <a:lnTo>
                    <a:pt x="667" y="222"/>
                  </a:lnTo>
                  <a:lnTo>
                    <a:pt x="667" y="253"/>
                  </a:lnTo>
                  <a:lnTo>
                    <a:pt x="523" y="270"/>
                  </a:lnTo>
                  <a:lnTo>
                    <a:pt x="234" y="294"/>
                  </a:lnTo>
                  <a:lnTo>
                    <a:pt x="0" y="308"/>
                  </a:lnTo>
                  <a:lnTo>
                    <a:pt x="17" y="253"/>
                  </a:lnTo>
                  <a:lnTo>
                    <a:pt x="17" y="253"/>
                  </a:lnTo>
                  <a:close/>
                </a:path>
              </a:pathLst>
            </a:custGeom>
            <a:solidFill>
              <a:srgbClr val="AED0E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44" name="Freeform 1144"/>
            <p:cNvSpPr>
              <a:spLocks/>
            </p:cNvSpPr>
            <p:nvPr/>
          </p:nvSpPr>
          <p:spPr bwMode="auto">
            <a:xfrm>
              <a:off x="5221288" y="3613150"/>
              <a:ext cx="396875" cy="673100"/>
            </a:xfrm>
            <a:custGeom>
              <a:avLst/>
              <a:gdLst>
                <a:gd name="T0" fmla="*/ 27 w 388"/>
                <a:gd name="T1" fmla="*/ 457 h 654"/>
                <a:gd name="T2" fmla="*/ 65 w 388"/>
                <a:gd name="T3" fmla="*/ 407 h 654"/>
                <a:gd name="T4" fmla="*/ 54 w 388"/>
                <a:gd name="T5" fmla="*/ 394 h 654"/>
                <a:gd name="T6" fmla="*/ 38 w 388"/>
                <a:gd name="T7" fmla="*/ 287 h 654"/>
                <a:gd name="T8" fmla="*/ 33 w 388"/>
                <a:gd name="T9" fmla="*/ 215 h 654"/>
                <a:gd name="T10" fmla="*/ 59 w 388"/>
                <a:gd name="T11" fmla="*/ 135 h 654"/>
                <a:gd name="T12" fmla="*/ 101 w 388"/>
                <a:gd name="T13" fmla="*/ 80 h 654"/>
                <a:gd name="T14" fmla="*/ 97 w 388"/>
                <a:gd name="T15" fmla="*/ 65 h 654"/>
                <a:gd name="T16" fmla="*/ 128 w 388"/>
                <a:gd name="T17" fmla="*/ 14 h 654"/>
                <a:gd name="T18" fmla="*/ 362 w 388"/>
                <a:gd name="T19" fmla="*/ 0 h 654"/>
                <a:gd name="T20" fmla="*/ 373 w 388"/>
                <a:gd name="T21" fmla="*/ 12 h 654"/>
                <a:gd name="T22" fmla="*/ 362 w 388"/>
                <a:gd name="T23" fmla="*/ 419 h 654"/>
                <a:gd name="T24" fmla="*/ 388 w 388"/>
                <a:gd name="T25" fmla="*/ 614 h 654"/>
                <a:gd name="T26" fmla="*/ 379 w 388"/>
                <a:gd name="T27" fmla="*/ 624 h 654"/>
                <a:gd name="T28" fmla="*/ 329 w 388"/>
                <a:gd name="T29" fmla="*/ 612 h 654"/>
                <a:gd name="T30" fmla="*/ 253 w 388"/>
                <a:gd name="T31" fmla="*/ 654 h 654"/>
                <a:gd name="T32" fmla="*/ 215 w 388"/>
                <a:gd name="T33" fmla="*/ 592 h 654"/>
                <a:gd name="T34" fmla="*/ 221 w 388"/>
                <a:gd name="T35" fmla="*/ 546 h 654"/>
                <a:gd name="T36" fmla="*/ 0 w 388"/>
                <a:gd name="T37" fmla="*/ 555 h 654"/>
                <a:gd name="T38" fmla="*/ 27 w 388"/>
                <a:gd name="T39" fmla="*/ 457 h 654"/>
                <a:gd name="T40" fmla="*/ 27 w 388"/>
                <a:gd name="T41" fmla="*/ 457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8" h="654">
                  <a:moveTo>
                    <a:pt x="27" y="457"/>
                  </a:moveTo>
                  <a:lnTo>
                    <a:pt x="65" y="407"/>
                  </a:lnTo>
                  <a:lnTo>
                    <a:pt x="54" y="394"/>
                  </a:lnTo>
                  <a:lnTo>
                    <a:pt x="38" y="287"/>
                  </a:lnTo>
                  <a:lnTo>
                    <a:pt x="33" y="215"/>
                  </a:lnTo>
                  <a:lnTo>
                    <a:pt x="59" y="135"/>
                  </a:lnTo>
                  <a:lnTo>
                    <a:pt x="101" y="80"/>
                  </a:lnTo>
                  <a:lnTo>
                    <a:pt x="97" y="65"/>
                  </a:lnTo>
                  <a:lnTo>
                    <a:pt x="128" y="14"/>
                  </a:lnTo>
                  <a:lnTo>
                    <a:pt x="362" y="0"/>
                  </a:lnTo>
                  <a:lnTo>
                    <a:pt x="373" y="12"/>
                  </a:lnTo>
                  <a:lnTo>
                    <a:pt x="362" y="419"/>
                  </a:lnTo>
                  <a:lnTo>
                    <a:pt x="388" y="614"/>
                  </a:lnTo>
                  <a:lnTo>
                    <a:pt x="379" y="624"/>
                  </a:lnTo>
                  <a:lnTo>
                    <a:pt x="329" y="612"/>
                  </a:lnTo>
                  <a:lnTo>
                    <a:pt x="253" y="654"/>
                  </a:lnTo>
                  <a:lnTo>
                    <a:pt x="215" y="592"/>
                  </a:lnTo>
                  <a:lnTo>
                    <a:pt x="221" y="546"/>
                  </a:lnTo>
                  <a:lnTo>
                    <a:pt x="0" y="555"/>
                  </a:lnTo>
                  <a:lnTo>
                    <a:pt x="27" y="457"/>
                  </a:lnTo>
                  <a:lnTo>
                    <a:pt x="27" y="457"/>
                  </a:lnTo>
                  <a:close/>
                </a:path>
              </a:pathLst>
            </a:custGeom>
            <a:solidFill>
              <a:srgbClr val="70ACE3"/>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45" name="Freeform 1145"/>
            <p:cNvSpPr>
              <a:spLocks/>
            </p:cNvSpPr>
            <p:nvPr/>
          </p:nvSpPr>
          <p:spPr bwMode="auto">
            <a:xfrm>
              <a:off x="5591176" y="3586163"/>
              <a:ext cx="419100" cy="677862"/>
            </a:xfrm>
            <a:custGeom>
              <a:avLst/>
              <a:gdLst>
                <a:gd name="T0" fmla="*/ 11 w 416"/>
                <a:gd name="T1" fmla="*/ 36 h 659"/>
                <a:gd name="T2" fmla="*/ 0 w 416"/>
                <a:gd name="T3" fmla="*/ 443 h 659"/>
                <a:gd name="T4" fmla="*/ 26 w 416"/>
                <a:gd name="T5" fmla="*/ 638 h 659"/>
                <a:gd name="T6" fmla="*/ 55 w 416"/>
                <a:gd name="T7" fmla="*/ 646 h 659"/>
                <a:gd name="T8" fmla="*/ 81 w 416"/>
                <a:gd name="T9" fmla="*/ 631 h 659"/>
                <a:gd name="T10" fmla="*/ 97 w 416"/>
                <a:gd name="T11" fmla="*/ 646 h 659"/>
                <a:gd name="T12" fmla="*/ 74 w 416"/>
                <a:gd name="T13" fmla="*/ 659 h 659"/>
                <a:gd name="T14" fmla="*/ 131 w 416"/>
                <a:gd name="T15" fmla="*/ 644 h 659"/>
                <a:gd name="T16" fmla="*/ 142 w 416"/>
                <a:gd name="T17" fmla="*/ 627 h 659"/>
                <a:gd name="T18" fmla="*/ 135 w 416"/>
                <a:gd name="T19" fmla="*/ 616 h 659"/>
                <a:gd name="T20" fmla="*/ 138 w 416"/>
                <a:gd name="T21" fmla="*/ 598 h 659"/>
                <a:gd name="T22" fmla="*/ 112 w 416"/>
                <a:gd name="T23" fmla="*/ 574 h 659"/>
                <a:gd name="T24" fmla="*/ 112 w 416"/>
                <a:gd name="T25" fmla="*/ 553 h 659"/>
                <a:gd name="T26" fmla="*/ 416 w 416"/>
                <a:gd name="T27" fmla="*/ 526 h 659"/>
                <a:gd name="T28" fmla="*/ 391 w 416"/>
                <a:gd name="T29" fmla="*/ 422 h 659"/>
                <a:gd name="T30" fmla="*/ 406 w 416"/>
                <a:gd name="T31" fmla="*/ 359 h 659"/>
                <a:gd name="T32" fmla="*/ 368 w 416"/>
                <a:gd name="T33" fmla="*/ 277 h 659"/>
                <a:gd name="T34" fmla="*/ 289 w 416"/>
                <a:gd name="T35" fmla="*/ 0 h 659"/>
                <a:gd name="T36" fmla="*/ 0 w 416"/>
                <a:gd name="T37" fmla="*/ 24 h 659"/>
                <a:gd name="T38" fmla="*/ 11 w 416"/>
                <a:gd name="T39" fmla="*/ 36 h 659"/>
                <a:gd name="T40" fmla="*/ 11 w 416"/>
                <a:gd name="T41" fmla="*/ 36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6" h="659">
                  <a:moveTo>
                    <a:pt x="11" y="36"/>
                  </a:moveTo>
                  <a:lnTo>
                    <a:pt x="0" y="443"/>
                  </a:lnTo>
                  <a:lnTo>
                    <a:pt x="26" y="638"/>
                  </a:lnTo>
                  <a:lnTo>
                    <a:pt x="55" y="646"/>
                  </a:lnTo>
                  <a:lnTo>
                    <a:pt x="81" y="631"/>
                  </a:lnTo>
                  <a:lnTo>
                    <a:pt x="97" y="646"/>
                  </a:lnTo>
                  <a:lnTo>
                    <a:pt x="74" y="659"/>
                  </a:lnTo>
                  <a:lnTo>
                    <a:pt x="131" y="644"/>
                  </a:lnTo>
                  <a:lnTo>
                    <a:pt x="142" y="627"/>
                  </a:lnTo>
                  <a:lnTo>
                    <a:pt x="135" y="616"/>
                  </a:lnTo>
                  <a:lnTo>
                    <a:pt x="138" y="598"/>
                  </a:lnTo>
                  <a:lnTo>
                    <a:pt x="112" y="574"/>
                  </a:lnTo>
                  <a:lnTo>
                    <a:pt x="112" y="553"/>
                  </a:lnTo>
                  <a:lnTo>
                    <a:pt x="416" y="526"/>
                  </a:lnTo>
                  <a:lnTo>
                    <a:pt x="391" y="422"/>
                  </a:lnTo>
                  <a:lnTo>
                    <a:pt x="406" y="359"/>
                  </a:lnTo>
                  <a:lnTo>
                    <a:pt x="368" y="277"/>
                  </a:lnTo>
                  <a:lnTo>
                    <a:pt x="289" y="0"/>
                  </a:lnTo>
                  <a:lnTo>
                    <a:pt x="0" y="24"/>
                  </a:lnTo>
                  <a:lnTo>
                    <a:pt x="11" y="36"/>
                  </a:lnTo>
                  <a:lnTo>
                    <a:pt x="11" y="36"/>
                  </a:lnTo>
                  <a:close/>
                </a:path>
              </a:pathLst>
            </a:custGeom>
            <a:solidFill>
              <a:srgbClr val="AED0EE"/>
            </a:solidFill>
            <a:ln w="9525">
              <a:solidFill>
                <a:schemeClr val="bg1"/>
              </a:solidFill>
              <a:round/>
              <a:headEnd/>
              <a:tailEnd/>
            </a:ln>
            <a:effectLst/>
            <a:extLst/>
          </p:spPr>
          <p:txBody>
            <a:bodyPr/>
            <a:lstStyle/>
            <a:p>
              <a:pPr>
                <a:defRPr/>
              </a:pPr>
              <a:endParaRPr lang="en-US">
                <a:solidFill>
                  <a:srgbClr val="AED0EE"/>
                </a:solidFill>
                <a:latin typeface="+mj-lt"/>
                <a:ea typeface="Tahoma" panose="020B0604030504040204" pitchFamily="34" charset="0"/>
                <a:cs typeface="Tahoma" panose="020B0604030504040204" pitchFamily="34" charset="0"/>
              </a:endParaRPr>
            </a:p>
          </p:txBody>
        </p:sp>
        <p:sp>
          <p:nvSpPr>
            <p:cNvPr id="146" name="Freeform 1146"/>
            <p:cNvSpPr>
              <a:spLocks/>
            </p:cNvSpPr>
            <p:nvPr/>
          </p:nvSpPr>
          <p:spPr bwMode="auto">
            <a:xfrm>
              <a:off x="5881688" y="3554413"/>
              <a:ext cx="596900" cy="619125"/>
            </a:xfrm>
            <a:custGeom>
              <a:avLst/>
              <a:gdLst>
                <a:gd name="T0" fmla="*/ 79 w 587"/>
                <a:gd name="T1" fmla="*/ 312 h 603"/>
                <a:gd name="T2" fmla="*/ 117 w 587"/>
                <a:gd name="T3" fmla="*/ 394 h 603"/>
                <a:gd name="T4" fmla="*/ 102 w 587"/>
                <a:gd name="T5" fmla="*/ 457 h 603"/>
                <a:gd name="T6" fmla="*/ 127 w 587"/>
                <a:gd name="T7" fmla="*/ 561 h 603"/>
                <a:gd name="T8" fmla="*/ 150 w 587"/>
                <a:gd name="T9" fmla="*/ 595 h 603"/>
                <a:gd name="T10" fmla="*/ 464 w 587"/>
                <a:gd name="T11" fmla="*/ 578 h 603"/>
                <a:gd name="T12" fmla="*/ 467 w 587"/>
                <a:gd name="T13" fmla="*/ 599 h 603"/>
                <a:gd name="T14" fmla="*/ 486 w 587"/>
                <a:gd name="T15" fmla="*/ 603 h 603"/>
                <a:gd name="T16" fmla="*/ 479 w 587"/>
                <a:gd name="T17" fmla="*/ 552 h 603"/>
                <a:gd name="T18" fmla="*/ 492 w 587"/>
                <a:gd name="T19" fmla="*/ 538 h 603"/>
                <a:gd name="T20" fmla="*/ 538 w 587"/>
                <a:gd name="T21" fmla="*/ 548 h 603"/>
                <a:gd name="T22" fmla="*/ 545 w 587"/>
                <a:gd name="T23" fmla="*/ 512 h 603"/>
                <a:gd name="T24" fmla="*/ 540 w 587"/>
                <a:gd name="T25" fmla="*/ 464 h 603"/>
                <a:gd name="T26" fmla="*/ 559 w 587"/>
                <a:gd name="T27" fmla="*/ 451 h 603"/>
                <a:gd name="T28" fmla="*/ 587 w 587"/>
                <a:gd name="T29" fmla="*/ 360 h 603"/>
                <a:gd name="T30" fmla="*/ 568 w 587"/>
                <a:gd name="T31" fmla="*/ 356 h 603"/>
                <a:gd name="T32" fmla="*/ 492 w 587"/>
                <a:gd name="T33" fmla="*/ 238 h 603"/>
                <a:gd name="T34" fmla="*/ 327 w 587"/>
                <a:gd name="T35" fmla="*/ 90 h 603"/>
                <a:gd name="T36" fmla="*/ 254 w 587"/>
                <a:gd name="T37" fmla="*/ 44 h 603"/>
                <a:gd name="T38" fmla="*/ 279 w 587"/>
                <a:gd name="T39" fmla="*/ 0 h 603"/>
                <a:gd name="T40" fmla="*/ 144 w 587"/>
                <a:gd name="T41" fmla="*/ 18 h 603"/>
                <a:gd name="T42" fmla="*/ 0 w 587"/>
                <a:gd name="T43" fmla="*/ 35 h 603"/>
                <a:gd name="T44" fmla="*/ 79 w 587"/>
                <a:gd name="T45" fmla="*/ 312 h 603"/>
                <a:gd name="T46" fmla="*/ 79 w 587"/>
                <a:gd name="T47" fmla="*/ 312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7" h="603">
                  <a:moveTo>
                    <a:pt x="79" y="312"/>
                  </a:moveTo>
                  <a:lnTo>
                    <a:pt x="117" y="394"/>
                  </a:lnTo>
                  <a:lnTo>
                    <a:pt x="102" y="457"/>
                  </a:lnTo>
                  <a:lnTo>
                    <a:pt x="127" y="561"/>
                  </a:lnTo>
                  <a:lnTo>
                    <a:pt x="150" y="595"/>
                  </a:lnTo>
                  <a:lnTo>
                    <a:pt x="464" y="578"/>
                  </a:lnTo>
                  <a:lnTo>
                    <a:pt x="467" y="599"/>
                  </a:lnTo>
                  <a:lnTo>
                    <a:pt x="486" y="603"/>
                  </a:lnTo>
                  <a:lnTo>
                    <a:pt x="479" y="552"/>
                  </a:lnTo>
                  <a:lnTo>
                    <a:pt x="492" y="538"/>
                  </a:lnTo>
                  <a:lnTo>
                    <a:pt x="538" y="548"/>
                  </a:lnTo>
                  <a:lnTo>
                    <a:pt x="545" y="512"/>
                  </a:lnTo>
                  <a:lnTo>
                    <a:pt x="540" y="464"/>
                  </a:lnTo>
                  <a:lnTo>
                    <a:pt x="559" y="451"/>
                  </a:lnTo>
                  <a:lnTo>
                    <a:pt x="587" y="360"/>
                  </a:lnTo>
                  <a:lnTo>
                    <a:pt x="568" y="356"/>
                  </a:lnTo>
                  <a:lnTo>
                    <a:pt x="492" y="238"/>
                  </a:lnTo>
                  <a:lnTo>
                    <a:pt x="327" y="90"/>
                  </a:lnTo>
                  <a:lnTo>
                    <a:pt x="254" y="44"/>
                  </a:lnTo>
                  <a:lnTo>
                    <a:pt x="279" y="0"/>
                  </a:lnTo>
                  <a:lnTo>
                    <a:pt x="144" y="18"/>
                  </a:lnTo>
                  <a:lnTo>
                    <a:pt x="0" y="35"/>
                  </a:lnTo>
                  <a:lnTo>
                    <a:pt x="79" y="312"/>
                  </a:lnTo>
                  <a:lnTo>
                    <a:pt x="79" y="312"/>
                  </a:lnTo>
                  <a:close/>
                </a:path>
              </a:pathLst>
            </a:custGeom>
            <a:solidFill>
              <a:srgbClr val="AED0E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47" name="Freeform 1147"/>
            <p:cNvSpPr>
              <a:spLocks/>
            </p:cNvSpPr>
            <p:nvPr/>
          </p:nvSpPr>
          <p:spPr bwMode="auto">
            <a:xfrm>
              <a:off x="5705476" y="4105275"/>
              <a:ext cx="1004887" cy="754063"/>
            </a:xfrm>
            <a:custGeom>
              <a:avLst/>
              <a:gdLst>
                <a:gd name="T0" fmla="*/ 0 w 990"/>
                <a:gd name="T1" fmla="*/ 71 h 732"/>
                <a:gd name="T2" fmla="*/ 26 w 990"/>
                <a:gd name="T3" fmla="*/ 95 h 732"/>
                <a:gd name="T4" fmla="*/ 23 w 990"/>
                <a:gd name="T5" fmla="*/ 113 h 732"/>
                <a:gd name="T6" fmla="*/ 30 w 990"/>
                <a:gd name="T7" fmla="*/ 124 h 732"/>
                <a:gd name="T8" fmla="*/ 19 w 990"/>
                <a:gd name="T9" fmla="*/ 141 h 732"/>
                <a:gd name="T10" fmla="*/ 135 w 990"/>
                <a:gd name="T11" fmla="*/ 101 h 732"/>
                <a:gd name="T12" fmla="*/ 283 w 990"/>
                <a:gd name="T13" fmla="*/ 194 h 732"/>
                <a:gd name="T14" fmla="*/ 405 w 990"/>
                <a:gd name="T15" fmla="*/ 130 h 732"/>
                <a:gd name="T16" fmla="*/ 475 w 990"/>
                <a:gd name="T17" fmla="*/ 145 h 732"/>
                <a:gd name="T18" fmla="*/ 564 w 990"/>
                <a:gd name="T19" fmla="*/ 232 h 732"/>
                <a:gd name="T20" fmla="*/ 597 w 990"/>
                <a:gd name="T21" fmla="*/ 232 h 732"/>
                <a:gd name="T22" fmla="*/ 625 w 990"/>
                <a:gd name="T23" fmla="*/ 293 h 732"/>
                <a:gd name="T24" fmla="*/ 618 w 990"/>
                <a:gd name="T25" fmla="*/ 409 h 732"/>
                <a:gd name="T26" fmla="*/ 639 w 990"/>
                <a:gd name="T27" fmla="*/ 422 h 732"/>
                <a:gd name="T28" fmla="*/ 642 w 990"/>
                <a:gd name="T29" fmla="*/ 401 h 732"/>
                <a:gd name="T30" fmla="*/ 671 w 990"/>
                <a:gd name="T31" fmla="*/ 401 h 732"/>
                <a:gd name="T32" fmla="*/ 642 w 990"/>
                <a:gd name="T33" fmla="*/ 457 h 732"/>
                <a:gd name="T34" fmla="*/ 718 w 990"/>
                <a:gd name="T35" fmla="*/ 533 h 732"/>
                <a:gd name="T36" fmla="*/ 730 w 990"/>
                <a:gd name="T37" fmla="*/ 512 h 732"/>
                <a:gd name="T38" fmla="*/ 736 w 990"/>
                <a:gd name="T39" fmla="*/ 565 h 732"/>
                <a:gd name="T40" fmla="*/ 760 w 990"/>
                <a:gd name="T41" fmla="*/ 576 h 732"/>
                <a:gd name="T42" fmla="*/ 787 w 990"/>
                <a:gd name="T43" fmla="*/ 641 h 732"/>
                <a:gd name="T44" fmla="*/ 814 w 990"/>
                <a:gd name="T45" fmla="*/ 641 h 732"/>
                <a:gd name="T46" fmla="*/ 871 w 990"/>
                <a:gd name="T47" fmla="*/ 702 h 732"/>
                <a:gd name="T48" fmla="*/ 903 w 990"/>
                <a:gd name="T49" fmla="*/ 706 h 732"/>
                <a:gd name="T50" fmla="*/ 903 w 990"/>
                <a:gd name="T51" fmla="*/ 715 h 732"/>
                <a:gd name="T52" fmla="*/ 880 w 990"/>
                <a:gd name="T53" fmla="*/ 732 h 732"/>
                <a:gd name="T54" fmla="*/ 931 w 990"/>
                <a:gd name="T55" fmla="*/ 725 h 732"/>
                <a:gd name="T56" fmla="*/ 964 w 990"/>
                <a:gd name="T57" fmla="*/ 711 h 732"/>
                <a:gd name="T58" fmla="*/ 981 w 990"/>
                <a:gd name="T59" fmla="*/ 626 h 732"/>
                <a:gd name="T60" fmla="*/ 990 w 990"/>
                <a:gd name="T61" fmla="*/ 630 h 732"/>
                <a:gd name="T62" fmla="*/ 983 w 990"/>
                <a:gd name="T63" fmla="*/ 512 h 732"/>
                <a:gd name="T64" fmla="*/ 969 w 990"/>
                <a:gd name="T65" fmla="*/ 477 h 732"/>
                <a:gd name="T66" fmla="*/ 863 w 990"/>
                <a:gd name="T67" fmla="*/ 306 h 732"/>
                <a:gd name="T68" fmla="*/ 779 w 990"/>
                <a:gd name="T69" fmla="*/ 145 h 732"/>
                <a:gd name="T70" fmla="*/ 728 w 990"/>
                <a:gd name="T71" fmla="*/ 12 h 732"/>
                <a:gd name="T72" fmla="*/ 715 w 990"/>
                <a:gd name="T73" fmla="*/ 10 h 732"/>
                <a:gd name="T74" fmla="*/ 669 w 990"/>
                <a:gd name="T75" fmla="*/ 0 h 732"/>
                <a:gd name="T76" fmla="*/ 656 w 990"/>
                <a:gd name="T77" fmla="*/ 14 h 732"/>
                <a:gd name="T78" fmla="*/ 663 w 990"/>
                <a:gd name="T79" fmla="*/ 65 h 732"/>
                <a:gd name="T80" fmla="*/ 644 w 990"/>
                <a:gd name="T81" fmla="*/ 61 h 732"/>
                <a:gd name="T82" fmla="*/ 641 w 990"/>
                <a:gd name="T83" fmla="*/ 40 h 732"/>
                <a:gd name="T84" fmla="*/ 327 w 990"/>
                <a:gd name="T85" fmla="*/ 57 h 732"/>
                <a:gd name="T86" fmla="*/ 304 w 990"/>
                <a:gd name="T87" fmla="*/ 23 h 732"/>
                <a:gd name="T88" fmla="*/ 0 w 990"/>
                <a:gd name="T89" fmla="*/ 50 h 732"/>
                <a:gd name="T90" fmla="*/ 0 w 990"/>
                <a:gd name="T91" fmla="*/ 71 h 732"/>
                <a:gd name="T92" fmla="*/ 0 w 990"/>
                <a:gd name="T93" fmla="*/ 71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90" h="732">
                  <a:moveTo>
                    <a:pt x="0" y="71"/>
                  </a:moveTo>
                  <a:lnTo>
                    <a:pt x="26" y="95"/>
                  </a:lnTo>
                  <a:lnTo>
                    <a:pt x="23" y="113"/>
                  </a:lnTo>
                  <a:lnTo>
                    <a:pt x="30" y="124"/>
                  </a:lnTo>
                  <a:lnTo>
                    <a:pt x="19" y="141"/>
                  </a:lnTo>
                  <a:lnTo>
                    <a:pt x="135" y="101"/>
                  </a:lnTo>
                  <a:lnTo>
                    <a:pt x="283" y="194"/>
                  </a:lnTo>
                  <a:lnTo>
                    <a:pt x="405" y="130"/>
                  </a:lnTo>
                  <a:lnTo>
                    <a:pt x="475" y="145"/>
                  </a:lnTo>
                  <a:lnTo>
                    <a:pt x="564" y="232"/>
                  </a:lnTo>
                  <a:lnTo>
                    <a:pt x="597" y="232"/>
                  </a:lnTo>
                  <a:lnTo>
                    <a:pt x="625" y="293"/>
                  </a:lnTo>
                  <a:lnTo>
                    <a:pt x="618" y="409"/>
                  </a:lnTo>
                  <a:lnTo>
                    <a:pt x="639" y="422"/>
                  </a:lnTo>
                  <a:lnTo>
                    <a:pt x="642" y="401"/>
                  </a:lnTo>
                  <a:lnTo>
                    <a:pt x="671" y="401"/>
                  </a:lnTo>
                  <a:lnTo>
                    <a:pt x="642" y="457"/>
                  </a:lnTo>
                  <a:lnTo>
                    <a:pt x="718" y="533"/>
                  </a:lnTo>
                  <a:lnTo>
                    <a:pt x="730" y="512"/>
                  </a:lnTo>
                  <a:lnTo>
                    <a:pt x="736" y="565"/>
                  </a:lnTo>
                  <a:lnTo>
                    <a:pt x="760" y="576"/>
                  </a:lnTo>
                  <a:lnTo>
                    <a:pt x="787" y="641"/>
                  </a:lnTo>
                  <a:lnTo>
                    <a:pt x="814" y="641"/>
                  </a:lnTo>
                  <a:lnTo>
                    <a:pt x="871" y="702"/>
                  </a:lnTo>
                  <a:lnTo>
                    <a:pt x="903" y="706"/>
                  </a:lnTo>
                  <a:lnTo>
                    <a:pt x="903" y="715"/>
                  </a:lnTo>
                  <a:lnTo>
                    <a:pt x="880" y="732"/>
                  </a:lnTo>
                  <a:lnTo>
                    <a:pt x="931" y="725"/>
                  </a:lnTo>
                  <a:lnTo>
                    <a:pt x="964" y="711"/>
                  </a:lnTo>
                  <a:lnTo>
                    <a:pt x="981" y="626"/>
                  </a:lnTo>
                  <a:lnTo>
                    <a:pt x="990" y="630"/>
                  </a:lnTo>
                  <a:lnTo>
                    <a:pt x="983" y="512"/>
                  </a:lnTo>
                  <a:lnTo>
                    <a:pt x="969" y="477"/>
                  </a:lnTo>
                  <a:lnTo>
                    <a:pt x="863" y="306"/>
                  </a:lnTo>
                  <a:lnTo>
                    <a:pt x="779" y="145"/>
                  </a:lnTo>
                  <a:lnTo>
                    <a:pt x="728" y="12"/>
                  </a:lnTo>
                  <a:lnTo>
                    <a:pt x="715" y="10"/>
                  </a:lnTo>
                  <a:lnTo>
                    <a:pt x="669" y="0"/>
                  </a:lnTo>
                  <a:lnTo>
                    <a:pt x="656" y="14"/>
                  </a:lnTo>
                  <a:lnTo>
                    <a:pt x="663" y="65"/>
                  </a:lnTo>
                  <a:lnTo>
                    <a:pt x="644" y="61"/>
                  </a:lnTo>
                  <a:lnTo>
                    <a:pt x="641" y="40"/>
                  </a:lnTo>
                  <a:lnTo>
                    <a:pt x="327" y="57"/>
                  </a:lnTo>
                  <a:lnTo>
                    <a:pt x="304" y="23"/>
                  </a:lnTo>
                  <a:lnTo>
                    <a:pt x="0" y="50"/>
                  </a:lnTo>
                  <a:lnTo>
                    <a:pt x="0" y="71"/>
                  </a:lnTo>
                  <a:lnTo>
                    <a:pt x="0" y="71"/>
                  </a:lnTo>
                  <a:close/>
                </a:path>
              </a:pathLst>
            </a:custGeom>
            <a:solidFill>
              <a:srgbClr val="AED0E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48" name="Freeform 1151"/>
            <p:cNvSpPr>
              <a:spLocks/>
            </p:cNvSpPr>
            <p:nvPr/>
          </p:nvSpPr>
          <p:spPr bwMode="auto">
            <a:xfrm>
              <a:off x="5867401" y="2552700"/>
              <a:ext cx="465137" cy="517525"/>
            </a:xfrm>
            <a:custGeom>
              <a:avLst/>
              <a:gdLst>
                <a:gd name="T0" fmla="*/ 0 w 459"/>
                <a:gd name="T1" fmla="*/ 91 h 504"/>
                <a:gd name="T2" fmla="*/ 38 w 459"/>
                <a:gd name="T3" fmla="*/ 441 h 504"/>
                <a:gd name="T4" fmla="*/ 95 w 459"/>
                <a:gd name="T5" fmla="*/ 447 h 504"/>
                <a:gd name="T6" fmla="*/ 164 w 459"/>
                <a:gd name="T7" fmla="*/ 487 h 504"/>
                <a:gd name="T8" fmla="*/ 213 w 459"/>
                <a:gd name="T9" fmla="*/ 485 h 504"/>
                <a:gd name="T10" fmla="*/ 236 w 459"/>
                <a:gd name="T11" fmla="*/ 470 h 504"/>
                <a:gd name="T12" fmla="*/ 291 w 459"/>
                <a:gd name="T13" fmla="*/ 504 h 504"/>
                <a:gd name="T14" fmla="*/ 324 w 459"/>
                <a:gd name="T15" fmla="*/ 475 h 504"/>
                <a:gd name="T16" fmla="*/ 331 w 459"/>
                <a:gd name="T17" fmla="*/ 420 h 504"/>
                <a:gd name="T18" fmla="*/ 352 w 459"/>
                <a:gd name="T19" fmla="*/ 432 h 504"/>
                <a:gd name="T20" fmla="*/ 364 w 459"/>
                <a:gd name="T21" fmla="*/ 386 h 504"/>
                <a:gd name="T22" fmla="*/ 440 w 459"/>
                <a:gd name="T23" fmla="*/ 319 h 504"/>
                <a:gd name="T24" fmla="*/ 453 w 459"/>
                <a:gd name="T25" fmla="*/ 211 h 504"/>
                <a:gd name="T26" fmla="*/ 443 w 459"/>
                <a:gd name="T27" fmla="*/ 188 h 504"/>
                <a:gd name="T28" fmla="*/ 459 w 459"/>
                <a:gd name="T29" fmla="*/ 177 h 504"/>
                <a:gd name="T30" fmla="*/ 430 w 459"/>
                <a:gd name="T31" fmla="*/ 0 h 504"/>
                <a:gd name="T32" fmla="*/ 352 w 459"/>
                <a:gd name="T33" fmla="*/ 40 h 504"/>
                <a:gd name="T34" fmla="*/ 312 w 459"/>
                <a:gd name="T35" fmla="*/ 82 h 504"/>
                <a:gd name="T36" fmla="*/ 284 w 459"/>
                <a:gd name="T37" fmla="*/ 84 h 504"/>
                <a:gd name="T38" fmla="*/ 240 w 459"/>
                <a:gd name="T39" fmla="*/ 107 h 504"/>
                <a:gd name="T40" fmla="*/ 139 w 459"/>
                <a:gd name="T41" fmla="*/ 72 h 504"/>
                <a:gd name="T42" fmla="*/ 0 w 459"/>
                <a:gd name="T43" fmla="*/ 91 h 504"/>
                <a:gd name="T44" fmla="*/ 0 w 459"/>
                <a:gd name="T45" fmla="*/ 9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9" h="504">
                  <a:moveTo>
                    <a:pt x="0" y="91"/>
                  </a:moveTo>
                  <a:lnTo>
                    <a:pt x="38" y="441"/>
                  </a:lnTo>
                  <a:lnTo>
                    <a:pt x="95" y="447"/>
                  </a:lnTo>
                  <a:lnTo>
                    <a:pt x="164" y="487"/>
                  </a:lnTo>
                  <a:lnTo>
                    <a:pt x="213" y="485"/>
                  </a:lnTo>
                  <a:lnTo>
                    <a:pt x="236" y="470"/>
                  </a:lnTo>
                  <a:lnTo>
                    <a:pt x="291" y="504"/>
                  </a:lnTo>
                  <a:lnTo>
                    <a:pt x="324" y="475"/>
                  </a:lnTo>
                  <a:lnTo>
                    <a:pt x="331" y="420"/>
                  </a:lnTo>
                  <a:lnTo>
                    <a:pt x="352" y="432"/>
                  </a:lnTo>
                  <a:lnTo>
                    <a:pt x="364" y="386"/>
                  </a:lnTo>
                  <a:lnTo>
                    <a:pt x="440" y="319"/>
                  </a:lnTo>
                  <a:lnTo>
                    <a:pt x="453" y="211"/>
                  </a:lnTo>
                  <a:lnTo>
                    <a:pt x="443" y="188"/>
                  </a:lnTo>
                  <a:lnTo>
                    <a:pt x="459" y="177"/>
                  </a:lnTo>
                  <a:lnTo>
                    <a:pt x="430" y="0"/>
                  </a:lnTo>
                  <a:lnTo>
                    <a:pt x="352" y="40"/>
                  </a:lnTo>
                  <a:lnTo>
                    <a:pt x="312" y="82"/>
                  </a:lnTo>
                  <a:lnTo>
                    <a:pt x="284" y="84"/>
                  </a:lnTo>
                  <a:lnTo>
                    <a:pt x="240" y="107"/>
                  </a:lnTo>
                  <a:lnTo>
                    <a:pt x="139" y="72"/>
                  </a:lnTo>
                  <a:lnTo>
                    <a:pt x="0" y="91"/>
                  </a:lnTo>
                  <a:lnTo>
                    <a:pt x="0" y="91"/>
                  </a:lnTo>
                  <a:close/>
                </a:path>
              </a:pathLst>
            </a:custGeom>
            <a:solidFill>
              <a:srgbClr val="AED0E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49" name="Freeform 1152"/>
            <p:cNvSpPr>
              <a:spLocks/>
            </p:cNvSpPr>
            <p:nvPr/>
          </p:nvSpPr>
          <p:spPr bwMode="auto">
            <a:xfrm>
              <a:off x="6162676" y="2736850"/>
              <a:ext cx="495300" cy="485775"/>
            </a:xfrm>
            <a:custGeom>
              <a:avLst/>
              <a:gdLst>
                <a:gd name="T0" fmla="*/ 0 w 489"/>
                <a:gd name="T1" fmla="*/ 327 h 473"/>
                <a:gd name="T2" fmla="*/ 17 w 489"/>
                <a:gd name="T3" fmla="*/ 391 h 473"/>
                <a:gd name="T4" fmla="*/ 80 w 489"/>
                <a:gd name="T5" fmla="*/ 437 h 473"/>
                <a:gd name="T6" fmla="*/ 111 w 489"/>
                <a:gd name="T7" fmla="*/ 473 h 473"/>
                <a:gd name="T8" fmla="*/ 204 w 489"/>
                <a:gd name="T9" fmla="*/ 435 h 473"/>
                <a:gd name="T10" fmla="*/ 246 w 489"/>
                <a:gd name="T11" fmla="*/ 429 h 473"/>
                <a:gd name="T12" fmla="*/ 268 w 489"/>
                <a:gd name="T13" fmla="*/ 401 h 473"/>
                <a:gd name="T14" fmla="*/ 304 w 489"/>
                <a:gd name="T15" fmla="*/ 258 h 473"/>
                <a:gd name="T16" fmla="*/ 344 w 489"/>
                <a:gd name="T17" fmla="*/ 275 h 473"/>
                <a:gd name="T18" fmla="*/ 420 w 489"/>
                <a:gd name="T19" fmla="*/ 122 h 473"/>
                <a:gd name="T20" fmla="*/ 479 w 489"/>
                <a:gd name="T21" fmla="*/ 154 h 473"/>
                <a:gd name="T22" fmla="*/ 489 w 489"/>
                <a:gd name="T23" fmla="*/ 127 h 473"/>
                <a:gd name="T24" fmla="*/ 447 w 489"/>
                <a:gd name="T25" fmla="*/ 93 h 473"/>
                <a:gd name="T26" fmla="*/ 415 w 489"/>
                <a:gd name="T27" fmla="*/ 97 h 473"/>
                <a:gd name="T28" fmla="*/ 403 w 489"/>
                <a:gd name="T29" fmla="*/ 114 h 473"/>
                <a:gd name="T30" fmla="*/ 344 w 489"/>
                <a:gd name="T31" fmla="*/ 131 h 473"/>
                <a:gd name="T32" fmla="*/ 306 w 489"/>
                <a:gd name="T33" fmla="*/ 173 h 473"/>
                <a:gd name="T34" fmla="*/ 295 w 489"/>
                <a:gd name="T35" fmla="*/ 106 h 473"/>
                <a:gd name="T36" fmla="*/ 189 w 489"/>
                <a:gd name="T37" fmla="*/ 123 h 473"/>
                <a:gd name="T38" fmla="*/ 168 w 489"/>
                <a:gd name="T39" fmla="*/ 0 h 473"/>
                <a:gd name="T40" fmla="*/ 152 w 489"/>
                <a:gd name="T41" fmla="*/ 11 h 473"/>
                <a:gd name="T42" fmla="*/ 162 w 489"/>
                <a:gd name="T43" fmla="*/ 34 h 473"/>
                <a:gd name="T44" fmla="*/ 149 w 489"/>
                <a:gd name="T45" fmla="*/ 142 h 473"/>
                <a:gd name="T46" fmla="*/ 73 w 489"/>
                <a:gd name="T47" fmla="*/ 209 h 473"/>
                <a:gd name="T48" fmla="*/ 61 w 489"/>
                <a:gd name="T49" fmla="*/ 255 h 473"/>
                <a:gd name="T50" fmla="*/ 40 w 489"/>
                <a:gd name="T51" fmla="*/ 243 h 473"/>
                <a:gd name="T52" fmla="*/ 33 w 489"/>
                <a:gd name="T53" fmla="*/ 298 h 473"/>
                <a:gd name="T54" fmla="*/ 0 w 489"/>
                <a:gd name="T55" fmla="*/ 327 h 473"/>
                <a:gd name="T56" fmla="*/ 0 w 489"/>
                <a:gd name="T57" fmla="*/ 327 h 473"/>
                <a:gd name="T58" fmla="*/ 0 w 489"/>
                <a:gd name="T59" fmla="*/ 327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9" h="473">
                  <a:moveTo>
                    <a:pt x="0" y="327"/>
                  </a:moveTo>
                  <a:lnTo>
                    <a:pt x="17" y="391"/>
                  </a:lnTo>
                  <a:lnTo>
                    <a:pt x="80" y="437"/>
                  </a:lnTo>
                  <a:lnTo>
                    <a:pt x="111" y="473"/>
                  </a:lnTo>
                  <a:lnTo>
                    <a:pt x="204" y="435"/>
                  </a:lnTo>
                  <a:lnTo>
                    <a:pt x="246" y="429"/>
                  </a:lnTo>
                  <a:lnTo>
                    <a:pt x="268" y="401"/>
                  </a:lnTo>
                  <a:lnTo>
                    <a:pt x="304" y="258"/>
                  </a:lnTo>
                  <a:lnTo>
                    <a:pt x="344" y="275"/>
                  </a:lnTo>
                  <a:lnTo>
                    <a:pt x="420" y="122"/>
                  </a:lnTo>
                  <a:lnTo>
                    <a:pt x="479" y="154"/>
                  </a:lnTo>
                  <a:lnTo>
                    <a:pt x="489" y="127"/>
                  </a:lnTo>
                  <a:lnTo>
                    <a:pt x="447" y="93"/>
                  </a:lnTo>
                  <a:lnTo>
                    <a:pt x="415" y="97"/>
                  </a:lnTo>
                  <a:lnTo>
                    <a:pt x="403" y="114"/>
                  </a:lnTo>
                  <a:lnTo>
                    <a:pt x="344" y="131"/>
                  </a:lnTo>
                  <a:lnTo>
                    <a:pt x="306" y="173"/>
                  </a:lnTo>
                  <a:lnTo>
                    <a:pt x="295" y="106"/>
                  </a:lnTo>
                  <a:lnTo>
                    <a:pt x="189" y="123"/>
                  </a:lnTo>
                  <a:lnTo>
                    <a:pt x="168" y="0"/>
                  </a:lnTo>
                  <a:lnTo>
                    <a:pt x="152" y="11"/>
                  </a:lnTo>
                  <a:lnTo>
                    <a:pt x="162" y="34"/>
                  </a:lnTo>
                  <a:lnTo>
                    <a:pt x="149" y="142"/>
                  </a:lnTo>
                  <a:lnTo>
                    <a:pt x="73" y="209"/>
                  </a:lnTo>
                  <a:lnTo>
                    <a:pt x="61" y="255"/>
                  </a:lnTo>
                  <a:lnTo>
                    <a:pt x="40" y="243"/>
                  </a:lnTo>
                  <a:lnTo>
                    <a:pt x="33" y="298"/>
                  </a:lnTo>
                  <a:lnTo>
                    <a:pt x="0" y="327"/>
                  </a:lnTo>
                  <a:lnTo>
                    <a:pt x="0" y="327"/>
                  </a:lnTo>
                  <a:lnTo>
                    <a:pt x="0" y="327"/>
                  </a:lnTo>
                  <a:close/>
                </a:path>
              </a:pathLst>
            </a:custGeom>
            <a:solidFill>
              <a:srgbClr val="1E64C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50" name="Freeform 1153"/>
            <p:cNvSpPr>
              <a:spLocks/>
            </p:cNvSpPr>
            <p:nvPr/>
          </p:nvSpPr>
          <p:spPr bwMode="auto">
            <a:xfrm>
              <a:off x="6461126" y="2771775"/>
              <a:ext cx="506412" cy="244475"/>
            </a:xfrm>
            <a:custGeom>
              <a:avLst/>
              <a:gdLst>
                <a:gd name="T0" fmla="*/ 0 w 496"/>
                <a:gd name="T1" fmla="*/ 72 h 240"/>
                <a:gd name="T2" fmla="*/ 11 w 496"/>
                <a:gd name="T3" fmla="*/ 139 h 240"/>
                <a:gd name="T4" fmla="*/ 49 w 496"/>
                <a:gd name="T5" fmla="*/ 97 h 240"/>
                <a:gd name="T6" fmla="*/ 108 w 496"/>
                <a:gd name="T7" fmla="*/ 80 h 240"/>
                <a:gd name="T8" fmla="*/ 120 w 496"/>
                <a:gd name="T9" fmla="*/ 63 h 240"/>
                <a:gd name="T10" fmla="*/ 152 w 496"/>
                <a:gd name="T11" fmla="*/ 59 h 240"/>
                <a:gd name="T12" fmla="*/ 194 w 496"/>
                <a:gd name="T13" fmla="*/ 93 h 240"/>
                <a:gd name="T14" fmla="*/ 222 w 496"/>
                <a:gd name="T15" fmla="*/ 101 h 240"/>
                <a:gd name="T16" fmla="*/ 276 w 496"/>
                <a:gd name="T17" fmla="*/ 148 h 240"/>
                <a:gd name="T18" fmla="*/ 257 w 496"/>
                <a:gd name="T19" fmla="*/ 194 h 240"/>
                <a:gd name="T20" fmla="*/ 264 w 496"/>
                <a:gd name="T21" fmla="*/ 215 h 240"/>
                <a:gd name="T22" fmla="*/ 287 w 496"/>
                <a:gd name="T23" fmla="*/ 205 h 240"/>
                <a:gd name="T24" fmla="*/ 308 w 496"/>
                <a:gd name="T25" fmla="*/ 205 h 240"/>
                <a:gd name="T26" fmla="*/ 319 w 496"/>
                <a:gd name="T27" fmla="*/ 221 h 240"/>
                <a:gd name="T28" fmla="*/ 344 w 496"/>
                <a:gd name="T29" fmla="*/ 221 h 240"/>
                <a:gd name="T30" fmla="*/ 354 w 496"/>
                <a:gd name="T31" fmla="*/ 215 h 240"/>
                <a:gd name="T32" fmla="*/ 338 w 496"/>
                <a:gd name="T33" fmla="*/ 173 h 240"/>
                <a:gd name="T34" fmla="*/ 335 w 496"/>
                <a:gd name="T35" fmla="*/ 97 h 240"/>
                <a:gd name="T36" fmla="*/ 316 w 496"/>
                <a:gd name="T37" fmla="*/ 86 h 240"/>
                <a:gd name="T38" fmla="*/ 354 w 496"/>
                <a:gd name="T39" fmla="*/ 51 h 240"/>
                <a:gd name="T40" fmla="*/ 356 w 496"/>
                <a:gd name="T41" fmla="*/ 29 h 240"/>
                <a:gd name="T42" fmla="*/ 380 w 496"/>
                <a:gd name="T43" fmla="*/ 31 h 240"/>
                <a:gd name="T44" fmla="*/ 350 w 496"/>
                <a:gd name="T45" fmla="*/ 78 h 240"/>
                <a:gd name="T46" fmla="*/ 367 w 496"/>
                <a:gd name="T47" fmla="*/ 135 h 240"/>
                <a:gd name="T48" fmla="*/ 375 w 496"/>
                <a:gd name="T49" fmla="*/ 150 h 240"/>
                <a:gd name="T50" fmla="*/ 386 w 496"/>
                <a:gd name="T51" fmla="*/ 158 h 240"/>
                <a:gd name="T52" fmla="*/ 363 w 496"/>
                <a:gd name="T53" fmla="*/ 156 h 240"/>
                <a:gd name="T54" fmla="*/ 371 w 496"/>
                <a:gd name="T55" fmla="*/ 192 h 240"/>
                <a:gd name="T56" fmla="*/ 411 w 496"/>
                <a:gd name="T57" fmla="*/ 215 h 240"/>
                <a:gd name="T58" fmla="*/ 420 w 496"/>
                <a:gd name="T59" fmla="*/ 221 h 240"/>
                <a:gd name="T60" fmla="*/ 432 w 496"/>
                <a:gd name="T61" fmla="*/ 221 h 240"/>
                <a:gd name="T62" fmla="*/ 426 w 496"/>
                <a:gd name="T63" fmla="*/ 240 h 240"/>
                <a:gd name="T64" fmla="*/ 475 w 496"/>
                <a:gd name="T65" fmla="*/ 215 h 240"/>
                <a:gd name="T66" fmla="*/ 485 w 496"/>
                <a:gd name="T67" fmla="*/ 184 h 240"/>
                <a:gd name="T68" fmla="*/ 496 w 496"/>
                <a:gd name="T69" fmla="*/ 152 h 240"/>
                <a:gd name="T70" fmla="*/ 426 w 496"/>
                <a:gd name="T71" fmla="*/ 167 h 240"/>
                <a:gd name="T72" fmla="*/ 380 w 496"/>
                <a:gd name="T73" fmla="*/ 0 h 240"/>
                <a:gd name="T74" fmla="*/ 0 w 496"/>
                <a:gd name="T75" fmla="*/ 72 h 240"/>
                <a:gd name="T76" fmla="*/ 0 w 496"/>
                <a:gd name="T77" fmla="*/ 72 h 240"/>
                <a:gd name="T78" fmla="*/ 0 w 496"/>
                <a:gd name="T79" fmla="*/ 7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6" h="240">
                  <a:moveTo>
                    <a:pt x="0" y="72"/>
                  </a:moveTo>
                  <a:lnTo>
                    <a:pt x="11" y="139"/>
                  </a:lnTo>
                  <a:lnTo>
                    <a:pt x="49" y="97"/>
                  </a:lnTo>
                  <a:lnTo>
                    <a:pt x="108" y="80"/>
                  </a:lnTo>
                  <a:lnTo>
                    <a:pt x="120" y="63"/>
                  </a:lnTo>
                  <a:lnTo>
                    <a:pt x="152" y="59"/>
                  </a:lnTo>
                  <a:lnTo>
                    <a:pt x="194" y="93"/>
                  </a:lnTo>
                  <a:lnTo>
                    <a:pt x="222" y="101"/>
                  </a:lnTo>
                  <a:lnTo>
                    <a:pt x="276" y="148"/>
                  </a:lnTo>
                  <a:lnTo>
                    <a:pt x="257" y="194"/>
                  </a:lnTo>
                  <a:lnTo>
                    <a:pt x="264" y="215"/>
                  </a:lnTo>
                  <a:lnTo>
                    <a:pt x="287" y="205"/>
                  </a:lnTo>
                  <a:lnTo>
                    <a:pt x="308" y="205"/>
                  </a:lnTo>
                  <a:lnTo>
                    <a:pt x="319" y="221"/>
                  </a:lnTo>
                  <a:lnTo>
                    <a:pt x="344" y="221"/>
                  </a:lnTo>
                  <a:lnTo>
                    <a:pt x="354" y="215"/>
                  </a:lnTo>
                  <a:lnTo>
                    <a:pt x="338" y="173"/>
                  </a:lnTo>
                  <a:lnTo>
                    <a:pt x="335" y="97"/>
                  </a:lnTo>
                  <a:lnTo>
                    <a:pt x="316" y="86"/>
                  </a:lnTo>
                  <a:lnTo>
                    <a:pt x="354" y="51"/>
                  </a:lnTo>
                  <a:lnTo>
                    <a:pt x="356" y="29"/>
                  </a:lnTo>
                  <a:lnTo>
                    <a:pt x="380" y="31"/>
                  </a:lnTo>
                  <a:lnTo>
                    <a:pt x="350" y="78"/>
                  </a:lnTo>
                  <a:lnTo>
                    <a:pt x="367" y="135"/>
                  </a:lnTo>
                  <a:lnTo>
                    <a:pt x="375" y="150"/>
                  </a:lnTo>
                  <a:lnTo>
                    <a:pt x="386" y="158"/>
                  </a:lnTo>
                  <a:lnTo>
                    <a:pt x="363" y="156"/>
                  </a:lnTo>
                  <a:lnTo>
                    <a:pt x="371" y="192"/>
                  </a:lnTo>
                  <a:lnTo>
                    <a:pt x="411" y="215"/>
                  </a:lnTo>
                  <a:lnTo>
                    <a:pt x="420" y="221"/>
                  </a:lnTo>
                  <a:lnTo>
                    <a:pt x="432" y="221"/>
                  </a:lnTo>
                  <a:lnTo>
                    <a:pt x="426" y="240"/>
                  </a:lnTo>
                  <a:lnTo>
                    <a:pt x="475" y="215"/>
                  </a:lnTo>
                  <a:lnTo>
                    <a:pt x="485" y="184"/>
                  </a:lnTo>
                  <a:lnTo>
                    <a:pt x="496" y="152"/>
                  </a:lnTo>
                  <a:lnTo>
                    <a:pt x="426" y="167"/>
                  </a:lnTo>
                  <a:lnTo>
                    <a:pt x="380" y="0"/>
                  </a:lnTo>
                  <a:lnTo>
                    <a:pt x="0" y="72"/>
                  </a:lnTo>
                  <a:lnTo>
                    <a:pt x="0" y="72"/>
                  </a:lnTo>
                  <a:lnTo>
                    <a:pt x="0" y="72"/>
                  </a:lnTo>
                  <a:close/>
                </a:path>
              </a:pathLst>
            </a:custGeom>
            <a:solidFill>
              <a:srgbClr val="9FC5EA"/>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51" name="Freeform 1154"/>
            <p:cNvSpPr>
              <a:spLocks/>
            </p:cNvSpPr>
            <p:nvPr/>
          </p:nvSpPr>
          <p:spPr bwMode="auto">
            <a:xfrm>
              <a:off x="6078538" y="2863850"/>
              <a:ext cx="857250" cy="476250"/>
            </a:xfrm>
            <a:custGeom>
              <a:avLst/>
              <a:gdLst>
                <a:gd name="T0" fmla="*/ 78 w 844"/>
                <a:gd name="T1" fmla="*/ 414 h 463"/>
                <a:gd name="T2" fmla="*/ 79 w 844"/>
                <a:gd name="T3" fmla="*/ 402 h 463"/>
                <a:gd name="T4" fmla="*/ 133 w 844"/>
                <a:gd name="T5" fmla="*/ 351 h 463"/>
                <a:gd name="T6" fmla="*/ 163 w 844"/>
                <a:gd name="T7" fmla="*/ 315 h 463"/>
                <a:gd name="T8" fmla="*/ 194 w 844"/>
                <a:gd name="T9" fmla="*/ 351 h 463"/>
                <a:gd name="T10" fmla="*/ 287 w 844"/>
                <a:gd name="T11" fmla="*/ 313 h 463"/>
                <a:gd name="T12" fmla="*/ 329 w 844"/>
                <a:gd name="T13" fmla="*/ 307 h 463"/>
                <a:gd name="T14" fmla="*/ 351 w 844"/>
                <a:gd name="T15" fmla="*/ 279 h 463"/>
                <a:gd name="T16" fmla="*/ 387 w 844"/>
                <a:gd name="T17" fmla="*/ 136 h 463"/>
                <a:gd name="T18" fmla="*/ 427 w 844"/>
                <a:gd name="T19" fmla="*/ 153 h 463"/>
                <a:gd name="T20" fmla="*/ 503 w 844"/>
                <a:gd name="T21" fmla="*/ 0 h 463"/>
                <a:gd name="T22" fmla="*/ 562 w 844"/>
                <a:gd name="T23" fmla="*/ 32 h 463"/>
                <a:gd name="T24" fmla="*/ 572 w 844"/>
                <a:gd name="T25" fmla="*/ 5 h 463"/>
                <a:gd name="T26" fmla="*/ 600 w 844"/>
                <a:gd name="T27" fmla="*/ 13 h 463"/>
                <a:gd name="T28" fmla="*/ 654 w 844"/>
                <a:gd name="T29" fmla="*/ 60 h 463"/>
                <a:gd name="T30" fmla="*/ 635 w 844"/>
                <a:gd name="T31" fmla="*/ 106 h 463"/>
                <a:gd name="T32" fmla="*/ 642 w 844"/>
                <a:gd name="T33" fmla="*/ 127 h 463"/>
                <a:gd name="T34" fmla="*/ 665 w 844"/>
                <a:gd name="T35" fmla="*/ 117 h 463"/>
                <a:gd name="T36" fmla="*/ 682 w 844"/>
                <a:gd name="T37" fmla="*/ 138 h 463"/>
                <a:gd name="T38" fmla="*/ 764 w 844"/>
                <a:gd name="T39" fmla="*/ 165 h 463"/>
                <a:gd name="T40" fmla="*/ 688 w 844"/>
                <a:gd name="T41" fmla="*/ 161 h 463"/>
                <a:gd name="T42" fmla="*/ 768 w 844"/>
                <a:gd name="T43" fmla="*/ 231 h 463"/>
                <a:gd name="T44" fmla="*/ 718 w 844"/>
                <a:gd name="T45" fmla="*/ 224 h 463"/>
                <a:gd name="T46" fmla="*/ 819 w 844"/>
                <a:gd name="T47" fmla="*/ 288 h 463"/>
                <a:gd name="T48" fmla="*/ 844 w 844"/>
                <a:gd name="T49" fmla="*/ 332 h 463"/>
                <a:gd name="T50" fmla="*/ 827 w 844"/>
                <a:gd name="T51" fmla="*/ 326 h 463"/>
                <a:gd name="T52" fmla="*/ 823 w 844"/>
                <a:gd name="T53" fmla="*/ 338 h 463"/>
                <a:gd name="T54" fmla="*/ 492 w 844"/>
                <a:gd name="T55" fmla="*/ 401 h 463"/>
                <a:gd name="T56" fmla="*/ 216 w 844"/>
                <a:gd name="T57" fmla="*/ 435 h 463"/>
                <a:gd name="T58" fmla="*/ 0 w 844"/>
                <a:gd name="T59" fmla="*/ 463 h 463"/>
                <a:gd name="T60" fmla="*/ 78 w 844"/>
                <a:gd name="T61" fmla="*/ 414 h 463"/>
                <a:gd name="T62" fmla="*/ 78 w 844"/>
                <a:gd name="T63" fmla="*/ 41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44" h="463">
                  <a:moveTo>
                    <a:pt x="78" y="414"/>
                  </a:moveTo>
                  <a:lnTo>
                    <a:pt x="79" y="402"/>
                  </a:lnTo>
                  <a:lnTo>
                    <a:pt x="133" y="351"/>
                  </a:lnTo>
                  <a:lnTo>
                    <a:pt x="163" y="315"/>
                  </a:lnTo>
                  <a:lnTo>
                    <a:pt x="194" y="351"/>
                  </a:lnTo>
                  <a:lnTo>
                    <a:pt x="287" y="313"/>
                  </a:lnTo>
                  <a:lnTo>
                    <a:pt x="329" y="307"/>
                  </a:lnTo>
                  <a:lnTo>
                    <a:pt x="351" y="279"/>
                  </a:lnTo>
                  <a:lnTo>
                    <a:pt x="387" y="136"/>
                  </a:lnTo>
                  <a:lnTo>
                    <a:pt x="427" y="153"/>
                  </a:lnTo>
                  <a:lnTo>
                    <a:pt x="503" y="0"/>
                  </a:lnTo>
                  <a:lnTo>
                    <a:pt x="562" y="32"/>
                  </a:lnTo>
                  <a:lnTo>
                    <a:pt x="572" y="5"/>
                  </a:lnTo>
                  <a:lnTo>
                    <a:pt x="600" y="13"/>
                  </a:lnTo>
                  <a:lnTo>
                    <a:pt x="654" y="60"/>
                  </a:lnTo>
                  <a:lnTo>
                    <a:pt x="635" y="106"/>
                  </a:lnTo>
                  <a:lnTo>
                    <a:pt x="642" y="127"/>
                  </a:lnTo>
                  <a:lnTo>
                    <a:pt x="665" y="117"/>
                  </a:lnTo>
                  <a:lnTo>
                    <a:pt x="682" y="138"/>
                  </a:lnTo>
                  <a:lnTo>
                    <a:pt x="764" y="165"/>
                  </a:lnTo>
                  <a:lnTo>
                    <a:pt x="688" y="161"/>
                  </a:lnTo>
                  <a:lnTo>
                    <a:pt x="768" y="231"/>
                  </a:lnTo>
                  <a:lnTo>
                    <a:pt x="718" y="224"/>
                  </a:lnTo>
                  <a:lnTo>
                    <a:pt x="819" y="288"/>
                  </a:lnTo>
                  <a:lnTo>
                    <a:pt x="844" y="332"/>
                  </a:lnTo>
                  <a:lnTo>
                    <a:pt x="827" y="326"/>
                  </a:lnTo>
                  <a:lnTo>
                    <a:pt x="823" y="338"/>
                  </a:lnTo>
                  <a:lnTo>
                    <a:pt x="492" y="401"/>
                  </a:lnTo>
                  <a:lnTo>
                    <a:pt x="216" y="435"/>
                  </a:lnTo>
                  <a:lnTo>
                    <a:pt x="0" y="463"/>
                  </a:lnTo>
                  <a:lnTo>
                    <a:pt x="78" y="414"/>
                  </a:lnTo>
                  <a:lnTo>
                    <a:pt x="78" y="414"/>
                  </a:lnTo>
                  <a:close/>
                </a:path>
              </a:pathLst>
            </a:custGeom>
            <a:solidFill>
              <a:srgbClr val="AED0E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52" name="Freeform 1156"/>
            <p:cNvSpPr>
              <a:spLocks/>
            </p:cNvSpPr>
            <p:nvPr/>
          </p:nvSpPr>
          <p:spPr bwMode="auto">
            <a:xfrm>
              <a:off x="6030913" y="3208338"/>
              <a:ext cx="944563" cy="422275"/>
            </a:xfrm>
            <a:custGeom>
              <a:avLst/>
              <a:gdLst>
                <a:gd name="T0" fmla="*/ 0 w 932"/>
                <a:gd name="T1" fmla="*/ 350 h 407"/>
                <a:gd name="T2" fmla="*/ 135 w 932"/>
                <a:gd name="T3" fmla="*/ 332 h 407"/>
                <a:gd name="T4" fmla="*/ 213 w 932"/>
                <a:gd name="T5" fmla="*/ 294 h 407"/>
                <a:gd name="T6" fmla="*/ 361 w 932"/>
                <a:gd name="T7" fmla="*/ 279 h 407"/>
                <a:gd name="T8" fmla="*/ 422 w 932"/>
                <a:gd name="T9" fmla="*/ 317 h 407"/>
                <a:gd name="T10" fmla="*/ 519 w 932"/>
                <a:gd name="T11" fmla="*/ 304 h 407"/>
                <a:gd name="T12" fmla="*/ 666 w 932"/>
                <a:gd name="T13" fmla="*/ 407 h 407"/>
                <a:gd name="T14" fmla="*/ 723 w 932"/>
                <a:gd name="T15" fmla="*/ 393 h 407"/>
                <a:gd name="T16" fmla="*/ 804 w 932"/>
                <a:gd name="T17" fmla="*/ 275 h 407"/>
                <a:gd name="T18" fmla="*/ 871 w 932"/>
                <a:gd name="T19" fmla="*/ 251 h 407"/>
                <a:gd name="T20" fmla="*/ 892 w 932"/>
                <a:gd name="T21" fmla="*/ 217 h 407"/>
                <a:gd name="T22" fmla="*/ 820 w 932"/>
                <a:gd name="T23" fmla="*/ 230 h 407"/>
                <a:gd name="T24" fmla="*/ 801 w 932"/>
                <a:gd name="T25" fmla="*/ 205 h 407"/>
                <a:gd name="T26" fmla="*/ 844 w 932"/>
                <a:gd name="T27" fmla="*/ 194 h 407"/>
                <a:gd name="T28" fmla="*/ 844 w 932"/>
                <a:gd name="T29" fmla="*/ 179 h 407"/>
                <a:gd name="T30" fmla="*/ 795 w 932"/>
                <a:gd name="T31" fmla="*/ 161 h 407"/>
                <a:gd name="T32" fmla="*/ 858 w 932"/>
                <a:gd name="T33" fmla="*/ 139 h 407"/>
                <a:gd name="T34" fmla="*/ 854 w 932"/>
                <a:gd name="T35" fmla="*/ 163 h 407"/>
                <a:gd name="T36" fmla="*/ 894 w 932"/>
                <a:gd name="T37" fmla="*/ 163 h 407"/>
                <a:gd name="T38" fmla="*/ 916 w 932"/>
                <a:gd name="T39" fmla="*/ 122 h 407"/>
                <a:gd name="T40" fmla="*/ 932 w 932"/>
                <a:gd name="T41" fmla="*/ 120 h 407"/>
                <a:gd name="T42" fmla="*/ 922 w 932"/>
                <a:gd name="T43" fmla="*/ 82 h 407"/>
                <a:gd name="T44" fmla="*/ 894 w 932"/>
                <a:gd name="T45" fmla="*/ 120 h 407"/>
                <a:gd name="T46" fmla="*/ 865 w 932"/>
                <a:gd name="T47" fmla="*/ 36 h 407"/>
                <a:gd name="T48" fmla="*/ 884 w 932"/>
                <a:gd name="T49" fmla="*/ 32 h 407"/>
                <a:gd name="T50" fmla="*/ 911 w 932"/>
                <a:gd name="T51" fmla="*/ 55 h 407"/>
                <a:gd name="T52" fmla="*/ 892 w 932"/>
                <a:gd name="T53" fmla="*/ 17 h 407"/>
                <a:gd name="T54" fmla="*/ 871 w 932"/>
                <a:gd name="T55" fmla="*/ 0 h 407"/>
                <a:gd name="T56" fmla="*/ 540 w 932"/>
                <a:gd name="T57" fmla="*/ 63 h 407"/>
                <a:gd name="T58" fmla="*/ 264 w 932"/>
                <a:gd name="T59" fmla="*/ 97 h 407"/>
                <a:gd name="T60" fmla="*/ 226 w 932"/>
                <a:gd name="T61" fmla="*/ 171 h 407"/>
                <a:gd name="T62" fmla="*/ 167 w 932"/>
                <a:gd name="T63" fmla="*/ 184 h 407"/>
                <a:gd name="T64" fmla="*/ 139 w 932"/>
                <a:gd name="T65" fmla="*/ 222 h 407"/>
                <a:gd name="T66" fmla="*/ 32 w 932"/>
                <a:gd name="T67" fmla="*/ 283 h 407"/>
                <a:gd name="T68" fmla="*/ 27 w 932"/>
                <a:gd name="T69" fmla="*/ 306 h 407"/>
                <a:gd name="T70" fmla="*/ 0 w 932"/>
                <a:gd name="T71" fmla="*/ 319 h 407"/>
                <a:gd name="T72" fmla="*/ 0 w 932"/>
                <a:gd name="T73" fmla="*/ 350 h 407"/>
                <a:gd name="T74" fmla="*/ 0 w 932"/>
                <a:gd name="T75" fmla="*/ 35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2" h="407">
                  <a:moveTo>
                    <a:pt x="0" y="350"/>
                  </a:moveTo>
                  <a:lnTo>
                    <a:pt x="135" y="332"/>
                  </a:lnTo>
                  <a:lnTo>
                    <a:pt x="213" y="294"/>
                  </a:lnTo>
                  <a:lnTo>
                    <a:pt x="361" y="279"/>
                  </a:lnTo>
                  <a:lnTo>
                    <a:pt x="422" y="317"/>
                  </a:lnTo>
                  <a:lnTo>
                    <a:pt x="519" y="304"/>
                  </a:lnTo>
                  <a:lnTo>
                    <a:pt x="666" y="407"/>
                  </a:lnTo>
                  <a:lnTo>
                    <a:pt x="723" y="393"/>
                  </a:lnTo>
                  <a:lnTo>
                    <a:pt x="804" y="275"/>
                  </a:lnTo>
                  <a:lnTo>
                    <a:pt x="871" y="251"/>
                  </a:lnTo>
                  <a:lnTo>
                    <a:pt x="892" y="217"/>
                  </a:lnTo>
                  <a:lnTo>
                    <a:pt x="820" y="230"/>
                  </a:lnTo>
                  <a:lnTo>
                    <a:pt x="801" y="205"/>
                  </a:lnTo>
                  <a:lnTo>
                    <a:pt x="844" y="194"/>
                  </a:lnTo>
                  <a:lnTo>
                    <a:pt x="844" y="179"/>
                  </a:lnTo>
                  <a:lnTo>
                    <a:pt x="795" y="161"/>
                  </a:lnTo>
                  <a:lnTo>
                    <a:pt x="858" y="139"/>
                  </a:lnTo>
                  <a:lnTo>
                    <a:pt x="854" y="163"/>
                  </a:lnTo>
                  <a:lnTo>
                    <a:pt x="894" y="163"/>
                  </a:lnTo>
                  <a:lnTo>
                    <a:pt x="916" y="122"/>
                  </a:lnTo>
                  <a:lnTo>
                    <a:pt x="932" y="120"/>
                  </a:lnTo>
                  <a:lnTo>
                    <a:pt x="922" y="82"/>
                  </a:lnTo>
                  <a:lnTo>
                    <a:pt x="894" y="120"/>
                  </a:lnTo>
                  <a:lnTo>
                    <a:pt x="865" y="36"/>
                  </a:lnTo>
                  <a:lnTo>
                    <a:pt x="884" y="32"/>
                  </a:lnTo>
                  <a:lnTo>
                    <a:pt x="911" y="55"/>
                  </a:lnTo>
                  <a:lnTo>
                    <a:pt x="892" y="17"/>
                  </a:lnTo>
                  <a:lnTo>
                    <a:pt x="871" y="0"/>
                  </a:lnTo>
                  <a:lnTo>
                    <a:pt x="540" y="63"/>
                  </a:lnTo>
                  <a:lnTo>
                    <a:pt x="264" y="97"/>
                  </a:lnTo>
                  <a:lnTo>
                    <a:pt x="226" y="171"/>
                  </a:lnTo>
                  <a:lnTo>
                    <a:pt x="167" y="184"/>
                  </a:lnTo>
                  <a:lnTo>
                    <a:pt x="139" y="222"/>
                  </a:lnTo>
                  <a:lnTo>
                    <a:pt x="32" y="283"/>
                  </a:lnTo>
                  <a:lnTo>
                    <a:pt x="27" y="306"/>
                  </a:lnTo>
                  <a:lnTo>
                    <a:pt x="0" y="319"/>
                  </a:lnTo>
                  <a:lnTo>
                    <a:pt x="0" y="350"/>
                  </a:lnTo>
                  <a:lnTo>
                    <a:pt x="0" y="350"/>
                  </a:lnTo>
                  <a:close/>
                </a:path>
              </a:pathLst>
            </a:custGeom>
            <a:solidFill>
              <a:srgbClr val="70ACE3"/>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53" name="Freeform 1157"/>
            <p:cNvSpPr>
              <a:spLocks/>
            </p:cNvSpPr>
            <p:nvPr/>
          </p:nvSpPr>
          <p:spPr bwMode="auto">
            <a:xfrm>
              <a:off x="6142038" y="3500438"/>
              <a:ext cx="563563" cy="422275"/>
            </a:xfrm>
            <a:custGeom>
              <a:avLst/>
              <a:gdLst>
                <a:gd name="T0" fmla="*/ 25 w 556"/>
                <a:gd name="T1" fmla="*/ 53 h 413"/>
                <a:gd name="T2" fmla="*/ 103 w 556"/>
                <a:gd name="T3" fmla="*/ 15 h 413"/>
                <a:gd name="T4" fmla="*/ 251 w 556"/>
                <a:gd name="T5" fmla="*/ 0 h 413"/>
                <a:gd name="T6" fmla="*/ 312 w 556"/>
                <a:gd name="T7" fmla="*/ 38 h 413"/>
                <a:gd name="T8" fmla="*/ 409 w 556"/>
                <a:gd name="T9" fmla="*/ 25 h 413"/>
                <a:gd name="T10" fmla="*/ 556 w 556"/>
                <a:gd name="T11" fmla="*/ 128 h 413"/>
                <a:gd name="T12" fmla="*/ 491 w 556"/>
                <a:gd name="T13" fmla="*/ 206 h 413"/>
                <a:gd name="T14" fmla="*/ 495 w 556"/>
                <a:gd name="T15" fmla="*/ 240 h 413"/>
                <a:gd name="T16" fmla="*/ 384 w 556"/>
                <a:gd name="T17" fmla="*/ 340 h 413"/>
                <a:gd name="T18" fmla="*/ 365 w 556"/>
                <a:gd name="T19" fmla="*/ 344 h 413"/>
                <a:gd name="T20" fmla="*/ 358 w 556"/>
                <a:gd name="T21" fmla="*/ 375 h 413"/>
                <a:gd name="T22" fmla="*/ 333 w 556"/>
                <a:gd name="T23" fmla="*/ 358 h 413"/>
                <a:gd name="T24" fmla="*/ 354 w 556"/>
                <a:gd name="T25" fmla="*/ 386 h 413"/>
                <a:gd name="T26" fmla="*/ 333 w 556"/>
                <a:gd name="T27" fmla="*/ 413 h 413"/>
                <a:gd name="T28" fmla="*/ 314 w 556"/>
                <a:gd name="T29" fmla="*/ 409 h 413"/>
                <a:gd name="T30" fmla="*/ 238 w 556"/>
                <a:gd name="T31" fmla="*/ 291 h 413"/>
                <a:gd name="T32" fmla="*/ 73 w 556"/>
                <a:gd name="T33" fmla="*/ 143 h 413"/>
                <a:gd name="T34" fmla="*/ 0 w 556"/>
                <a:gd name="T35" fmla="*/ 97 h 413"/>
                <a:gd name="T36" fmla="*/ 25 w 556"/>
                <a:gd name="T37" fmla="*/ 53 h 413"/>
                <a:gd name="T38" fmla="*/ 25 w 556"/>
                <a:gd name="T39" fmla="*/ 5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6" h="413">
                  <a:moveTo>
                    <a:pt x="25" y="53"/>
                  </a:moveTo>
                  <a:lnTo>
                    <a:pt x="103" y="15"/>
                  </a:lnTo>
                  <a:lnTo>
                    <a:pt x="251" y="0"/>
                  </a:lnTo>
                  <a:lnTo>
                    <a:pt x="312" y="38"/>
                  </a:lnTo>
                  <a:lnTo>
                    <a:pt x="409" y="25"/>
                  </a:lnTo>
                  <a:lnTo>
                    <a:pt x="556" y="128"/>
                  </a:lnTo>
                  <a:lnTo>
                    <a:pt x="491" y="206"/>
                  </a:lnTo>
                  <a:lnTo>
                    <a:pt x="495" y="240"/>
                  </a:lnTo>
                  <a:lnTo>
                    <a:pt x="384" y="340"/>
                  </a:lnTo>
                  <a:lnTo>
                    <a:pt x="365" y="344"/>
                  </a:lnTo>
                  <a:lnTo>
                    <a:pt x="358" y="375"/>
                  </a:lnTo>
                  <a:lnTo>
                    <a:pt x="333" y="358"/>
                  </a:lnTo>
                  <a:lnTo>
                    <a:pt x="354" y="386"/>
                  </a:lnTo>
                  <a:lnTo>
                    <a:pt x="333" y="413"/>
                  </a:lnTo>
                  <a:lnTo>
                    <a:pt x="314" y="409"/>
                  </a:lnTo>
                  <a:lnTo>
                    <a:pt x="238" y="291"/>
                  </a:lnTo>
                  <a:lnTo>
                    <a:pt x="73" y="143"/>
                  </a:lnTo>
                  <a:lnTo>
                    <a:pt x="0" y="97"/>
                  </a:lnTo>
                  <a:lnTo>
                    <a:pt x="25" y="53"/>
                  </a:lnTo>
                  <a:lnTo>
                    <a:pt x="25" y="53"/>
                  </a:lnTo>
                  <a:close/>
                </a:path>
              </a:pathLst>
            </a:custGeom>
            <a:solidFill>
              <a:srgbClr val="247BD7"/>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54" name="Freeform 1159"/>
            <p:cNvSpPr>
              <a:spLocks/>
            </p:cNvSpPr>
            <p:nvPr/>
          </p:nvSpPr>
          <p:spPr bwMode="auto">
            <a:xfrm>
              <a:off x="6303963" y="2454275"/>
              <a:ext cx="642938" cy="409575"/>
            </a:xfrm>
            <a:custGeom>
              <a:avLst/>
              <a:gdLst>
                <a:gd name="T0" fmla="*/ 50 w 635"/>
                <a:gd name="T1" fmla="*/ 397 h 397"/>
                <a:gd name="T2" fmla="*/ 156 w 635"/>
                <a:gd name="T3" fmla="*/ 380 h 397"/>
                <a:gd name="T4" fmla="*/ 536 w 635"/>
                <a:gd name="T5" fmla="*/ 308 h 397"/>
                <a:gd name="T6" fmla="*/ 553 w 635"/>
                <a:gd name="T7" fmla="*/ 291 h 397"/>
                <a:gd name="T8" fmla="*/ 574 w 635"/>
                <a:gd name="T9" fmla="*/ 291 h 397"/>
                <a:gd name="T10" fmla="*/ 599 w 635"/>
                <a:gd name="T11" fmla="*/ 274 h 397"/>
                <a:gd name="T12" fmla="*/ 635 w 635"/>
                <a:gd name="T13" fmla="*/ 228 h 397"/>
                <a:gd name="T14" fmla="*/ 572 w 635"/>
                <a:gd name="T15" fmla="*/ 179 h 397"/>
                <a:gd name="T16" fmla="*/ 570 w 635"/>
                <a:gd name="T17" fmla="*/ 133 h 397"/>
                <a:gd name="T18" fmla="*/ 599 w 635"/>
                <a:gd name="T19" fmla="*/ 69 h 397"/>
                <a:gd name="T20" fmla="*/ 557 w 635"/>
                <a:gd name="T21" fmla="*/ 48 h 397"/>
                <a:gd name="T22" fmla="*/ 512 w 635"/>
                <a:gd name="T23" fmla="*/ 0 h 397"/>
                <a:gd name="T24" fmla="*/ 89 w 635"/>
                <a:gd name="T25" fmla="*/ 78 h 397"/>
                <a:gd name="T26" fmla="*/ 69 w 635"/>
                <a:gd name="T27" fmla="*/ 48 h 397"/>
                <a:gd name="T28" fmla="*/ 0 w 635"/>
                <a:gd name="T29" fmla="*/ 97 h 397"/>
                <a:gd name="T30" fmla="*/ 50 w 635"/>
                <a:gd name="T31" fmla="*/ 397 h 397"/>
                <a:gd name="T32" fmla="*/ 50 w 635"/>
                <a:gd name="T33"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5" h="397">
                  <a:moveTo>
                    <a:pt x="50" y="397"/>
                  </a:moveTo>
                  <a:lnTo>
                    <a:pt x="156" y="380"/>
                  </a:lnTo>
                  <a:lnTo>
                    <a:pt x="536" y="308"/>
                  </a:lnTo>
                  <a:lnTo>
                    <a:pt x="553" y="291"/>
                  </a:lnTo>
                  <a:lnTo>
                    <a:pt x="574" y="291"/>
                  </a:lnTo>
                  <a:lnTo>
                    <a:pt x="599" y="274"/>
                  </a:lnTo>
                  <a:lnTo>
                    <a:pt x="635" y="228"/>
                  </a:lnTo>
                  <a:lnTo>
                    <a:pt x="572" y="179"/>
                  </a:lnTo>
                  <a:lnTo>
                    <a:pt x="570" y="133"/>
                  </a:lnTo>
                  <a:lnTo>
                    <a:pt x="599" y="69"/>
                  </a:lnTo>
                  <a:lnTo>
                    <a:pt x="557" y="48"/>
                  </a:lnTo>
                  <a:lnTo>
                    <a:pt x="512" y="0"/>
                  </a:lnTo>
                  <a:lnTo>
                    <a:pt x="89" y="78"/>
                  </a:lnTo>
                  <a:lnTo>
                    <a:pt x="69" y="48"/>
                  </a:lnTo>
                  <a:lnTo>
                    <a:pt x="0" y="97"/>
                  </a:lnTo>
                  <a:lnTo>
                    <a:pt x="50" y="397"/>
                  </a:lnTo>
                  <a:lnTo>
                    <a:pt x="50" y="397"/>
                  </a:lnTo>
                  <a:close/>
                </a:path>
              </a:pathLst>
            </a:custGeom>
            <a:solidFill>
              <a:srgbClr val="9FC5EA"/>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55" name="Freeform 1160"/>
            <p:cNvSpPr>
              <a:spLocks/>
            </p:cNvSpPr>
            <p:nvPr/>
          </p:nvSpPr>
          <p:spPr bwMode="auto">
            <a:xfrm>
              <a:off x="6880226" y="2522538"/>
              <a:ext cx="139700" cy="336550"/>
            </a:xfrm>
            <a:custGeom>
              <a:avLst/>
              <a:gdLst>
                <a:gd name="T0" fmla="*/ 7 w 137"/>
                <a:gd name="T1" fmla="*/ 222 h 325"/>
                <a:gd name="T2" fmla="*/ 32 w 137"/>
                <a:gd name="T3" fmla="*/ 205 h 325"/>
                <a:gd name="T4" fmla="*/ 68 w 137"/>
                <a:gd name="T5" fmla="*/ 159 h 325"/>
                <a:gd name="T6" fmla="*/ 5 w 137"/>
                <a:gd name="T7" fmla="*/ 110 h 325"/>
                <a:gd name="T8" fmla="*/ 3 w 137"/>
                <a:gd name="T9" fmla="*/ 64 h 325"/>
                <a:gd name="T10" fmla="*/ 32 w 137"/>
                <a:gd name="T11" fmla="*/ 0 h 325"/>
                <a:gd name="T12" fmla="*/ 125 w 137"/>
                <a:gd name="T13" fmla="*/ 32 h 325"/>
                <a:gd name="T14" fmla="*/ 127 w 137"/>
                <a:gd name="T15" fmla="*/ 43 h 325"/>
                <a:gd name="T16" fmla="*/ 116 w 137"/>
                <a:gd name="T17" fmla="*/ 79 h 325"/>
                <a:gd name="T18" fmla="*/ 106 w 137"/>
                <a:gd name="T19" fmla="*/ 87 h 325"/>
                <a:gd name="T20" fmla="*/ 104 w 137"/>
                <a:gd name="T21" fmla="*/ 106 h 325"/>
                <a:gd name="T22" fmla="*/ 114 w 137"/>
                <a:gd name="T23" fmla="*/ 112 h 325"/>
                <a:gd name="T24" fmla="*/ 137 w 137"/>
                <a:gd name="T25" fmla="*/ 106 h 325"/>
                <a:gd name="T26" fmla="*/ 137 w 137"/>
                <a:gd name="T27" fmla="*/ 161 h 325"/>
                <a:gd name="T28" fmla="*/ 137 w 137"/>
                <a:gd name="T29" fmla="*/ 195 h 325"/>
                <a:gd name="T30" fmla="*/ 137 w 137"/>
                <a:gd name="T31" fmla="*/ 214 h 325"/>
                <a:gd name="T32" fmla="*/ 129 w 137"/>
                <a:gd name="T33" fmla="*/ 232 h 325"/>
                <a:gd name="T34" fmla="*/ 119 w 137"/>
                <a:gd name="T35" fmla="*/ 233 h 325"/>
                <a:gd name="T36" fmla="*/ 123 w 137"/>
                <a:gd name="T37" fmla="*/ 249 h 325"/>
                <a:gd name="T38" fmla="*/ 89 w 137"/>
                <a:gd name="T39" fmla="*/ 325 h 325"/>
                <a:gd name="T40" fmla="*/ 81 w 137"/>
                <a:gd name="T41" fmla="*/ 325 h 325"/>
                <a:gd name="T42" fmla="*/ 78 w 137"/>
                <a:gd name="T43" fmla="*/ 296 h 325"/>
                <a:gd name="T44" fmla="*/ 55 w 137"/>
                <a:gd name="T45" fmla="*/ 296 h 325"/>
                <a:gd name="T46" fmla="*/ 7 w 137"/>
                <a:gd name="T47" fmla="*/ 266 h 325"/>
                <a:gd name="T48" fmla="*/ 0 w 137"/>
                <a:gd name="T49" fmla="*/ 241 h 325"/>
                <a:gd name="T50" fmla="*/ 7 w 137"/>
                <a:gd name="T51" fmla="*/ 222 h 325"/>
                <a:gd name="T52" fmla="*/ 7 w 137"/>
                <a:gd name="T53" fmla="*/ 222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7" h="325">
                  <a:moveTo>
                    <a:pt x="7" y="222"/>
                  </a:moveTo>
                  <a:lnTo>
                    <a:pt x="32" y="205"/>
                  </a:lnTo>
                  <a:lnTo>
                    <a:pt x="68" y="159"/>
                  </a:lnTo>
                  <a:lnTo>
                    <a:pt x="5" y="110"/>
                  </a:lnTo>
                  <a:lnTo>
                    <a:pt x="3" y="64"/>
                  </a:lnTo>
                  <a:lnTo>
                    <a:pt x="32" y="0"/>
                  </a:lnTo>
                  <a:lnTo>
                    <a:pt x="125" y="32"/>
                  </a:lnTo>
                  <a:lnTo>
                    <a:pt x="127" y="43"/>
                  </a:lnTo>
                  <a:lnTo>
                    <a:pt x="116" y="79"/>
                  </a:lnTo>
                  <a:lnTo>
                    <a:pt x="106" y="87"/>
                  </a:lnTo>
                  <a:lnTo>
                    <a:pt x="104" y="106"/>
                  </a:lnTo>
                  <a:lnTo>
                    <a:pt x="114" y="112"/>
                  </a:lnTo>
                  <a:lnTo>
                    <a:pt x="137" y="106"/>
                  </a:lnTo>
                  <a:lnTo>
                    <a:pt x="137" y="161"/>
                  </a:lnTo>
                  <a:lnTo>
                    <a:pt x="137" y="195"/>
                  </a:lnTo>
                  <a:lnTo>
                    <a:pt x="137" y="214"/>
                  </a:lnTo>
                  <a:lnTo>
                    <a:pt x="129" y="232"/>
                  </a:lnTo>
                  <a:lnTo>
                    <a:pt x="119" y="233"/>
                  </a:lnTo>
                  <a:lnTo>
                    <a:pt x="123" y="249"/>
                  </a:lnTo>
                  <a:lnTo>
                    <a:pt x="89" y="325"/>
                  </a:lnTo>
                  <a:lnTo>
                    <a:pt x="81" y="325"/>
                  </a:lnTo>
                  <a:lnTo>
                    <a:pt x="78" y="296"/>
                  </a:lnTo>
                  <a:lnTo>
                    <a:pt x="55" y="296"/>
                  </a:lnTo>
                  <a:lnTo>
                    <a:pt x="7" y="266"/>
                  </a:lnTo>
                  <a:lnTo>
                    <a:pt x="0" y="241"/>
                  </a:lnTo>
                  <a:lnTo>
                    <a:pt x="7" y="222"/>
                  </a:lnTo>
                  <a:lnTo>
                    <a:pt x="7" y="222"/>
                  </a:lnTo>
                  <a:close/>
                </a:path>
              </a:pathLst>
            </a:custGeom>
            <a:grp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56" name="Freeform 1161"/>
            <p:cNvSpPr>
              <a:spLocks/>
            </p:cNvSpPr>
            <p:nvPr/>
          </p:nvSpPr>
          <p:spPr bwMode="auto">
            <a:xfrm>
              <a:off x="6373813" y="2000250"/>
              <a:ext cx="658813" cy="584200"/>
            </a:xfrm>
            <a:custGeom>
              <a:avLst/>
              <a:gdLst>
                <a:gd name="T0" fmla="*/ 20 w 648"/>
                <a:gd name="T1" fmla="*/ 517 h 565"/>
                <a:gd name="T2" fmla="*/ 443 w 648"/>
                <a:gd name="T3" fmla="*/ 439 h 565"/>
                <a:gd name="T4" fmla="*/ 488 w 648"/>
                <a:gd name="T5" fmla="*/ 487 h 565"/>
                <a:gd name="T6" fmla="*/ 530 w 648"/>
                <a:gd name="T7" fmla="*/ 508 h 565"/>
                <a:gd name="T8" fmla="*/ 623 w 648"/>
                <a:gd name="T9" fmla="*/ 540 h 565"/>
                <a:gd name="T10" fmla="*/ 631 w 648"/>
                <a:gd name="T11" fmla="*/ 565 h 565"/>
                <a:gd name="T12" fmla="*/ 646 w 648"/>
                <a:gd name="T13" fmla="*/ 530 h 565"/>
                <a:gd name="T14" fmla="*/ 648 w 648"/>
                <a:gd name="T15" fmla="*/ 483 h 565"/>
                <a:gd name="T16" fmla="*/ 631 w 648"/>
                <a:gd name="T17" fmla="*/ 392 h 565"/>
                <a:gd name="T18" fmla="*/ 631 w 648"/>
                <a:gd name="T19" fmla="*/ 297 h 565"/>
                <a:gd name="T20" fmla="*/ 585 w 648"/>
                <a:gd name="T21" fmla="*/ 158 h 565"/>
                <a:gd name="T22" fmla="*/ 577 w 648"/>
                <a:gd name="T23" fmla="*/ 97 h 565"/>
                <a:gd name="T24" fmla="*/ 549 w 648"/>
                <a:gd name="T25" fmla="*/ 0 h 565"/>
                <a:gd name="T26" fmla="*/ 412 w 648"/>
                <a:gd name="T27" fmla="*/ 32 h 565"/>
                <a:gd name="T28" fmla="*/ 336 w 648"/>
                <a:gd name="T29" fmla="*/ 112 h 565"/>
                <a:gd name="T30" fmla="*/ 332 w 648"/>
                <a:gd name="T31" fmla="*/ 133 h 565"/>
                <a:gd name="T32" fmla="*/ 289 w 648"/>
                <a:gd name="T33" fmla="*/ 181 h 565"/>
                <a:gd name="T34" fmla="*/ 300 w 648"/>
                <a:gd name="T35" fmla="*/ 198 h 565"/>
                <a:gd name="T36" fmla="*/ 309 w 648"/>
                <a:gd name="T37" fmla="*/ 211 h 565"/>
                <a:gd name="T38" fmla="*/ 302 w 648"/>
                <a:gd name="T39" fmla="*/ 215 h 565"/>
                <a:gd name="T40" fmla="*/ 315 w 648"/>
                <a:gd name="T41" fmla="*/ 234 h 565"/>
                <a:gd name="T42" fmla="*/ 317 w 648"/>
                <a:gd name="T43" fmla="*/ 251 h 565"/>
                <a:gd name="T44" fmla="*/ 275 w 648"/>
                <a:gd name="T45" fmla="*/ 291 h 565"/>
                <a:gd name="T46" fmla="*/ 212 w 648"/>
                <a:gd name="T47" fmla="*/ 308 h 565"/>
                <a:gd name="T48" fmla="*/ 197 w 648"/>
                <a:gd name="T49" fmla="*/ 319 h 565"/>
                <a:gd name="T50" fmla="*/ 174 w 648"/>
                <a:gd name="T51" fmla="*/ 310 h 565"/>
                <a:gd name="T52" fmla="*/ 104 w 648"/>
                <a:gd name="T53" fmla="*/ 318 h 565"/>
                <a:gd name="T54" fmla="*/ 53 w 648"/>
                <a:gd name="T55" fmla="*/ 338 h 565"/>
                <a:gd name="T56" fmla="*/ 53 w 648"/>
                <a:gd name="T57" fmla="*/ 365 h 565"/>
                <a:gd name="T58" fmla="*/ 62 w 648"/>
                <a:gd name="T59" fmla="*/ 382 h 565"/>
                <a:gd name="T60" fmla="*/ 70 w 648"/>
                <a:gd name="T61" fmla="*/ 382 h 565"/>
                <a:gd name="T62" fmla="*/ 77 w 648"/>
                <a:gd name="T63" fmla="*/ 403 h 565"/>
                <a:gd name="T64" fmla="*/ 64 w 648"/>
                <a:gd name="T65" fmla="*/ 414 h 565"/>
                <a:gd name="T66" fmla="*/ 58 w 648"/>
                <a:gd name="T67" fmla="*/ 433 h 565"/>
                <a:gd name="T68" fmla="*/ 0 w 648"/>
                <a:gd name="T69" fmla="*/ 487 h 565"/>
                <a:gd name="T70" fmla="*/ 20 w 648"/>
                <a:gd name="T71" fmla="*/ 517 h 565"/>
                <a:gd name="T72" fmla="*/ 20 w 648"/>
                <a:gd name="T73" fmla="*/ 517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8" h="565">
                  <a:moveTo>
                    <a:pt x="20" y="517"/>
                  </a:moveTo>
                  <a:lnTo>
                    <a:pt x="443" y="439"/>
                  </a:lnTo>
                  <a:lnTo>
                    <a:pt x="488" y="487"/>
                  </a:lnTo>
                  <a:lnTo>
                    <a:pt x="530" y="508"/>
                  </a:lnTo>
                  <a:lnTo>
                    <a:pt x="623" y="540"/>
                  </a:lnTo>
                  <a:lnTo>
                    <a:pt x="631" y="565"/>
                  </a:lnTo>
                  <a:lnTo>
                    <a:pt x="646" y="530"/>
                  </a:lnTo>
                  <a:lnTo>
                    <a:pt x="648" y="483"/>
                  </a:lnTo>
                  <a:lnTo>
                    <a:pt x="631" y="392"/>
                  </a:lnTo>
                  <a:lnTo>
                    <a:pt x="631" y="297"/>
                  </a:lnTo>
                  <a:lnTo>
                    <a:pt x="585" y="158"/>
                  </a:lnTo>
                  <a:lnTo>
                    <a:pt x="577" y="97"/>
                  </a:lnTo>
                  <a:lnTo>
                    <a:pt x="549" y="0"/>
                  </a:lnTo>
                  <a:lnTo>
                    <a:pt x="412" y="32"/>
                  </a:lnTo>
                  <a:lnTo>
                    <a:pt x="336" y="112"/>
                  </a:lnTo>
                  <a:lnTo>
                    <a:pt x="332" y="133"/>
                  </a:lnTo>
                  <a:lnTo>
                    <a:pt x="289" y="181"/>
                  </a:lnTo>
                  <a:lnTo>
                    <a:pt x="300" y="198"/>
                  </a:lnTo>
                  <a:lnTo>
                    <a:pt x="309" y="211"/>
                  </a:lnTo>
                  <a:lnTo>
                    <a:pt x="302" y="215"/>
                  </a:lnTo>
                  <a:lnTo>
                    <a:pt x="315" y="234"/>
                  </a:lnTo>
                  <a:lnTo>
                    <a:pt x="317" y="251"/>
                  </a:lnTo>
                  <a:lnTo>
                    <a:pt x="275" y="291"/>
                  </a:lnTo>
                  <a:lnTo>
                    <a:pt x="212" y="308"/>
                  </a:lnTo>
                  <a:lnTo>
                    <a:pt x="197" y="319"/>
                  </a:lnTo>
                  <a:lnTo>
                    <a:pt x="174" y="310"/>
                  </a:lnTo>
                  <a:lnTo>
                    <a:pt x="104" y="318"/>
                  </a:lnTo>
                  <a:lnTo>
                    <a:pt x="53" y="338"/>
                  </a:lnTo>
                  <a:lnTo>
                    <a:pt x="53" y="365"/>
                  </a:lnTo>
                  <a:lnTo>
                    <a:pt x="62" y="382"/>
                  </a:lnTo>
                  <a:lnTo>
                    <a:pt x="70" y="382"/>
                  </a:lnTo>
                  <a:lnTo>
                    <a:pt x="77" y="403"/>
                  </a:lnTo>
                  <a:lnTo>
                    <a:pt x="64" y="414"/>
                  </a:lnTo>
                  <a:lnTo>
                    <a:pt x="58" y="433"/>
                  </a:lnTo>
                  <a:lnTo>
                    <a:pt x="0" y="487"/>
                  </a:lnTo>
                  <a:lnTo>
                    <a:pt x="20" y="517"/>
                  </a:lnTo>
                  <a:lnTo>
                    <a:pt x="20" y="517"/>
                  </a:lnTo>
                  <a:close/>
                </a:path>
              </a:pathLst>
            </a:custGeom>
            <a:solidFill>
              <a:srgbClr val="9FC5EA"/>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57" name="Freeform 1163"/>
            <p:cNvSpPr>
              <a:spLocks/>
            </p:cNvSpPr>
            <p:nvPr/>
          </p:nvSpPr>
          <p:spPr bwMode="auto">
            <a:xfrm>
              <a:off x="7004051" y="2495550"/>
              <a:ext cx="203200" cy="123825"/>
            </a:xfrm>
            <a:custGeom>
              <a:avLst/>
              <a:gdLst>
                <a:gd name="T0" fmla="*/ 15 w 202"/>
                <a:gd name="T1" fmla="*/ 116 h 116"/>
                <a:gd name="T2" fmla="*/ 86 w 202"/>
                <a:gd name="T3" fmla="*/ 76 h 116"/>
                <a:gd name="T4" fmla="*/ 135 w 202"/>
                <a:gd name="T5" fmla="*/ 53 h 116"/>
                <a:gd name="T6" fmla="*/ 84 w 202"/>
                <a:gd name="T7" fmla="*/ 89 h 116"/>
                <a:gd name="T8" fmla="*/ 88 w 202"/>
                <a:gd name="T9" fmla="*/ 91 h 116"/>
                <a:gd name="T10" fmla="*/ 164 w 202"/>
                <a:gd name="T11" fmla="*/ 40 h 116"/>
                <a:gd name="T12" fmla="*/ 202 w 202"/>
                <a:gd name="T13" fmla="*/ 6 h 116"/>
                <a:gd name="T14" fmla="*/ 198 w 202"/>
                <a:gd name="T15" fmla="*/ 0 h 116"/>
                <a:gd name="T16" fmla="*/ 164 w 202"/>
                <a:gd name="T17" fmla="*/ 19 h 116"/>
                <a:gd name="T18" fmla="*/ 160 w 202"/>
                <a:gd name="T19" fmla="*/ 17 h 116"/>
                <a:gd name="T20" fmla="*/ 143 w 202"/>
                <a:gd name="T21" fmla="*/ 40 h 116"/>
                <a:gd name="T22" fmla="*/ 133 w 202"/>
                <a:gd name="T23" fmla="*/ 40 h 116"/>
                <a:gd name="T24" fmla="*/ 158 w 202"/>
                <a:gd name="T25" fmla="*/ 0 h 116"/>
                <a:gd name="T26" fmla="*/ 131 w 202"/>
                <a:gd name="T27" fmla="*/ 30 h 116"/>
                <a:gd name="T28" fmla="*/ 40 w 202"/>
                <a:gd name="T29" fmla="*/ 61 h 116"/>
                <a:gd name="T30" fmla="*/ 23 w 202"/>
                <a:gd name="T31" fmla="*/ 84 h 116"/>
                <a:gd name="T32" fmla="*/ 10 w 202"/>
                <a:gd name="T33" fmla="*/ 87 h 116"/>
                <a:gd name="T34" fmla="*/ 0 w 202"/>
                <a:gd name="T35" fmla="*/ 105 h 116"/>
                <a:gd name="T36" fmla="*/ 15 w 202"/>
                <a:gd name="T37" fmla="*/ 116 h 116"/>
                <a:gd name="T38" fmla="*/ 15 w 202"/>
                <a:gd name="T3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 h="116">
                  <a:moveTo>
                    <a:pt x="15" y="116"/>
                  </a:moveTo>
                  <a:lnTo>
                    <a:pt x="86" y="76"/>
                  </a:lnTo>
                  <a:lnTo>
                    <a:pt x="135" y="53"/>
                  </a:lnTo>
                  <a:lnTo>
                    <a:pt x="84" y="89"/>
                  </a:lnTo>
                  <a:lnTo>
                    <a:pt x="88" y="91"/>
                  </a:lnTo>
                  <a:lnTo>
                    <a:pt x="164" y="40"/>
                  </a:lnTo>
                  <a:lnTo>
                    <a:pt x="202" y="6"/>
                  </a:lnTo>
                  <a:lnTo>
                    <a:pt x="198" y="0"/>
                  </a:lnTo>
                  <a:lnTo>
                    <a:pt x="164" y="19"/>
                  </a:lnTo>
                  <a:lnTo>
                    <a:pt x="160" y="17"/>
                  </a:lnTo>
                  <a:lnTo>
                    <a:pt x="143" y="40"/>
                  </a:lnTo>
                  <a:lnTo>
                    <a:pt x="133" y="40"/>
                  </a:lnTo>
                  <a:lnTo>
                    <a:pt x="158" y="0"/>
                  </a:lnTo>
                  <a:lnTo>
                    <a:pt x="131" y="30"/>
                  </a:lnTo>
                  <a:lnTo>
                    <a:pt x="40" y="61"/>
                  </a:lnTo>
                  <a:lnTo>
                    <a:pt x="23" y="84"/>
                  </a:lnTo>
                  <a:lnTo>
                    <a:pt x="10" y="87"/>
                  </a:lnTo>
                  <a:lnTo>
                    <a:pt x="0" y="105"/>
                  </a:lnTo>
                  <a:lnTo>
                    <a:pt x="15" y="116"/>
                  </a:lnTo>
                  <a:lnTo>
                    <a:pt x="15" y="116"/>
                  </a:lnTo>
                  <a:close/>
                </a:path>
              </a:pathLst>
            </a:custGeom>
            <a:solidFill>
              <a:srgbClr val="9FC5EA"/>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58" name="Freeform 1164"/>
            <p:cNvSpPr>
              <a:spLocks/>
            </p:cNvSpPr>
            <p:nvPr/>
          </p:nvSpPr>
          <p:spPr bwMode="auto">
            <a:xfrm>
              <a:off x="7015163" y="2370138"/>
              <a:ext cx="188913" cy="177800"/>
            </a:xfrm>
            <a:custGeom>
              <a:avLst/>
              <a:gdLst>
                <a:gd name="T0" fmla="*/ 17 w 188"/>
                <a:gd name="T1" fmla="*/ 127 h 174"/>
                <a:gd name="T2" fmla="*/ 15 w 188"/>
                <a:gd name="T3" fmla="*/ 174 h 174"/>
                <a:gd name="T4" fmla="*/ 30 w 188"/>
                <a:gd name="T5" fmla="*/ 171 h 174"/>
                <a:gd name="T6" fmla="*/ 66 w 188"/>
                <a:gd name="T7" fmla="*/ 144 h 174"/>
                <a:gd name="T8" fmla="*/ 78 w 188"/>
                <a:gd name="T9" fmla="*/ 121 h 174"/>
                <a:gd name="T10" fmla="*/ 85 w 188"/>
                <a:gd name="T11" fmla="*/ 127 h 174"/>
                <a:gd name="T12" fmla="*/ 135 w 188"/>
                <a:gd name="T13" fmla="*/ 114 h 174"/>
                <a:gd name="T14" fmla="*/ 137 w 188"/>
                <a:gd name="T15" fmla="*/ 104 h 174"/>
                <a:gd name="T16" fmla="*/ 144 w 188"/>
                <a:gd name="T17" fmla="*/ 108 h 174"/>
                <a:gd name="T18" fmla="*/ 154 w 188"/>
                <a:gd name="T19" fmla="*/ 100 h 174"/>
                <a:gd name="T20" fmla="*/ 169 w 188"/>
                <a:gd name="T21" fmla="*/ 98 h 174"/>
                <a:gd name="T22" fmla="*/ 188 w 188"/>
                <a:gd name="T23" fmla="*/ 89 h 174"/>
                <a:gd name="T24" fmla="*/ 169 w 188"/>
                <a:gd name="T25" fmla="*/ 0 h 174"/>
                <a:gd name="T26" fmla="*/ 0 w 188"/>
                <a:gd name="T27" fmla="*/ 36 h 174"/>
                <a:gd name="T28" fmla="*/ 17 w 188"/>
                <a:gd name="T29" fmla="*/ 127 h 174"/>
                <a:gd name="T30" fmla="*/ 17 w 188"/>
                <a:gd name="T31"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174">
                  <a:moveTo>
                    <a:pt x="17" y="127"/>
                  </a:moveTo>
                  <a:lnTo>
                    <a:pt x="15" y="174"/>
                  </a:lnTo>
                  <a:lnTo>
                    <a:pt x="30" y="171"/>
                  </a:lnTo>
                  <a:lnTo>
                    <a:pt x="66" y="144"/>
                  </a:lnTo>
                  <a:lnTo>
                    <a:pt x="78" y="121"/>
                  </a:lnTo>
                  <a:lnTo>
                    <a:pt x="85" y="127"/>
                  </a:lnTo>
                  <a:lnTo>
                    <a:pt x="135" y="114"/>
                  </a:lnTo>
                  <a:lnTo>
                    <a:pt x="137" y="104"/>
                  </a:lnTo>
                  <a:lnTo>
                    <a:pt x="144" y="108"/>
                  </a:lnTo>
                  <a:lnTo>
                    <a:pt x="154" y="100"/>
                  </a:lnTo>
                  <a:lnTo>
                    <a:pt x="169" y="98"/>
                  </a:lnTo>
                  <a:lnTo>
                    <a:pt x="188" y="89"/>
                  </a:lnTo>
                  <a:lnTo>
                    <a:pt x="169" y="0"/>
                  </a:lnTo>
                  <a:lnTo>
                    <a:pt x="0" y="36"/>
                  </a:lnTo>
                  <a:lnTo>
                    <a:pt x="17" y="127"/>
                  </a:lnTo>
                  <a:lnTo>
                    <a:pt x="17" y="127"/>
                  </a:lnTo>
                  <a:close/>
                </a:path>
              </a:pathLst>
            </a:custGeom>
            <a:solidFill>
              <a:srgbClr val="9FC5EA"/>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59" name="Freeform 1165"/>
            <p:cNvSpPr>
              <a:spLocks/>
            </p:cNvSpPr>
            <p:nvPr/>
          </p:nvSpPr>
          <p:spPr bwMode="auto">
            <a:xfrm>
              <a:off x="7186613" y="2357438"/>
              <a:ext cx="87313" cy="103187"/>
            </a:xfrm>
            <a:custGeom>
              <a:avLst/>
              <a:gdLst>
                <a:gd name="T0" fmla="*/ 19 w 85"/>
                <a:gd name="T1" fmla="*/ 99 h 99"/>
                <a:gd name="T2" fmla="*/ 55 w 85"/>
                <a:gd name="T3" fmla="*/ 86 h 99"/>
                <a:gd name="T4" fmla="*/ 55 w 85"/>
                <a:gd name="T5" fmla="*/ 46 h 99"/>
                <a:gd name="T6" fmla="*/ 65 w 85"/>
                <a:gd name="T7" fmla="*/ 55 h 99"/>
                <a:gd name="T8" fmla="*/ 66 w 85"/>
                <a:gd name="T9" fmla="*/ 74 h 99"/>
                <a:gd name="T10" fmla="*/ 74 w 85"/>
                <a:gd name="T11" fmla="*/ 74 h 99"/>
                <a:gd name="T12" fmla="*/ 85 w 85"/>
                <a:gd name="T13" fmla="*/ 55 h 99"/>
                <a:gd name="T14" fmla="*/ 74 w 85"/>
                <a:gd name="T15" fmla="*/ 34 h 99"/>
                <a:gd name="T16" fmla="*/ 55 w 85"/>
                <a:gd name="T17" fmla="*/ 30 h 99"/>
                <a:gd name="T18" fmla="*/ 42 w 85"/>
                <a:gd name="T19" fmla="*/ 4 h 99"/>
                <a:gd name="T20" fmla="*/ 30 w 85"/>
                <a:gd name="T21" fmla="*/ 0 h 99"/>
                <a:gd name="T22" fmla="*/ 0 w 85"/>
                <a:gd name="T23" fmla="*/ 10 h 99"/>
                <a:gd name="T24" fmla="*/ 19 w 85"/>
                <a:gd name="T25" fmla="*/ 99 h 99"/>
                <a:gd name="T26" fmla="*/ 19 w 85"/>
                <a:gd name="T2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99">
                  <a:moveTo>
                    <a:pt x="19" y="99"/>
                  </a:moveTo>
                  <a:lnTo>
                    <a:pt x="55" y="86"/>
                  </a:lnTo>
                  <a:lnTo>
                    <a:pt x="55" y="46"/>
                  </a:lnTo>
                  <a:lnTo>
                    <a:pt x="65" y="55"/>
                  </a:lnTo>
                  <a:lnTo>
                    <a:pt x="66" y="74"/>
                  </a:lnTo>
                  <a:lnTo>
                    <a:pt x="74" y="74"/>
                  </a:lnTo>
                  <a:lnTo>
                    <a:pt x="85" y="55"/>
                  </a:lnTo>
                  <a:lnTo>
                    <a:pt x="74" y="34"/>
                  </a:lnTo>
                  <a:lnTo>
                    <a:pt x="55" y="30"/>
                  </a:lnTo>
                  <a:lnTo>
                    <a:pt x="42" y="4"/>
                  </a:lnTo>
                  <a:lnTo>
                    <a:pt x="30" y="0"/>
                  </a:lnTo>
                  <a:lnTo>
                    <a:pt x="0" y="10"/>
                  </a:lnTo>
                  <a:lnTo>
                    <a:pt x="19" y="99"/>
                  </a:lnTo>
                  <a:lnTo>
                    <a:pt x="19" y="99"/>
                  </a:lnTo>
                  <a:close/>
                </a:path>
              </a:pathLst>
            </a:custGeom>
            <a:grp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60" name="Freeform 1166"/>
            <p:cNvSpPr>
              <a:spLocks/>
            </p:cNvSpPr>
            <p:nvPr/>
          </p:nvSpPr>
          <p:spPr bwMode="auto">
            <a:xfrm>
              <a:off x="7019926" y="2235200"/>
              <a:ext cx="373062" cy="184150"/>
            </a:xfrm>
            <a:custGeom>
              <a:avLst/>
              <a:gdLst>
                <a:gd name="T0" fmla="*/ 0 w 365"/>
                <a:gd name="T1" fmla="*/ 169 h 180"/>
                <a:gd name="T2" fmla="*/ 169 w 365"/>
                <a:gd name="T3" fmla="*/ 133 h 180"/>
                <a:gd name="T4" fmla="*/ 199 w 365"/>
                <a:gd name="T5" fmla="*/ 123 h 180"/>
                <a:gd name="T6" fmla="*/ 211 w 365"/>
                <a:gd name="T7" fmla="*/ 127 h 180"/>
                <a:gd name="T8" fmla="*/ 224 w 365"/>
                <a:gd name="T9" fmla="*/ 153 h 180"/>
                <a:gd name="T10" fmla="*/ 243 w 365"/>
                <a:gd name="T11" fmla="*/ 157 h 180"/>
                <a:gd name="T12" fmla="*/ 254 w 365"/>
                <a:gd name="T13" fmla="*/ 178 h 180"/>
                <a:gd name="T14" fmla="*/ 266 w 365"/>
                <a:gd name="T15" fmla="*/ 180 h 180"/>
                <a:gd name="T16" fmla="*/ 279 w 365"/>
                <a:gd name="T17" fmla="*/ 159 h 180"/>
                <a:gd name="T18" fmla="*/ 285 w 365"/>
                <a:gd name="T19" fmla="*/ 142 h 180"/>
                <a:gd name="T20" fmla="*/ 298 w 365"/>
                <a:gd name="T21" fmla="*/ 165 h 180"/>
                <a:gd name="T22" fmla="*/ 365 w 365"/>
                <a:gd name="T23" fmla="*/ 144 h 180"/>
                <a:gd name="T24" fmla="*/ 361 w 365"/>
                <a:gd name="T25" fmla="*/ 119 h 180"/>
                <a:gd name="T26" fmla="*/ 342 w 365"/>
                <a:gd name="T27" fmla="*/ 87 h 180"/>
                <a:gd name="T28" fmla="*/ 332 w 365"/>
                <a:gd name="T29" fmla="*/ 83 h 180"/>
                <a:gd name="T30" fmla="*/ 321 w 365"/>
                <a:gd name="T31" fmla="*/ 85 h 180"/>
                <a:gd name="T32" fmla="*/ 323 w 365"/>
                <a:gd name="T33" fmla="*/ 91 h 180"/>
                <a:gd name="T34" fmla="*/ 338 w 365"/>
                <a:gd name="T35" fmla="*/ 93 h 180"/>
                <a:gd name="T36" fmla="*/ 344 w 365"/>
                <a:gd name="T37" fmla="*/ 123 h 180"/>
                <a:gd name="T38" fmla="*/ 317 w 365"/>
                <a:gd name="T39" fmla="*/ 134 h 180"/>
                <a:gd name="T40" fmla="*/ 279 w 365"/>
                <a:gd name="T41" fmla="*/ 110 h 180"/>
                <a:gd name="T42" fmla="*/ 266 w 365"/>
                <a:gd name="T43" fmla="*/ 83 h 180"/>
                <a:gd name="T44" fmla="*/ 249 w 365"/>
                <a:gd name="T45" fmla="*/ 76 h 180"/>
                <a:gd name="T46" fmla="*/ 249 w 365"/>
                <a:gd name="T47" fmla="*/ 83 h 180"/>
                <a:gd name="T48" fmla="*/ 232 w 365"/>
                <a:gd name="T49" fmla="*/ 68 h 180"/>
                <a:gd name="T50" fmla="*/ 245 w 365"/>
                <a:gd name="T51" fmla="*/ 49 h 180"/>
                <a:gd name="T52" fmla="*/ 256 w 365"/>
                <a:gd name="T53" fmla="*/ 32 h 180"/>
                <a:gd name="T54" fmla="*/ 235 w 365"/>
                <a:gd name="T55" fmla="*/ 0 h 180"/>
                <a:gd name="T56" fmla="*/ 199 w 365"/>
                <a:gd name="T57" fmla="*/ 26 h 180"/>
                <a:gd name="T58" fmla="*/ 78 w 365"/>
                <a:gd name="T59" fmla="*/ 57 h 180"/>
                <a:gd name="T60" fmla="*/ 0 w 365"/>
                <a:gd name="T61" fmla="*/ 74 h 180"/>
                <a:gd name="T62" fmla="*/ 0 w 365"/>
                <a:gd name="T63" fmla="*/ 169 h 180"/>
                <a:gd name="T64" fmla="*/ 0 w 365"/>
                <a:gd name="T65" fmla="*/ 16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5" h="180">
                  <a:moveTo>
                    <a:pt x="0" y="169"/>
                  </a:moveTo>
                  <a:lnTo>
                    <a:pt x="169" y="133"/>
                  </a:lnTo>
                  <a:lnTo>
                    <a:pt x="199" y="123"/>
                  </a:lnTo>
                  <a:lnTo>
                    <a:pt x="211" y="127"/>
                  </a:lnTo>
                  <a:lnTo>
                    <a:pt x="224" y="153"/>
                  </a:lnTo>
                  <a:lnTo>
                    <a:pt x="243" y="157"/>
                  </a:lnTo>
                  <a:lnTo>
                    <a:pt x="254" y="178"/>
                  </a:lnTo>
                  <a:lnTo>
                    <a:pt x="266" y="180"/>
                  </a:lnTo>
                  <a:lnTo>
                    <a:pt x="279" y="159"/>
                  </a:lnTo>
                  <a:lnTo>
                    <a:pt x="285" y="142"/>
                  </a:lnTo>
                  <a:lnTo>
                    <a:pt x="298" y="165"/>
                  </a:lnTo>
                  <a:lnTo>
                    <a:pt x="365" y="144"/>
                  </a:lnTo>
                  <a:lnTo>
                    <a:pt x="361" y="119"/>
                  </a:lnTo>
                  <a:lnTo>
                    <a:pt x="342" y="87"/>
                  </a:lnTo>
                  <a:lnTo>
                    <a:pt x="332" y="83"/>
                  </a:lnTo>
                  <a:lnTo>
                    <a:pt x="321" y="85"/>
                  </a:lnTo>
                  <a:lnTo>
                    <a:pt x="323" y="91"/>
                  </a:lnTo>
                  <a:lnTo>
                    <a:pt x="338" y="93"/>
                  </a:lnTo>
                  <a:lnTo>
                    <a:pt x="344" y="123"/>
                  </a:lnTo>
                  <a:lnTo>
                    <a:pt x="317" y="134"/>
                  </a:lnTo>
                  <a:lnTo>
                    <a:pt x="279" y="110"/>
                  </a:lnTo>
                  <a:lnTo>
                    <a:pt x="266" y="83"/>
                  </a:lnTo>
                  <a:lnTo>
                    <a:pt x="249" y="76"/>
                  </a:lnTo>
                  <a:lnTo>
                    <a:pt x="249" y="83"/>
                  </a:lnTo>
                  <a:lnTo>
                    <a:pt x="232" y="68"/>
                  </a:lnTo>
                  <a:lnTo>
                    <a:pt x="245" y="49"/>
                  </a:lnTo>
                  <a:lnTo>
                    <a:pt x="256" y="32"/>
                  </a:lnTo>
                  <a:lnTo>
                    <a:pt x="235" y="0"/>
                  </a:lnTo>
                  <a:lnTo>
                    <a:pt x="199" y="26"/>
                  </a:lnTo>
                  <a:lnTo>
                    <a:pt x="78" y="57"/>
                  </a:lnTo>
                  <a:lnTo>
                    <a:pt x="0" y="74"/>
                  </a:lnTo>
                  <a:lnTo>
                    <a:pt x="0" y="169"/>
                  </a:lnTo>
                  <a:lnTo>
                    <a:pt x="0" y="169"/>
                  </a:lnTo>
                  <a:close/>
                </a:path>
              </a:pathLst>
            </a:custGeom>
            <a:solidFill>
              <a:srgbClr val="D9D9D9"/>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61" name="Freeform 1169"/>
            <p:cNvSpPr>
              <a:spLocks/>
            </p:cNvSpPr>
            <p:nvPr/>
          </p:nvSpPr>
          <p:spPr bwMode="auto">
            <a:xfrm>
              <a:off x="6927851" y="1958975"/>
              <a:ext cx="180975" cy="349250"/>
            </a:xfrm>
            <a:custGeom>
              <a:avLst/>
              <a:gdLst>
                <a:gd name="T0" fmla="*/ 28 w 177"/>
                <a:gd name="T1" fmla="*/ 139 h 339"/>
                <a:gd name="T2" fmla="*/ 36 w 177"/>
                <a:gd name="T3" fmla="*/ 200 h 339"/>
                <a:gd name="T4" fmla="*/ 82 w 177"/>
                <a:gd name="T5" fmla="*/ 339 h 339"/>
                <a:gd name="T6" fmla="*/ 160 w 177"/>
                <a:gd name="T7" fmla="*/ 322 h 339"/>
                <a:gd name="T8" fmla="*/ 154 w 177"/>
                <a:gd name="T9" fmla="*/ 124 h 339"/>
                <a:gd name="T10" fmla="*/ 175 w 177"/>
                <a:gd name="T11" fmla="*/ 86 h 339"/>
                <a:gd name="T12" fmla="*/ 177 w 177"/>
                <a:gd name="T13" fmla="*/ 0 h 339"/>
                <a:gd name="T14" fmla="*/ 0 w 177"/>
                <a:gd name="T15" fmla="*/ 42 h 339"/>
                <a:gd name="T16" fmla="*/ 28 w 177"/>
                <a:gd name="T17" fmla="*/ 139 h 339"/>
                <a:gd name="T18" fmla="*/ 28 w 177"/>
                <a:gd name="T19" fmla="*/ 13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339">
                  <a:moveTo>
                    <a:pt x="28" y="139"/>
                  </a:moveTo>
                  <a:lnTo>
                    <a:pt x="36" y="200"/>
                  </a:lnTo>
                  <a:lnTo>
                    <a:pt x="82" y="339"/>
                  </a:lnTo>
                  <a:lnTo>
                    <a:pt x="160" y="322"/>
                  </a:lnTo>
                  <a:lnTo>
                    <a:pt x="154" y="124"/>
                  </a:lnTo>
                  <a:lnTo>
                    <a:pt x="175" y="86"/>
                  </a:lnTo>
                  <a:lnTo>
                    <a:pt x="177" y="0"/>
                  </a:lnTo>
                  <a:lnTo>
                    <a:pt x="0" y="42"/>
                  </a:lnTo>
                  <a:lnTo>
                    <a:pt x="28" y="139"/>
                  </a:lnTo>
                  <a:lnTo>
                    <a:pt x="28" y="139"/>
                  </a:lnTo>
                  <a:close/>
                </a:path>
              </a:pathLst>
            </a:custGeom>
            <a:solidFill>
              <a:srgbClr val="16254E"/>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62" name="Freeform 1170"/>
            <p:cNvSpPr>
              <a:spLocks/>
            </p:cNvSpPr>
            <p:nvPr/>
          </p:nvSpPr>
          <p:spPr bwMode="auto">
            <a:xfrm>
              <a:off x="7086601" y="1909763"/>
              <a:ext cx="166687" cy="379412"/>
            </a:xfrm>
            <a:custGeom>
              <a:avLst/>
              <a:gdLst>
                <a:gd name="T0" fmla="*/ 0 w 163"/>
                <a:gd name="T1" fmla="*/ 173 h 371"/>
                <a:gd name="T2" fmla="*/ 21 w 163"/>
                <a:gd name="T3" fmla="*/ 135 h 371"/>
                <a:gd name="T4" fmla="*/ 23 w 163"/>
                <a:gd name="T5" fmla="*/ 49 h 371"/>
                <a:gd name="T6" fmla="*/ 21 w 163"/>
                <a:gd name="T7" fmla="*/ 17 h 371"/>
                <a:gd name="T8" fmla="*/ 53 w 163"/>
                <a:gd name="T9" fmla="*/ 0 h 371"/>
                <a:gd name="T10" fmla="*/ 127 w 163"/>
                <a:gd name="T11" fmla="*/ 232 h 371"/>
                <a:gd name="T12" fmla="*/ 163 w 163"/>
                <a:gd name="T13" fmla="*/ 281 h 371"/>
                <a:gd name="T14" fmla="*/ 163 w 163"/>
                <a:gd name="T15" fmla="*/ 314 h 371"/>
                <a:gd name="T16" fmla="*/ 127 w 163"/>
                <a:gd name="T17" fmla="*/ 340 h 371"/>
                <a:gd name="T18" fmla="*/ 6 w 163"/>
                <a:gd name="T19" fmla="*/ 371 h 371"/>
                <a:gd name="T20" fmla="*/ 0 w 163"/>
                <a:gd name="T21" fmla="*/ 173 h 371"/>
                <a:gd name="T22" fmla="*/ 0 w 163"/>
                <a:gd name="T23" fmla="*/ 173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371">
                  <a:moveTo>
                    <a:pt x="0" y="173"/>
                  </a:moveTo>
                  <a:lnTo>
                    <a:pt x="21" y="135"/>
                  </a:lnTo>
                  <a:lnTo>
                    <a:pt x="23" y="49"/>
                  </a:lnTo>
                  <a:lnTo>
                    <a:pt x="21" y="17"/>
                  </a:lnTo>
                  <a:lnTo>
                    <a:pt x="53" y="0"/>
                  </a:lnTo>
                  <a:lnTo>
                    <a:pt x="127" y="232"/>
                  </a:lnTo>
                  <a:lnTo>
                    <a:pt x="163" y="281"/>
                  </a:lnTo>
                  <a:lnTo>
                    <a:pt x="163" y="314"/>
                  </a:lnTo>
                  <a:lnTo>
                    <a:pt x="127" y="340"/>
                  </a:lnTo>
                  <a:lnTo>
                    <a:pt x="6" y="371"/>
                  </a:lnTo>
                  <a:lnTo>
                    <a:pt x="0" y="173"/>
                  </a:lnTo>
                  <a:lnTo>
                    <a:pt x="0" y="173"/>
                  </a:lnTo>
                  <a:close/>
                </a:path>
              </a:pathLst>
            </a:custGeom>
            <a:solidFill>
              <a:srgbClr val="70ACE3"/>
            </a:solid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63" name="Freeform 1171"/>
            <p:cNvSpPr>
              <a:spLocks/>
            </p:cNvSpPr>
            <p:nvPr/>
          </p:nvSpPr>
          <p:spPr bwMode="auto">
            <a:xfrm>
              <a:off x="7138988" y="1568450"/>
              <a:ext cx="409575" cy="628650"/>
            </a:xfrm>
            <a:custGeom>
              <a:avLst/>
              <a:gdLst>
                <a:gd name="T0" fmla="*/ 0 w 399"/>
                <a:gd name="T1" fmla="*/ 329 h 610"/>
                <a:gd name="T2" fmla="*/ 23 w 399"/>
                <a:gd name="T3" fmla="*/ 331 h 610"/>
                <a:gd name="T4" fmla="*/ 25 w 399"/>
                <a:gd name="T5" fmla="*/ 291 h 610"/>
                <a:gd name="T6" fmla="*/ 53 w 399"/>
                <a:gd name="T7" fmla="*/ 236 h 610"/>
                <a:gd name="T8" fmla="*/ 40 w 399"/>
                <a:gd name="T9" fmla="*/ 196 h 610"/>
                <a:gd name="T10" fmla="*/ 97 w 399"/>
                <a:gd name="T11" fmla="*/ 4 h 610"/>
                <a:gd name="T12" fmla="*/ 110 w 399"/>
                <a:gd name="T13" fmla="*/ 4 h 610"/>
                <a:gd name="T14" fmla="*/ 114 w 399"/>
                <a:gd name="T15" fmla="*/ 29 h 610"/>
                <a:gd name="T16" fmla="*/ 171 w 399"/>
                <a:gd name="T17" fmla="*/ 8 h 610"/>
                <a:gd name="T18" fmla="*/ 173 w 399"/>
                <a:gd name="T19" fmla="*/ 0 h 610"/>
                <a:gd name="T20" fmla="*/ 219 w 399"/>
                <a:gd name="T21" fmla="*/ 10 h 610"/>
                <a:gd name="T22" fmla="*/ 293 w 399"/>
                <a:gd name="T23" fmla="*/ 198 h 610"/>
                <a:gd name="T24" fmla="*/ 327 w 399"/>
                <a:gd name="T25" fmla="*/ 200 h 610"/>
                <a:gd name="T26" fmla="*/ 390 w 399"/>
                <a:gd name="T27" fmla="*/ 270 h 610"/>
                <a:gd name="T28" fmla="*/ 380 w 399"/>
                <a:gd name="T29" fmla="*/ 283 h 610"/>
                <a:gd name="T30" fmla="*/ 399 w 399"/>
                <a:gd name="T31" fmla="*/ 283 h 610"/>
                <a:gd name="T32" fmla="*/ 386 w 399"/>
                <a:gd name="T33" fmla="*/ 318 h 610"/>
                <a:gd name="T34" fmla="*/ 356 w 399"/>
                <a:gd name="T35" fmla="*/ 340 h 610"/>
                <a:gd name="T36" fmla="*/ 322 w 399"/>
                <a:gd name="T37" fmla="*/ 357 h 610"/>
                <a:gd name="T38" fmla="*/ 318 w 399"/>
                <a:gd name="T39" fmla="*/ 380 h 610"/>
                <a:gd name="T40" fmla="*/ 299 w 399"/>
                <a:gd name="T41" fmla="*/ 359 h 610"/>
                <a:gd name="T42" fmla="*/ 268 w 399"/>
                <a:gd name="T43" fmla="*/ 384 h 610"/>
                <a:gd name="T44" fmla="*/ 253 w 399"/>
                <a:gd name="T45" fmla="*/ 384 h 610"/>
                <a:gd name="T46" fmla="*/ 240 w 399"/>
                <a:gd name="T47" fmla="*/ 369 h 610"/>
                <a:gd name="T48" fmla="*/ 232 w 399"/>
                <a:gd name="T49" fmla="*/ 443 h 610"/>
                <a:gd name="T50" fmla="*/ 204 w 399"/>
                <a:gd name="T51" fmla="*/ 454 h 610"/>
                <a:gd name="T52" fmla="*/ 190 w 399"/>
                <a:gd name="T53" fmla="*/ 483 h 610"/>
                <a:gd name="T54" fmla="*/ 173 w 399"/>
                <a:gd name="T55" fmla="*/ 483 h 610"/>
                <a:gd name="T56" fmla="*/ 133 w 399"/>
                <a:gd name="T57" fmla="*/ 527 h 610"/>
                <a:gd name="T58" fmla="*/ 131 w 399"/>
                <a:gd name="T59" fmla="*/ 561 h 610"/>
                <a:gd name="T60" fmla="*/ 122 w 399"/>
                <a:gd name="T61" fmla="*/ 574 h 610"/>
                <a:gd name="T62" fmla="*/ 110 w 399"/>
                <a:gd name="T63" fmla="*/ 610 h 610"/>
                <a:gd name="T64" fmla="*/ 74 w 399"/>
                <a:gd name="T65" fmla="*/ 561 h 610"/>
                <a:gd name="T66" fmla="*/ 0 w 399"/>
                <a:gd name="T67" fmla="*/ 329 h 610"/>
                <a:gd name="T68" fmla="*/ 0 w 399"/>
                <a:gd name="T69" fmla="*/ 329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9" h="610">
                  <a:moveTo>
                    <a:pt x="0" y="329"/>
                  </a:moveTo>
                  <a:lnTo>
                    <a:pt x="23" y="331"/>
                  </a:lnTo>
                  <a:lnTo>
                    <a:pt x="25" y="291"/>
                  </a:lnTo>
                  <a:lnTo>
                    <a:pt x="53" y="236"/>
                  </a:lnTo>
                  <a:lnTo>
                    <a:pt x="40" y="196"/>
                  </a:lnTo>
                  <a:lnTo>
                    <a:pt x="97" y="4"/>
                  </a:lnTo>
                  <a:lnTo>
                    <a:pt x="110" y="4"/>
                  </a:lnTo>
                  <a:lnTo>
                    <a:pt x="114" y="29"/>
                  </a:lnTo>
                  <a:lnTo>
                    <a:pt x="171" y="8"/>
                  </a:lnTo>
                  <a:lnTo>
                    <a:pt x="173" y="0"/>
                  </a:lnTo>
                  <a:lnTo>
                    <a:pt x="219" y="10"/>
                  </a:lnTo>
                  <a:lnTo>
                    <a:pt x="293" y="198"/>
                  </a:lnTo>
                  <a:lnTo>
                    <a:pt x="327" y="200"/>
                  </a:lnTo>
                  <a:lnTo>
                    <a:pt x="390" y="270"/>
                  </a:lnTo>
                  <a:lnTo>
                    <a:pt x="380" y="283"/>
                  </a:lnTo>
                  <a:lnTo>
                    <a:pt x="399" y="283"/>
                  </a:lnTo>
                  <a:lnTo>
                    <a:pt x="386" y="318"/>
                  </a:lnTo>
                  <a:lnTo>
                    <a:pt x="356" y="340"/>
                  </a:lnTo>
                  <a:lnTo>
                    <a:pt x="322" y="357"/>
                  </a:lnTo>
                  <a:lnTo>
                    <a:pt x="318" y="380"/>
                  </a:lnTo>
                  <a:lnTo>
                    <a:pt x="299" y="359"/>
                  </a:lnTo>
                  <a:lnTo>
                    <a:pt x="268" y="384"/>
                  </a:lnTo>
                  <a:lnTo>
                    <a:pt x="253" y="384"/>
                  </a:lnTo>
                  <a:lnTo>
                    <a:pt x="240" y="369"/>
                  </a:lnTo>
                  <a:lnTo>
                    <a:pt x="232" y="443"/>
                  </a:lnTo>
                  <a:lnTo>
                    <a:pt x="204" y="454"/>
                  </a:lnTo>
                  <a:lnTo>
                    <a:pt x="190" y="483"/>
                  </a:lnTo>
                  <a:lnTo>
                    <a:pt x="173" y="483"/>
                  </a:lnTo>
                  <a:lnTo>
                    <a:pt x="133" y="527"/>
                  </a:lnTo>
                  <a:lnTo>
                    <a:pt x="131" y="561"/>
                  </a:lnTo>
                  <a:lnTo>
                    <a:pt x="122" y="574"/>
                  </a:lnTo>
                  <a:lnTo>
                    <a:pt x="110" y="610"/>
                  </a:lnTo>
                  <a:lnTo>
                    <a:pt x="74" y="561"/>
                  </a:lnTo>
                  <a:lnTo>
                    <a:pt x="0" y="329"/>
                  </a:lnTo>
                  <a:lnTo>
                    <a:pt x="0" y="329"/>
                  </a:lnTo>
                  <a:close/>
                </a:path>
              </a:pathLst>
            </a:custGeom>
            <a:grpFill/>
            <a:ln w="9525">
              <a:solidFill>
                <a:schemeClr val="bg1"/>
              </a:solidFill>
              <a:round/>
              <a:headEnd/>
              <a:tailEnd/>
            </a:ln>
            <a:effectLst/>
            <a:extLst/>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64" name="Freeform 58"/>
            <p:cNvSpPr>
              <a:spLocks/>
            </p:cNvSpPr>
            <p:nvPr/>
          </p:nvSpPr>
          <p:spPr bwMode="auto">
            <a:xfrm>
              <a:off x="6846888" y="2749550"/>
              <a:ext cx="114300" cy="192088"/>
            </a:xfrm>
            <a:custGeom>
              <a:avLst/>
              <a:gdLst>
                <a:gd name="T0" fmla="*/ 0 w 64"/>
                <a:gd name="T1" fmla="*/ 2147483646 h 107"/>
                <a:gd name="T2" fmla="*/ 2147483646 w 64"/>
                <a:gd name="T3" fmla="*/ 2147483646 h 107"/>
                <a:gd name="T4" fmla="*/ 2147483646 w 64"/>
                <a:gd name="T5" fmla="*/ 2147483646 h 107"/>
                <a:gd name="T6" fmla="*/ 2147483646 w 64"/>
                <a:gd name="T7" fmla="*/ 2147483646 h 107"/>
                <a:gd name="T8" fmla="*/ 2147483646 w 64"/>
                <a:gd name="T9" fmla="*/ 0 h 107"/>
                <a:gd name="T10" fmla="*/ 2147483646 w 64"/>
                <a:gd name="T11" fmla="*/ 0 h 107"/>
                <a:gd name="T12" fmla="*/ 2147483646 w 64"/>
                <a:gd name="T13" fmla="*/ 2147483646 h 107"/>
                <a:gd name="T14" fmla="*/ 2147483646 w 64"/>
                <a:gd name="T15" fmla="*/ 2147483646 h 107"/>
                <a:gd name="T16" fmla="*/ 2147483646 w 64"/>
                <a:gd name="T17" fmla="*/ 2147483646 h 107"/>
                <a:gd name="T18" fmla="*/ 2147483646 w 64"/>
                <a:gd name="T19" fmla="*/ 2147483646 h 107"/>
                <a:gd name="T20" fmla="*/ 2147483646 w 64"/>
                <a:gd name="T21" fmla="*/ 2147483646 h 107"/>
                <a:gd name="T22" fmla="*/ 2147483646 w 64"/>
                <a:gd name="T23" fmla="*/ 2147483646 h 107"/>
                <a:gd name="T24" fmla="*/ 2147483646 w 64"/>
                <a:gd name="T25" fmla="*/ 2147483646 h 107"/>
                <a:gd name="T26" fmla="*/ 2147483646 w 64"/>
                <a:gd name="T27" fmla="*/ 2147483646 h 107"/>
                <a:gd name="T28" fmla="*/ 2147483646 w 64"/>
                <a:gd name="T29" fmla="*/ 2147483646 h 107"/>
                <a:gd name="T30" fmla="*/ 2147483646 w 64"/>
                <a:gd name="T31" fmla="*/ 2147483646 h 107"/>
                <a:gd name="T32" fmla="*/ 2147483646 w 64"/>
                <a:gd name="T33" fmla="*/ 2147483646 h 107"/>
                <a:gd name="T34" fmla="*/ 2147483646 w 64"/>
                <a:gd name="T35" fmla="*/ 2147483646 h 107"/>
                <a:gd name="T36" fmla="*/ 2147483646 w 64"/>
                <a:gd name="T37" fmla="*/ 2147483646 h 107"/>
                <a:gd name="T38" fmla="*/ 2147483646 w 64"/>
                <a:gd name="T39" fmla="*/ 2147483646 h 107"/>
                <a:gd name="T40" fmla="*/ 2147483646 w 64"/>
                <a:gd name="T41" fmla="*/ 2147483646 h 107"/>
                <a:gd name="T42" fmla="*/ 2147483646 w 64"/>
                <a:gd name="T43" fmla="*/ 2147483646 h 107"/>
                <a:gd name="T44" fmla="*/ 2147483646 w 64"/>
                <a:gd name="T45" fmla="*/ 2147483646 h 107"/>
                <a:gd name="T46" fmla="*/ 2147483646 w 64"/>
                <a:gd name="T47" fmla="*/ 2147483646 h 107"/>
                <a:gd name="T48" fmla="*/ 2147483646 w 64"/>
                <a:gd name="T49" fmla="*/ 2147483646 h 107"/>
                <a:gd name="T50" fmla="*/ 2147483646 w 64"/>
                <a:gd name="T51" fmla="*/ 2147483646 h 107"/>
                <a:gd name="T52" fmla="*/ 2147483646 w 64"/>
                <a:gd name="T53" fmla="*/ 2147483646 h 107"/>
                <a:gd name="T54" fmla="*/ 2147483646 w 64"/>
                <a:gd name="T55" fmla="*/ 2147483646 h 107"/>
                <a:gd name="T56" fmla="*/ 2147483646 w 64"/>
                <a:gd name="T57" fmla="*/ 2147483646 h 107"/>
                <a:gd name="T58" fmla="*/ 2147483646 w 64"/>
                <a:gd name="T59" fmla="*/ 2147483646 h 107"/>
                <a:gd name="T60" fmla="*/ 2147483646 w 64"/>
                <a:gd name="T61" fmla="*/ 2147483646 h 107"/>
                <a:gd name="T62" fmla="*/ 2147483646 w 64"/>
                <a:gd name="T63" fmla="*/ 2147483646 h 107"/>
                <a:gd name="T64" fmla="*/ 2147483646 w 64"/>
                <a:gd name="T65" fmla="*/ 2147483646 h 107"/>
                <a:gd name="T66" fmla="*/ 2147483646 w 64"/>
                <a:gd name="T67" fmla="*/ 2147483646 h 107"/>
                <a:gd name="T68" fmla="*/ 2147483646 w 64"/>
                <a:gd name="T69" fmla="*/ 2147483646 h 107"/>
                <a:gd name="T70" fmla="*/ 2147483646 w 64"/>
                <a:gd name="T71" fmla="*/ 2147483646 h 107"/>
                <a:gd name="T72" fmla="*/ 0 w 64"/>
                <a:gd name="T73" fmla="*/ 2147483646 h 1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107">
                  <a:moveTo>
                    <a:pt x="0" y="14"/>
                  </a:moveTo>
                  <a:lnTo>
                    <a:pt x="1" y="9"/>
                  </a:lnTo>
                  <a:lnTo>
                    <a:pt x="4" y="4"/>
                  </a:lnTo>
                  <a:lnTo>
                    <a:pt x="9" y="2"/>
                  </a:lnTo>
                  <a:lnTo>
                    <a:pt x="12" y="0"/>
                  </a:lnTo>
                  <a:lnTo>
                    <a:pt x="16" y="0"/>
                  </a:lnTo>
                  <a:lnTo>
                    <a:pt x="19" y="3"/>
                  </a:lnTo>
                  <a:lnTo>
                    <a:pt x="16" y="4"/>
                  </a:lnTo>
                  <a:lnTo>
                    <a:pt x="16" y="9"/>
                  </a:lnTo>
                  <a:lnTo>
                    <a:pt x="14" y="14"/>
                  </a:lnTo>
                  <a:lnTo>
                    <a:pt x="11" y="18"/>
                  </a:lnTo>
                  <a:lnTo>
                    <a:pt x="15" y="23"/>
                  </a:lnTo>
                  <a:lnTo>
                    <a:pt x="15" y="27"/>
                  </a:lnTo>
                  <a:lnTo>
                    <a:pt x="17" y="32"/>
                  </a:lnTo>
                  <a:lnTo>
                    <a:pt x="21" y="37"/>
                  </a:lnTo>
                  <a:lnTo>
                    <a:pt x="26" y="41"/>
                  </a:lnTo>
                  <a:lnTo>
                    <a:pt x="30" y="44"/>
                  </a:lnTo>
                  <a:lnTo>
                    <a:pt x="30" y="51"/>
                  </a:lnTo>
                  <a:lnTo>
                    <a:pt x="33" y="58"/>
                  </a:lnTo>
                  <a:lnTo>
                    <a:pt x="39" y="62"/>
                  </a:lnTo>
                  <a:lnTo>
                    <a:pt x="40" y="67"/>
                  </a:lnTo>
                  <a:lnTo>
                    <a:pt x="49" y="75"/>
                  </a:lnTo>
                  <a:lnTo>
                    <a:pt x="55" y="73"/>
                  </a:lnTo>
                  <a:lnTo>
                    <a:pt x="56" y="76"/>
                  </a:lnTo>
                  <a:lnTo>
                    <a:pt x="55" y="81"/>
                  </a:lnTo>
                  <a:lnTo>
                    <a:pt x="55" y="86"/>
                  </a:lnTo>
                  <a:lnTo>
                    <a:pt x="56" y="86"/>
                  </a:lnTo>
                  <a:lnTo>
                    <a:pt x="53" y="91"/>
                  </a:lnTo>
                  <a:lnTo>
                    <a:pt x="55" y="90"/>
                  </a:lnTo>
                  <a:lnTo>
                    <a:pt x="60" y="88"/>
                  </a:lnTo>
                  <a:lnTo>
                    <a:pt x="64" y="99"/>
                  </a:lnTo>
                  <a:lnTo>
                    <a:pt x="63" y="99"/>
                  </a:lnTo>
                  <a:lnTo>
                    <a:pt x="60" y="100"/>
                  </a:lnTo>
                  <a:lnTo>
                    <a:pt x="26" y="107"/>
                  </a:lnTo>
                  <a:lnTo>
                    <a:pt x="24" y="102"/>
                  </a:lnTo>
                  <a:lnTo>
                    <a:pt x="15" y="68"/>
                  </a:lnTo>
                  <a:lnTo>
                    <a:pt x="0" y="14"/>
                  </a:lnTo>
                </a:path>
              </a:pathLst>
            </a:custGeom>
            <a:grpFill/>
            <a:ln w="4763">
              <a:solidFill>
                <a:srgbClr val="FFFFFF"/>
              </a:solidFill>
              <a:prstDash val="solid"/>
              <a:round/>
              <a:headEnd/>
              <a:tailEnd/>
            </a:ln>
          </p:spPr>
          <p:txBody>
            <a:bodyPr/>
            <a:lstStyle/>
            <a:p>
              <a:pPr eaLnBrk="0" hangingPunct="0">
                <a:defRPr/>
              </a:pPr>
              <a:endParaRPr lang="en-US">
                <a:latin typeface="+mj-lt"/>
                <a:ea typeface="MS PGothic" panose="020B0600070205080204" pitchFamily="34" charset="-128"/>
              </a:endParaRPr>
            </a:p>
          </p:txBody>
        </p:sp>
        <p:sp>
          <p:nvSpPr>
            <p:cNvPr id="165" name="Freeform 8"/>
            <p:cNvSpPr>
              <a:spLocks/>
            </p:cNvSpPr>
            <p:nvPr/>
          </p:nvSpPr>
          <p:spPr bwMode="auto">
            <a:xfrm>
              <a:off x="2871787" y="4224338"/>
              <a:ext cx="47625" cy="68262"/>
            </a:xfrm>
            <a:custGeom>
              <a:avLst/>
              <a:gdLst>
                <a:gd name="T0" fmla="*/ 0 w 44"/>
                <a:gd name="T1" fmla="*/ 64 h 64"/>
                <a:gd name="T2" fmla="*/ 0 w 44"/>
                <a:gd name="T3" fmla="*/ 45 h 64"/>
                <a:gd name="T4" fmla="*/ 25 w 44"/>
                <a:gd name="T5" fmla="*/ 0 h 64"/>
                <a:gd name="T6" fmla="*/ 44 w 44"/>
                <a:gd name="T7" fmla="*/ 13 h 64"/>
                <a:gd name="T8" fmla="*/ 23 w 44"/>
                <a:gd name="T9" fmla="*/ 64 h 64"/>
                <a:gd name="T10" fmla="*/ 0 w 44"/>
                <a:gd name="T11" fmla="*/ 64 h 64"/>
                <a:gd name="T12" fmla="*/ 0 60000 65536"/>
                <a:gd name="T13" fmla="*/ 0 60000 65536"/>
                <a:gd name="T14" fmla="*/ 0 60000 65536"/>
                <a:gd name="T15" fmla="*/ 0 60000 65536"/>
                <a:gd name="T16" fmla="*/ 0 60000 65536"/>
                <a:gd name="T17" fmla="*/ 0 60000 65536"/>
                <a:gd name="T18" fmla="*/ 0 w 44"/>
                <a:gd name="T19" fmla="*/ 0 h 64"/>
                <a:gd name="T20" fmla="*/ 44 w 44"/>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44" h="64">
                  <a:moveTo>
                    <a:pt x="0" y="64"/>
                  </a:moveTo>
                  <a:lnTo>
                    <a:pt x="0" y="45"/>
                  </a:lnTo>
                  <a:lnTo>
                    <a:pt x="25" y="0"/>
                  </a:lnTo>
                  <a:lnTo>
                    <a:pt x="44" y="13"/>
                  </a:lnTo>
                  <a:lnTo>
                    <a:pt x="23" y="64"/>
                  </a:lnTo>
                  <a:lnTo>
                    <a:pt x="0" y="64"/>
                  </a:lnTo>
                  <a:close/>
                </a:path>
              </a:pathLst>
            </a:custGeom>
            <a:grpFill/>
            <a:ln w="6350">
              <a:solidFill>
                <a:srgbClr val="FFFFFF"/>
              </a:solidFill>
              <a:round/>
              <a:headEnd/>
              <a:tailEnd/>
            </a:ln>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66" name="Freeform 9"/>
            <p:cNvSpPr>
              <a:spLocks/>
            </p:cNvSpPr>
            <p:nvPr/>
          </p:nvSpPr>
          <p:spPr bwMode="auto">
            <a:xfrm>
              <a:off x="2940050" y="4164013"/>
              <a:ext cx="88900" cy="87312"/>
            </a:xfrm>
            <a:custGeom>
              <a:avLst/>
              <a:gdLst>
                <a:gd name="T0" fmla="*/ 18 w 83"/>
                <a:gd name="T1" fmla="*/ 9 h 81"/>
                <a:gd name="T2" fmla="*/ 0 w 83"/>
                <a:gd name="T3" fmla="*/ 48 h 81"/>
                <a:gd name="T4" fmla="*/ 32 w 83"/>
                <a:gd name="T5" fmla="*/ 74 h 81"/>
                <a:gd name="T6" fmla="*/ 69 w 83"/>
                <a:gd name="T7" fmla="*/ 81 h 81"/>
                <a:gd name="T8" fmla="*/ 83 w 83"/>
                <a:gd name="T9" fmla="*/ 49 h 81"/>
                <a:gd name="T10" fmla="*/ 74 w 83"/>
                <a:gd name="T11" fmla="*/ 0 h 81"/>
                <a:gd name="T12" fmla="*/ 18 w 83"/>
                <a:gd name="T13" fmla="*/ 9 h 81"/>
                <a:gd name="T14" fmla="*/ 0 60000 65536"/>
                <a:gd name="T15" fmla="*/ 0 60000 65536"/>
                <a:gd name="T16" fmla="*/ 0 60000 65536"/>
                <a:gd name="T17" fmla="*/ 0 60000 65536"/>
                <a:gd name="T18" fmla="*/ 0 60000 65536"/>
                <a:gd name="T19" fmla="*/ 0 60000 65536"/>
                <a:gd name="T20" fmla="*/ 0 60000 65536"/>
                <a:gd name="T21" fmla="*/ 0 w 83"/>
                <a:gd name="T22" fmla="*/ 0 h 81"/>
                <a:gd name="T23" fmla="*/ 83 w 83"/>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81">
                  <a:moveTo>
                    <a:pt x="18" y="9"/>
                  </a:moveTo>
                  <a:lnTo>
                    <a:pt x="0" y="48"/>
                  </a:lnTo>
                  <a:lnTo>
                    <a:pt x="32" y="74"/>
                  </a:lnTo>
                  <a:lnTo>
                    <a:pt x="69" y="81"/>
                  </a:lnTo>
                  <a:lnTo>
                    <a:pt x="83" y="49"/>
                  </a:lnTo>
                  <a:lnTo>
                    <a:pt x="74" y="0"/>
                  </a:lnTo>
                  <a:lnTo>
                    <a:pt x="18" y="9"/>
                  </a:lnTo>
                  <a:close/>
                </a:path>
              </a:pathLst>
            </a:custGeom>
            <a:grpFill/>
            <a:ln w="6350">
              <a:solidFill>
                <a:srgbClr val="FFFFFF"/>
              </a:solidFill>
              <a:round/>
              <a:headEnd/>
              <a:tailEnd/>
            </a:ln>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67" name="Freeform 10"/>
            <p:cNvSpPr>
              <a:spLocks/>
            </p:cNvSpPr>
            <p:nvPr/>
          </p:nvSpPr>
          <p:spPr bwMode="auto">
            <a:xfrm>
              <a:off x="3022600" y="4224338"/>
              <a:ext cx="131762" cy="98425"/>
            </a:xfrm>
            <a:custGeom>
              <a:avLst/>
              <a:gdLst>
                <a:gd name="T0" fmla="*/ 0 w 123"/>
                <a:gd name="T1" fmla="*/ 32 h 91"/>
                <a:gd name="T2" fmla="*/ 84 w 123"/>
                <a:gd name="T3" fmla="*/ 0 h 91"/>
                <a:gd name="T4" fmla="*/ 100 w 123"/>
                <a:gd name="T5" fmla="*/ 39 h 91"/>
                <a:gd name="T6" fmla="*/ 116 w 123"/>
                <a:gd name="T7" fmla="*/ 48 h 91"/>
                <a:gd name="T8" fmla="*/ 123 w 123"/>
                <a:gd name="T9" fmla="*/ 80 h 91"/>
                <a:gd name="T10" fmla="*/ 81 w 123"/>
                <a:gd name="T11" fmla="*/ 85 h 91"/>
                <a:gd name="T12" fmla="*/ 51 w 123"/>
                <a:gd name="T13" fmla="*/ 91 h 91"/>
                <a:gd name="T14" fmla="*/ 0 w 123"/>
                <a:gd name="T15" fmla="*/ 32 h 91"/>
                <a:gd name="T16" fmla="*/ 0 60000 65536"/>
                <a:gd name="T17" fmla="*/ 0 60000 65536"/>
                <a:gd name="T18" fmla="*/ 0 60000 65536"/>
                <a:gd name="T19" fmla="*/ 0 60000 65536"/>
                <a:gd name="T20" fmla="*/ 0 60000 65536"/>
                <a:gd name="T21" fmla="*/ 0 60000 65536"/>
                <a:gd name="T22" fmla="*/ 0 60000 65536"/>
                <a:gd name="T23" fmla="*/ 0 60000 65536"/>
                <a:gd name="T24" fmla="*/ 0 w 123"/>
                <a:gd name="T25" fmla="*/ 0 h 91"/>
                <a:gd name="T26" fmla="*/ 123 w 123"/>
                <a:gd name="T27" fmla="*/ 91 h 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3" h="91">
                  <a:moveTo>
                    <a:pt x="0" y="32"/>
                  </a:moveTo>
                  <a:lnTo>
                    <a:pt x="84" y="0"/>
                  </a:lnTo>
                  <a:lnTo>
                    <a:pt x="100" y="39"/>
                  </a:lnTo>
                  <a:lnTo>
                    <a:pt x="116" y="48"/>
                  </a:lnTo>
                  <a:lnTo>
                    <a:pt x="123" y="80"/>
                  </a:lnTo>
                  <a:lnTo>
                    <a:pt x="81" y="85"/>
                  </a:lnTo>
                  <a:lnTo>
                    <a:pt x="51" y="91"/>
                  </a:lnTo>
                  <a:lnTo>
                    <a:pt x="0" y="32"/>
                  </a:lnTo>
                  <a:close/>
                </a:path>
              </a:pathLst>
            </a:custGeom>
            <a:grpFill/>
            <a:ln w="6350">
              <a:solidFill>
                <a:srgbClr val="FFFFFF"/>
              </a:solidFill>
              <a:round/>
              <a:headEnd/>
              <a:tailEnd/>
            </a:ln>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68" name="Freeform 11"/>
            <p:cNvSpPr>
              <a:spLocks/>
            </p:cNvSpPr>
            <p:nvPr/>
          </p:nvSpPr>
          <p:spPr bwMode="auto">
            <a:xfrm>
              <a:off x="3159125" y="4298950"/>
              <a:ext cx="104775" cy="52388"/>
            </a:xfrm>
            <a:custGeom>
              <a:avLst/>
              <a:gdLst>
                <a:gd name="T0" fmla="*/ 15 w 98"/>
                <a:gd name="T1" fmla="*/ 2 h 48"/>
                <a:gd name="T2" fmla="*/ 0 w 98"/>
                <a:gd name="T3" fmla="*/ 45 h 48"/>
                <a:gd name="T4" fmla="*/ 26 w 98"/>
                <a:gd name="T5" fmla="*/ 48 h 48"/>
                <a:gd name="T6" fmla="*/ 42 w 98"/>
                <a:gd name="T7" fmla="*/ 38 h 48"/>
                <a:gd name="T8" fmla="*/ 72 w 98"/>
                <a:gd name="T9" fmla="*/ 39 h 48"/>
                <a:gd name="T10" fmla="*/ 98 w 98"/>
                <a:gd name="T11" fmla="*/ 20 h 48"/>
                <a:gd name="T12" fmla="*/ 81 w 98"/>
                <a:gd name="T13" fmla="*/ 13 h 48"/>
                <a:gd name="T14" fmla="*/ 68 w 98"/>
                <a:gd name="T15" fmla="*/ 0 h 48"/>
                <a:gd name="T16" fmla="*/ 15 w 98"/>
                <a:gd name="T17" fmla="*/ 2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8"/>
                <a:gd name="T29" fmla="*/ 98 w 9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8">
                  <a:moveTo>
                    <a:pt x="15" y="2"/>
                  </a:moveTo>
                  <a:lnTo>
                    <a:pt x="0" y="45"/>
                  </a:lnTo>
                  <a:lnTo>
                    <a:pt x="26" y="48"/>
                  </a:lnTo>
                  <a:lnTo>
                    <a:pt x="42" y="38"/>
                  </a:lnTo>
                  <a:lnTo>
                    <a:pt x="72" y="39"/>
                  </a:lnTo>
                  <a:lnTo>
                    <a:pt x="98" y="20"/>
                  </a:lnTo>
                  <a:lnTo>
                    <a:pt x="81" y="13"/>
                  </a:lnTo>
                  <a:lnTo>
                    <a:pt x="68" y="0"/>
                  </a:lnTo>
                  <a:lnTo>
                    <a:pt x="15" y="2"/>
                  </a:lnTo>
                  <a:close/>
                </a:path>
              </a:pathLst>
            </a:custGeom>
            <a:grpFill/>
            <a:ln w="6350">
              <a:solidFill>
                <a:srgbClr val="FFFFFF"/>
              </a:solidFill>
              <a:round/>
              <a:headEnd/>
              <a:tailEnd/>
            </a:ln>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69" name="Freeform 12"/>
            <p:cNvSpPr>
              <a:spLocks/>
            </p:cNvSpPr>
            <p:nvPr/>
          </p:nvSpPr>
          <p:spPr bwMode="auto">
            <a:xfrm>
              <a:off x="3189287" y="4371975"/>
              <a:ext cx="42863" cy="38100"/>
            </a:xfrm>
            <a:custGeom>
              <a:avLst/>
              <a:gdLst>
                <a:gd name="T0" fmla="*/ 35 w 40"/>
                <a:gd name="T1" fmla="*/ 0 h 35"/>
                <a:gd name="T2" fmla="*/ 0 w 40"/>
                <a:gd name="T3" fmla="*/ 3 h 35"/>
                <a:gd name="T4" fmla="*/ 6 w 40"/>
                <a:gd name="T5" fmla="*/ 35 h 35"/>
                <a:gd name="T6" fmla="*/ 40 w 40"/>
                <a:gd name="T7" fmla="*/ 27 h 35"/>
                <a:gd name="T8" fmla="*/ 35 w 40"/>
                <a:gd name="T9" fmla="*/ 0 h 35"/>
                <a:gd name="T10" fmla="*/ 0 60000 65536"/>
                <a:gd name="T11" fmla="*/ 0 60000 65536"/>
                <a:gd name="T12" fmla="*/ 0 60000 65536"/>
                <a:gd name="T13" fmla="*/ 0 60000 65536"/>
                <a:gd name="T14" fmla="*/ 0 60000 65536"/>
                <a:gd name="T15" fmla="*/ 0 w 40"/>
                <a:gd name="T16" fmla="*/ 0 h 35"/>
                <a:gd name="T17" fmla="*/ 40 w 40"/>
                <a:gd name="T18" fmla="*/ 35 h 35"/>
              </a:gdLst>
              <a:ahLst/>
              <a:cxnLst>
                <a:cxn ang="T10">
                  <a:pos x="T0" y="T1"/>
                </a:cxn>
                <a:cxn ang="T11">
                  <a:pos x="T2" y="T3"/>
                </a:cxn>
                <a:cxn ang="T12">
                  <a:pos x="T4" y="T5"/>
                </a:cxn>
                <a:cxn ang="T13">
                  <a:pos x="T6" y="T7"/>
                </a:cxn>
                <a:cxn ang="T14">
                  <a:pos x="T8" y="T9"/>
                </a:cxn>
              </a:cxnLst>
              <a:rect l="T15" t="T16" r="T17" b="T18"/>
              <a:pathLst>
                <a:path w="40" h="35">
                  <a:moveTo>
                    <a:pt x="35" y="0"/>
                  </a:moveTo>
                  <a:lnTo>
                    <a:pt x="0" y="3"/>
                  </a:lnTo>
                  <a:lnTo>
                    <a:pt x="6" y="35"/>
                  </a:lnTo>
                  <a:lnTo>
                    <a:pt x="40" y="27"/>
                  </a:lnTo>
                  <a:lnTo>
                    <a:pt x="35" y="0"/>
                  </a:lnTo>
                  <a:close/>
                </a:path>
              </a:pathLst>
            </a:custGeom>
            <a:grpFill/>
            <a:ln w="6350">
              <a:solidFill>
                <a:srgbClr val="FFFFFF"/>
              </a:solidFill>
              <a:round/>
              <a:headEnd/>
              <a:tailEnd/>
            </a:ln>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70" name="Freeform 13"/>
            <p:cNvSpPr>
              <a:spLocks/>
            </p:cNvSpPr>
            <p:nvPr/>
          </p:nvSpPr>
          <p:spPr bwMode="auto">
            <a:xfrm>
              <a:off x="3236912" y="4413250"/>
              <a:ext cx="28575" cy="36513"/>
            </a:xfrm>
            <a:custGeom>
              <a:avLst/>
              <a:gdLst>
                <a:gd name="T0" fmla="*/ 0 w 27"/>
                <a:gd name="T1" fmla="*/ 13 h 34"/>
                <a:gd name="T2" fmla="*/ 27 w 27"/>
                <a:gd name="T3" fmla="*/ 0 h 34"/>
                <a:gd name="T4" fmla="*/ 27 w 27"/>
                <a:gd name="T5" fmla="*/ 30 h 34"/>
                <a:gd name="T6" fmla="*/ 9 w 27"/>
                <a:gd name="T7" fmla="*/ 34 h 34"/>
                <a:gd name="T8" fmla="*/ 0 w 27"/>
                <a:gd name="T9" fmla="*/ 13 h 34"/>
                <a:gd name="T10" fmla="*/ 0 60000 65536"/>
                <a:gd name="T11" fmla="*/ 0 60000 65536"/>
                <a:gd name="T12" fmla="*/ 0 60000 65536"/>
                <a:gd name="T13" fmla="*/ 0 60000 65536"/>
                <a:gd name="T14" fmla="*/ 0 60000 65536"/>
                <a:gd name="T15" fmla="*/ 0 w 27"/>
                <a:gd name="T16" fmla="*/ 0 h 34"/>
                <a:gd name="T17" fmla="*/ 27 w 27"/>
                <a:gd name="T18" fmla="*/ 34 h 34"/>
              </a:gdLst>
              <a:ahLst/>
              <a:cxnLst>
                <a:cxn ang="T10">
                  <a:pos x="T0" y="T1"/>
                </a:cxn>
                <a:cxn ang="T11">
                  <a:pos x="T2" y="T3"/>
                </a:cxn>
                <a:cxn ang="T12">
                  <a:pos x="T4" y="T5"/>
                </a:cxn>
                <a:cxn ang="T13">
                  <a:pos x="T6" y="T7"/>
                </a:cxn>
                <a:cxn ang="T14">
                  <a:pos x="T8" y="T9"/>
                </a:cxn>
              </a:cxnLst>
              <a:rect l="T15" t="T16" r="T17" b="T18"/>
              <a:pathLst>
                <a:path w="27" h="34">
                  <a:moveTo>
                    <a:pt x="0" y="13"/>
                  </a:moveTo>
                  <a:lnTo>
                    <a:pt x="27" y="0"/>
                  </a:lnTo>
                  <a:lnTo>
                    <a:pt x="27" y="30"/>
                  </a:lnTo>
                  <a:lnTo>
                    <a:pt x="9" y="34"/>
                  </a:lnTo>
                  <a:lnTo>
                    <a:pt x="0" y="13"/>
                  </a:lnTo>
                  <a:close/>
                </a:path>
              </a:pathLst>
            </a:custGeom>
            <a:grpFill/>
            <a:ln w="6350">
              <a:solidFill>
                <a:srgbClr val="FFFFFF"/>
              </a:solidFill>
              <a:round/>
              <a:headEnd/>
              <a:tailEnd/>
            </a:ln>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71" name="Freeform 14"/>
            <p:cNvSpPr>
              <a:spLocks/>
            </p:cNvSpPr>
            <p:nvPr/>
          </p:nvSpPr>
          <p:spPr bwMode="auto">
            <a:xfrm>
              <a:off x="3309937" y="4430713"/>
              <a:ext cx="177800" cy="212725"/>
            </a:xfrm>
            <a:custGeom>
              <a:avLst/>
              <a:gdLst>
                <a:gd name="T0" fmla="*/ 28 w 167"/>
                <a:gd name="T1" fmla="*/ 0 h 197"/>
                <a:gd name="T2" fmla="*/ 0 w 167"/>
                <a:gd name="T3" fmla="*/ 75 h 197"/>
                <a:gd name="T4" fmla="*/ 20 w 167"/>
                <a:gd name="T5" fmla="*/ 112 h 197"/>
                <a:gd name="T6" fmla="*/ 20 w 167"/>
                <a:gd name="T7" fmla="*/ 179 h 197"/>
                <a:gd name="T8" fmla="*/ 60 w 167"/>
                <a:gd name="T9" fmla="*/ 197 h 197"/>
                <a:gd name="T10" fmla="*/ 78 w 167"/>
                <a:gd name="T11" fmla="*/ 158 h 197"/>
                <a:gd name="T12" fmla="*/ 129 w 167"/>
                <a:gd name="T13" fmla="*/ 149 h 197"/>
                <a:gd name="T14" fmla="*/ 167 w 167"/>
                <a:gd name="T15" fmla="*/ 106 h 197"/>
                <a:gd name="T16" fmla="*/ 127 w 167"/>
                <a:gd name="T17" fmla="*/ 39 h 197"/>
                <a:gd name="T18" fmla="*/ 28 w 167"/>
                <a:gd name="T19" fmla="*/ 0 h 1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7"/>
                <a:gd name="T31" fmla="*/ 0 h 197"/>
                <a:gd name="T32" fmla="*/ 167 w 167"/>
                <a:gd name="T33" fmla="*/ 197 h 1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7" h="197">
                  <a:moveTo>
                    <a:pt x="28" y="0"/>
                  </a:moveTo>
                  <a:lnTo>
                    <a:pt x="0" y="75"/>
                  </a:lnTo>
                  <a:lnTo>
                    <a:pt x="20" y="112"/>
                  </a:lnTo>
                  <a:lnTo>
                    <a:pt x="20" y="179"/>
                  </a:lnTo>
                  <a:lnTo>
                    <a:pt x="60" y="197"/>
                  </a:lnTo>
                  <a:lnTo>
                    <a:pt x="78" y="158"/>
                  </a:lnTo>
                  <a:lnTo>
                    <a:pt x="129" y="149"/>
                  </a:lnTo>
                  <a:lnTo>
                    <a:pt x="167" y="106"/>
                  </a:lnTo>
                  <a:lnTo>
                    <a:pt x="127" y="39"/>
                  </a:lnTo>
                  <a:lnTo>
                    <a:pt x="28" y="0"/>
                  </a:lnTo>
                  <a:close/>
                </a:path>
              </a:pathLst>
            </a:custGeom>
            <a:grpFill/>
            <a:ln w="6350">
              <a:solidFill>
                <a:srgbClr val="FFFFFF"/>
              </a:solidFill>
              <a:round/>
              <a:headEnd/>
              <a:tailEnd/>
            </a:ln>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72" name="Freeform 15"/>
            <p:cNvSpPr>
              <a:spLocks/>
            </p:cNvSpPr>
            <p:nvPr/>
          </p:nvSpPr>
          <p:spPr bwMode="auto">
            <a:xfrm>
              <a:off x="3246437" y="4330700"/>
              <a:ext cx="98425" cy="84138"/>
            </a:xfrm>
            <a:custGeom>
              <a:avLst/>
              <a:gdLst>
                <a:gd name="T0" fmla="*/ 19 w 92"/>
                <a:gd name="T1" fmla="*/ 0 h 77"/>
                <a:gd name="T2" fmla="*/ 0 w 92"/>
                <a:gd name="T3" fmla="*/ 23 h 77"/>
                <a:gd name="T4" fmla="*/ 8 w 92"/>
                <a:gd name="T5" fmla="*/ 41 h 77"/>
                <a:gd name="T6" fmla="*/ 25 w 92"/>
                <a:gd name="T7" fmla="*/ 47 h 77"/>
                <a:gd name="T8" fmla="*/ 43 w 92"/>
                <a:gd name="T9" fmla="*/ 77 h 77"/>
                <a:gd name="T10" fmla="*/ 91 w 92"/>
                <a:gd name="T11" fmla="*/ 65 h 77"/>
                <a:gd name="T12" fmla="*/ 92 w 92"/>
                <a:gd name="T13" fmla="*/ 33 h 77"/>
                <a:gd name="T14" fmla="*/ 57 w 92"/>
                <a:gd name="T15" fmla="*/ 6 h 77"/>
                <a:gd name="T16" fmla="*/ 19 w 92"/>
                <a:gd name="T17" fmla="*/ 0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77"/>
                <a:gd name="T29" fmla="*/ 92 w 92"/>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77">
                  <a:moveTo>
                    <a:pt x="19" y="0"/>
                  </a:moveTo>
                  <a:lnTo>
                    <a:pt x="0" y="23"/>
                  </a:lnTo>
                  <a:lnTo>
                    <a:pt x="8" y="41"/>
                  </a:lnTo>
                  <a:lnTo>
                    <a:pt x="25" y="47"/>
                  </a:lnTo>
                  <a:lnTo>
                    <a:pt x="43" y="77"/>
                  </a:lnTo>
                  <a:lnTo>
                    <a:pt x="91" y="65"/>
                  </a:lnTo>
                  <a:lnTo>
                    <a:pt x="92" y="33"/>
                  </a:lnTo>
                  <a:lnTo>
                    <a:pt x="57" y="6"/>
                  </a:lnTo>
                  <a:lnTo>
                    <a:pt x="19" y="0"/>
                  </a:lnTo>
                  <a:close/>
                </a:path>
              </a:pathLst>
            </a:custGeom>
            <a:grpFill/>
            <a:ln w="6350">
              <a:solidFill>
                <a:srgbClr val="FFFFFF"/>
              </a:solidFill>
              <a:round/>
              <a:headEnd/>
              <a:tailEnd/>
            </a:ln>
          </p:spPr>
          <p:txBody>
            <a:bodyPr/>
            <a:lstStyle/>
            <a:p>
              <a:pPr>
                <a:defRPr/>
              </a:pPr>
              <a:endParaRPr lang="en-US">
                <a:latin typeface="+mj-lt"/>
                <a:ea typeface="Tahoma" panose="020B0604030504040204" pitchFamily="34" charset="0"/>
                <a:cs typeface="Tahoma" panose="020B0604030504040204" pitchFamily="34" charset="0"/>
              </a:endParaRPr>
            </a:p>
          </p:txBody>
        </p:sp>
        <p:sp>
          <p:nvSpPr>
            <p:cNvPr id="173" name="TextBox 102"/>
            <p:cNvSpPr txBox="1">
              <a:spLocks noChangeArrowheads="1"/>
            </p:cNvSpPr>
            <p:nvPr/>
          </p:nvSpPr>
          <p:spPr bwMode="auto">
            <a:xfrm>
              <a:off x="5943601" y="2736850"/>
              <a:ext cx="351378" cy="21544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OH</a:t>
              </a:r>
            </a:p>
          </p:txBody>
        </p:sp>
        <p:sp>
          <p:nvSpPr>
            <p:cNvPr id="174" name="TextBox 103"/>
            <p:cNvSpPr txBox="1">
              <a:spLocks noChangeArrowheads="1"/>
            </p:cNvSpPr>
            <p:nvPr/>
          </p:nvSpPr>
          <p:spPr bwMode="auto">
            <a:xfrm>
              <a:off x="6186488" y="2867025"/>
              <a:ext cx="364202" cy="21544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WV</a:t>
              </a:r>
            </a:p>
          </p:txBody>
        </p:sp>
        <p:sp>
          <p:nvSpPr>
            <p:cNvPr id="175" name="TextBox 104"/>
            <p:cNvSpPr txBox="1">
              <a:spLocks noChangeArrowheads="1"/>
            </p:cNvSpPr>
            <p:nvPr/>
          </p:nvSpPr>
          <p:spPr bwMode="auto">
            <a:xfrm>
              <a:off x="6511926" y="2984500"/>
              <a:ext cx="338554" cy="21544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latin typeface="+mj-lt"/>
                  <a:cs typeface="Tahoma" panose="020B0604030504040204" pitchFamily="34" charset="0"/>
                </a:rPr>
                <a:t>VA</a:t>
              </a:r>
            </a:p>
          </p:txBody>
        </p:sp>
        <p:sp>
          <p:nvSpPr>
            <p:cNvPr id="176" name="TextBox 105"/>
            <p:cNvSpPr txBox="1">
              <a:spLocks noChangeArrowheads="1"/>
            </p:cNvSpPr>
            <p:nvPr/>
          </p:nvSpPr>
          <p:spPr bwMode="auto">
            <a:xfrm>
              <a:off x="6511926" y="2547938"/>
              <a:ext cx="325730" cy="21544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latin typeface="+mj-lt"/>
                  <a:cs typeface="Tahoma" panose="020B0604030504040204" pitchFamily="34" charset="0"/>
                </a:rPr>
                <a:t>PA</a:t>
              </a:r>
            </a:p>
          </p:txBody>
        </p:sp>
        <p:sp>
          <p:nvSpPr>
            <p:cNvPr id="177" name="TextBox 106"/>
            <p:cNvSpPr txBox="1">
              <a:spLocks noChangeArrowheads="1"/>
            </p:cNvSpPr>
            <p:nvPr/>
          </p:nvSpPr>
          <p:spPr bwMode="auto">
            <a:xfrm>
              <a:off x="6637338" y="2185988"/>
              <a:ext cx="338554" cy="21544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NY</a:t>
              </a:r>
            </a:p>
          </p:txBody>
        </p:sp>
        <p:sp>
          <p:nvSpPr>
            <p:cNvPr id="178" name="TextBox 107"/>
            <p:cNvSpPr txBox="1">
              <a:spLocks noChangeArrowheads="1"/>
            </p:cNvSpPr>
            <p:nvPr/>
          </p:nvSpPr>
          <p:spPr bwMode="auto">
            <a:xfrm>
              <a:off x="7145338" y="1701800"/>
              <a:ext cx="346820" cy="21544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ME</a:t>
              </a:r>
            </a:p>
          </p:txBody>
        </p:sp>
        <p:sp>
          <p:nvSpPr>
            <p:cNvPr id="179" name="TextBox 108"/>
            <p:cNvSpPr txBox="1">
              <a:spLocks noChangeArrowheads="1"/>
            </p:cNvSpPr>
            <p:nvPr/>
          </p:nvSpPr>
          <p:spPr bwMode="auto">
            <a:xfrm>
              <a:off x="6461126" y="3268663"/>
              <a:ext cx="336550"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NC</a:t>
              </a:r>
            </a:p>
          </p:txBody>
        </p:sp>
        <p:sp>
          <p:nvSpPr>
            <p:cNvPr id="180" name="TextBox 109"/>
            <p:cNvSpPr txBox="1">
              <a:spLocks noChangeArrowheads="1"/>
            </p:cNvSpPr>
            <p:nvPr/>
          </p:nvSpPr>
          <p:spPr bwMode="auto">
            <a:xfrm>
              <a:off x="6373813" y="3554413"/>
              <a:ext cx="308097" cy="21544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SC</a:t>
              </a:r>
            </a:p>
          </p:txBody>
        </p:sp>
        <p:sp>
          <p:nvSpPr>
            <p:cNvPr id="181" name="TextBox 110"/>
            <p:cNvSpPr txBox="1">
              <a:spLocks noChangeArrowheads="1"/>
            </p:cNvSpPr>
            <p:nvPr/>
          </p:nvSpPr>
          <p:spPr bwMode="auto">
            <a:xfrm>
              <a:off x="6005513" y="3778250"/>
              <a:ext cx="338554" cy="21544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GA</a:t>
              </a:r>
            </a:p>
          </p:txBody>
        </p:sp>
        <p:sp>
          <p:nvSpPr>
            <p:cNvPr id="182" name="TextBox 111"/>
            <p:cNvSpPr txBox="1">
              <a:spLocks noChangeArrowheads="1"/>
            </p:cNvSpPr>
            <p:nvPr/>
          </p:nvSpPr>
          <p:spPr bwMode="auto">
            <a:xfrm>
              <a:off x="5641976" y="3365500"/>
              <a:ext cx="327025" cy="214313"/>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TN</a:t>
              </a:r>
            </a:p>
          </p:txBody>
        </p:sp>
        <p:sp>
          <p:nvSpPr>
            <p:cNvPr id="183" name="TextBox 112"/>
            <p:cNvSpPr txBox="1">
              <a:spLocks noChangeArrowheads="1"/>
            </p:cNvSpPr>
            <p:nvPr/>
          </p:nvSpPr>
          <p:spPr bwMode="auto">
            <a:xfrm>
              <a:off x="5775118" y="3087688"/>
              <a:ext cx="338554" cy="21544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ctr">
                <a:spcBef>
                  <a:spcPct val="0"/>
                </a:spcBef>
                <a:buClrTx/>
                <a:buFontTx/>
                <a:buNone/>
                <a:defRPr/>
              </a:pPr>
              <a:r>
                <a:rPr lang="en-US" altLang="en-US" sz="800" dirty="0" smtClean="0">
                  <a:latin typeface="+mj-lt"/>
                  <a:cs typeface="Tahoma" panose="020B0604030504040204" pitchFamily="34" charset="0"/>
                </a:rPr>
                <a:t>KY</a:t>
              </a:r>
            </a:p>
          </p:txBody>
        </p:sp>
        <p:sp>
          <p:nvSpPr>
            <p:cNvPr id="184" name="TextBox 113"/>
            <p:cNvSpPr txBox="1">
              <a:spLocks noChangeArrowheads="1"/>
            </p:cNvSpPr>
            <p:nvPr/>
          </p:nvSpPr>
          <p:spPr bwMode="auto">
            <a:xfrm>
              <a:off x="5635626" y="2798763"/>
              <a:ext cx="303338" cy="21544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IN</a:t>
              </a:r>
            </a:p>
          </p:txBody>
        </p:sp>
        <p:sp>
          <p:nvSpPr>
            <p:cNvPr id="185" name="TextBox 114"/>
            <p:cNvSpPr txBox="1">
              <a:spLocks noChangeArrowheads="1"/>
            </p:cNvSpPr>
            <p:nvPr/>
          </p:nvSpPr>
          <p:spPr bwMode="auto">
            <a:xfrm>
              <a:off x="5697538" y="2362200"/>
              <a:ext cx="319769" cy="21544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latin typeface="+mj-lt"/>
                  <a:cs typeface="Tahoma" panose="020B0604030504040204" pitchFamily="34" charset="0"/>
                </a:rPr>
                <a:t>MI</a:t>
              </a:r>
            </a:p>
          </p:txBody>
        </p:sp>
        <p:sp>
          <p:nvSpPr>
            <p:cNvPr id="186" name="TextBox 115"/>
            <p:cNvSpPr txBox="1">
              <a:spLocks noChangeArrowheads="1"/>
            </p:cNvSpPr>
            <p:nvPr/>
          </p:nvSpPr>
          <p:spPr bwMode="auto">
            <a:xfrm>
              <a:off x="5154613" y="2197100"/>
              <a:ext cx="325730" cy="21544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WI</a:t>
              </a:r>
            </a:p>
          </p:txBody>
        </p:sp>
        <p:sp>
          <p:nvSpPr>
            <p:cNvPr id="187" name="TextBox 116"/>
            <p:cNvSpPr txBox="1">
              <a:spLocks noChangeArrowheads="1"/>
            </p:cNvSpPr>
            <p:nvPr/>
          </p:nvSpPr>
          <p:spPr bwMode="auto">
            <a:xfrm>
              <a:off x="4679951" y="1987550"/>
              <a:ext cx="358492" cy="21544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latin typeface="+mj-lt"/>
                  <a:cs typeface="Tahoma" panose="020B0604030504040204" pitchFamily="34" charset="0"/>
                </a:rPr>
                <a:t>MN</a:t>
              </a:r>
            </a:p>
          </p:txBody>
        </p:sp>
        <p:sp>
          <p:nvSpPr>
            <p:cNvPr id="188" name="TextBox 117"/>
            <p:cNvSpPr txBox="1">
              <a:spLocks noChangeArrowheads="1"/>
            </p:cNvSpPr>
            <p:nvPr/>
          </p:nvSpPr>
          <p:spPr bwMode="auto">
            <a:xfrm>
              <a:off x="5327651" y="2798763"/>
              <a:ext cx="287258" cy="21544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IL</a:t>
              </a:r>
            </a:p>
          </p:txBody>
        </p:sp>
        <p:sp>
          <p:nvSpPr>
            <p:cNvPr id="189" name="TextBox 118"/>
            <p:cNvSpPr txBox="1">
              <a:spLocks noChangeArrowheads="1"/>
            </p:cNvSpPr>
            <p:nvPr/>
          </p:nvSpPr>
          <p:spPr bwMode="auto">
            <a:xfrm>
              <a:off x="4963967" y="4029075"/>
              <a:ext cx="325730" cy="33855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ctr">
                <a:spcBef>
                  <a:spcPct val="0"/>
                </a:spcBef>
                <a:buClrTx/>
                <a:buFontTx/>
                <a:buNone/>
                <a:defRPr/>
              </a:pPr>
              <a:r>
                <a:rPr lang="en-US" altLang="en-US" sz="800" dirty="0" smtClean="0">
                  <a:latin typeface="+mj-lt"/>
                  <a:cs typeface="Tahoma" panose="020B0604030504040204" pitchFamily="34" charset="0"/>
                </a:rPr>
                <a:t>LA</a:t>
              </a:r>
            </a:p>
            <a:p>
              <a:pPr algn="ctr">
                <a:spcBef>
                  <a:spcPct val="0"/>
                </a:spcBef>
                <a:buClrTx/>
                <a:buFontTx/>
                <a:buNone/>
                <a:defRPr/>
              </a:pPr>
              <a:endParaRPr lang="en-US" altLang="en-US" sz="800" b="1" dirty="0" smtClean="0">
                <a:latin typeface="+mj-lt"/>
                <a:cs typeface="Tahoma" panose="020B0604030504040204" pitchFamily="34" charset="0"/>
              </a:endParaRPr>
            </a:p>
          </p:txBody>
        </p:sp>
        <p:sp>
          <p:nvSpPr>
            <p:cNvPr id="190" name="TextBox 119"/>
            <p:cNvSpPr txBox="1">
              <a:spLocks noChangeArrowheads="1"/>
            </p:cNvSpPr>
            <p:nvPr/>
          </p:nvSpPr>
          <p:spPr bwMode="auto">
            <a:xfrm>
              <a:off x="4189412" y="3981450"/>
              <a:ext cx="325730" cy="21544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latin typeface="+mj-lt"/>
                  <a:cs typeface="Tahoma" panose="020B0604030504040204" pitchFamily="34" charset="0"/>
                </a:rPr>
                <a:t>TX</a:t>
              </a:r>
            </a:p>
          </p:txBody>
        </p:sp>
        <p:sp>
          <p:nvSpPr>
            <p:cNvPr id="191" name="TextBox 120"/>
            <p:cNvSpPr txBox="1">
              <a:spLocks noChangeArrowheads="1"/>
            </p:cNvSpPr>
            <p:nvPr/>
          </p:nvSpPr>
          <p:spPr bwMode="auto">
            <a:xfrm>
              <a:off x="4391025" y="3451225"/>
              <a:ext cx="336550"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OK</a:t>
              </a:r>
            </a:p>
          </p:txBody>
        </p:sp>
        <p:sp>
          <p:nvSpPr>
            <p:cNvPr id="192" name="TextBox 121"/>
            <p:cNvSpPr txBox="1">
              <a:spLocks noChangeArrowheads="1"/>
            </p:cNvSpPr>
            <p:nvPr/>
          </p:nvSpPr>
          <p:spPr bwMode="auto">
            <a:xfrm>
              <a:off x="2740025" y="2174875"/>
              <a:ext cx="301485" cy="215444"/>
            </a:xfrm>
            <a:prstGeom prst="rect">
              <a:avLst/>
            </a:prstGeom>
            <a:grp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latin typeface="+mj-lt"/>
                  <a:cs typeface="Tahoma" panose="020B0604030504040204" pitchFamily="34" charset="0"/>
                </a:rPr>
                <a:t>ID</a:t>
              </a:r>
            </a:p>
          </p:txBody>
        </p:sp>
        <p:sp>
          <p:nvSpPr>
            <p:cNvPr id="193" name="TextBox 122"/>
            <p:cNvSpPr txBox="1">
              <a:spLocks noChangeArrowheads="1"/>
            </p:cNvSpPr>
            <p:nvPr/>
          </p:nvSpPr>
          <p:spPr bwMode="auto">
            <a:xfrm>
              <a:off x="2302461" y="2674938"/>
              <a:ext cx="338554" cy="21544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just">
                <a:spcBef>
                  <a:spcPct val="0"/>
                </a:spcBef>
                <a:buClrTx/>
                <a:buFontTx/>
                <a:buNone/>
                <a:defRPr/>
              </a:pPr>
              <a:r>
                <a:rPr lang="en-US" altLang="en-US" sz="800" dirty="0" smtClean="0">
                  <a:latin typeface="+mj-lt"/>
                  <a:cs typeface="Tahoma" panose="020B0604030504040204" pitchFamily="34" charset="0"/>
                </a:rPr>
                <a:t>NV</a:t>
              </a:r>
            </a:p>
          </p:txBody>
        </p:sp>
        <p:sp>
          <p:nvSpPr>
            <p:cNvPr id="194" name="TextBox 123"/>
            <p:cNvSpPr txBox="1">
              <a:spLocks noChangeArrowheads="1"/>
            </p:cNvSpPr>
            <p:nvPr/>
          </p:nvSpPr>
          <p:spPr bwMode="auto">
            <a:xfrm>
              <a:off x="2095500" y="1936750"/>
              <a:ext cx="338554" cy="21544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OR</a:t>
              </a:r>
            </a:p>
          </p:txBody>
        </p:sp>
        <p:sp>
          <p:nvSpPr>
            <p:cNvPr id="195" name="TextBox 124"/>
            <p:cNvSpPr txBox="1">
              <a:spLocks noChangeArrowheads="1"/>
            </p:cNvSpPr>
            <p:nvPr/>
          </p:nvSpPr>
          <p:spPr bwMode="auto">
            <a:xfrm>
              <a:off x="2259012" y="1509713"/>
              <a:ext cx="364202" cy="215444"/>
            </a:xfrm>
            <a:prstGeom prst="rect">
              <a:avLst/>
            </a:prstGeom>
            <a:grp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WA</a:t>
              </a:r>
            </a:p>
          </p:txBody>
        </p:sp>
        <p:sp>
          <p:nvSpPr>
            <p:cNvPr id="196" name="TextBox 125"/>
            <p:cNvSpPr txBox="1">
              <a:spLocks noChangeArrowheads="1"/>
            </p:cNvSpPr>
            <p:nvPr/>
          </p:nvSpPr>
          <p:spPr bwMode="auto">
            <a:xfrm>
              <a:off x="1938337" y="3022600"/>
              <a:ext cx="325438"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just">
                <a:spcBef>
                  <a:spcPct val="0"/>
                </a:spcBef>
                <a:buClrTx/>
                <a:buFontTx/>
                <a:buNone/>
                <a:defRPr/>
              </a:pPr>
              <a:r>
                <a:rPr lang="en-US" altLang="en-US" sz="800" smtClean="0">
                  <a:latin typeface="+mj-lt"/>
                  <a:cs typeface="Tahoma" panose="020B0604030504040204" pitchFamily="34" charset="0"/>
                </a:rPr>
                <a:t>CA</a:t>
              </a:r>
            </a:p>
          </p:txBody>
        </p:sp>
        <p:sp>
          <p:nvSpPr>
            <p:cNvPr id="197" name="TextBox 126"/>
            <p:cNvSpPr txBox="1">
              <a:spLocks noChangeArrowheads="1"/>
            </p:cNvSpPr>
            <p:nvPr/>
          </p:nvSpPr>
          <p:spPr bwMode="auto">
            <a:xfrm>
              <a:off x="2781300" y="3411538"/>
              <a:ext cx="328035" cy="215444"/>
            </a:xfrm>
            <a:prstGeom prst="rect">
              <a:avLst/>
            </a:prstGeom>
            <a:grp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AZ</a:t>
              </a:r>
            </a:p>
          </p:txBody>
        </p:sp>
        <p:sp>
          <p:nvSpPr>
            <p:cNvPr id="198" name="TextBox 127"/>
            <p:cNvSpPr txBox="1">
              <a:spLocks noChangeArrowheads="1"/>
            </p:cNvSpPr>
            <p:nvPr/>
          </p:nvSpPr>
          <p:spPr bwMode="auto">
            <a:xfrm>
              <a:off x="3427412" y="3541713"/>
              <a:ext cx="358492" cy="215444"/>
            </a:xfrm>
            <a:prstGeom prst="rect">
              <a:avLst/>
            </a:prstGeom>
            <a:grp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latin typeface="+mj-lt"/>
                  <a:cs typeface="Tahoma" panose="020B0604030504040204" pitchFamily="34" charset="0"/>
                </a:rPr>
                <a:t>NM</a:t>
              </a:r>
            </a:p>
          </p:txBody>
        </p:sp>
        <p:sp>
          <p:nvSpPr>
            <p:cNvPr id="199" name="TextBox 128"/>
            <p:cNvSpPr txBox="1">
              <a:spLocks noChangeArrowheads="1"/>
            </p:cNvSpPr>
            <p:nvPr/>
          </p:nvSpPr>
          <p:spPr bwMode="auto">
            <a:xfrm>
              <a:off x="3512415" y="2928938"/>
              <a:ext cx="326882" cy="215444"/>
            </a:xfrm>
            <a:prstGeom prst="rect">
              <a:avLst/>
            </a:prstGeom>
            <a:grp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ctr">
                <a:spcBef>
                  <a:spcPct val="0"/>
                </a:spcBef>
                <a:buClrTx/>
                <a:buFontTx/>
                <a:buNone/>
                <a:defRPr/>
              </a:pPr>
              <a:r>
                <a:rPr lang="en-US" altLang="en-US" sz="800" dirty="0" smtClean="0">
                  <a:latin typeface="+mj-lt"/>
                  <a:cs typeface="Tahoma" panose="020B0604030504040204" pitchFamily="34" charset="0"/>
                </a:rPr>
                <a:t>CO</a:t>
              </a:r>
            </a:p>
          </p:txBody>
        </p:sp>
        <p:sp>
          <p:nvSpPr>
            <p:cNvPr id="200" name="TextBox 129"/>
            <p:cNvSpPr txBox="1">
              <a:spLocks noChangeArrowheads="1"/>
            </p:cNvSpPr>
            <p:nvPr/>
          </p:nvSpPr>
          <p:spPr bwMode="auto">
            <a:xfrm>
              <a:off x="3355975" y="2362200"/>
              <a:ext cx="364202" cy="215444"/>
            </a:xfrm>
            <a:prstGeom prst="rect">
              <a:avLst/>
            </a:prstGeom>
            <a:grp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latin typeface="+mj-lt"/>
                  <a:cs typeface="Tahoma" panose="020B0604030504040204" pitchFamily="34" charset="0"/>
                </a:rPr>
                <a:t>WY</a:t>
              </a:r>
            </a:p>
          </p:txBody>
        </p:sp>
        <p:sp>
          <p:nvSpPr>
            <p:cNvPr id="201" name="TextBox 130"/>
            <p:cNvSpPr txBox="1">
              <a:spLocks noChangeArrowheads="1"/>
            </p:cNvSpPr>
            <p:nvPr/>
          </p:nvSpPr>
          <p:spPr bwMode="auto">
            <a:xfrm>
              <a:off x="3276600" y="1770063"/>
              <a:ext cx="342900" cy="215900"/>
            </a:xfrm>
            <a:prstGeom prst="rect">
              <a:avLst/>
            </a:prstGeom>
            <a:grp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MT</a:t>
              </a:r>
            </a:p>
          </p:txBody>
        </p:sp>
        <p:sp>
          <p:nvSpPr>
            <p:cNvPr id="202" name="TextBox 131"/>
            <p:cNvSpPr txBox="1">
              <a:spLocks noChangeArrowheads="1"/>
            </p:cNvSpPr>
            <p:nvPr/>
          </p:nvSpPr>
          <p:spPr bwMode="auto">
            <a:xfrm>
              <a:off x="4116387" y="1789113"/>
              <a:ext cx="341313" cy="215900"/>
            </a:xfrm>
            <a:prstGeom prst="rect">
              <a:avLst/>
            </a:prstGeom>
            <a:grp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latin typeface="+mj-lt"/>
                  <a:cs typeface="Tahoma" panose="020B0604030504040204" pitchFamily="34" charset="0"/>
                </a:rPr>
                <a:t>ND</a:t>
              </a:r>
            </a:p>
          </p:txBody>
        </p:sp>
        <p:sp>
          <p:nvSpPr>
            <p:cNvPr id="203" name="TextBox 132"/>
            <p:cNvSpPr txBox="1">
              <a:spLocks noChangeArrowheads="1"/>
            </p:cNvSpPr>
            <p:nvPr/>
          </p:nvSpPr>
          <p:spPr bwMode="auto">
            <a:xfrm>
              <a:off x="4116387" y="2184400"/>
              <a:ext cx="319068" cy="215444"/>
            </a:xfrm>
            <a:prstGeom prst="rect">
              <a:avLst/>
            </a:prstGeom>
            <a:grp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SD</a:t>
              </a:r>
            </a:p>
          </p:txBody>
        </p:sp>
        <p:sp>
          <p:nvSpPr>
            <p:cNvPr id="204" name="TextBox 133"/>
            <p:cNvSpPr txBox="1">
              <a:spLocks noChangeArrowheads="1"/>
            </p:cNvSpPr>
            <p:nvPr/>
          </p:nvSpPr>
          <p:spPr bwMode="auto">
            <a:xfrm>
              <a:off x="4833938" y="2549525"/>
              <a:ext cx="300082" cy="21544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IA</a:t>
              </a:r>
            </a:p>
          </p:txBody>
        </p:sp>
        <p:sp>
          <p:nvSpPr>
            <p:cNvPr id="205" name="TextBox 134"/>
            <p:cNvSpPr txBox="1">
              <a:spLocks noChangeArrowheads="1"/>
            </p:cNvSpPr>
            <p:nvPr/>
          </p:nvSpPr>
          <p:spPr bwMode="auto">
            <a:xfrm>
              <a:off x="2862262" y="2779713"/>
              <a:ext cx="325730" cy="215444"/>
            </a:xfrm>
            <a:prstGeom prst="rect">
              <a:avLst/>
            </a:prstGeom>
            <a:grp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UT</a:t>
              </a:r>
            </a:p>
          </p:txBody>
        </p:sp>
        <p:sp>
          <p:nvSpPr>
            <p:cNvPr id="206" name="TextBox 135"/>
            <p:cNvSpPr txBox="1">
              <a:spLocks noChangeArrowheads="1"/>
            </p:cNvSpPr>
            <p:nvPr/>
          </p:nvSpPr>
          <p:spPr bwMode="auto">
            <a:xfrm>
              <a:off x="6326188" y="4360863"/>
              <a:ext cx="312906" cy="21544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FL</a:t>
              </a:r>
            </a:p>
          </p:txBody>
        </p:sp>
        <p:sp>
          <p:nvSpPr>
            <p:cNvPr id="207" name="TextBox 136"/>
            <p:cNvSpPr txBox="1">
              <a:spLocks noChangeArrowheads="1"/>
            </p:cNvSpPr>
            <p:nvPr/>
          </p:nvSpPr>
          <p:spPr bwMode="auto">
            <a:xfrm>
              <a:off x="4926013" y="3533775"/>
              <a:ext cx="338554" cy="21544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AR</a:t>
              </a:r>
            </a:p>
          </p:txBody>
        </p:sp>
        <p:sp>
          <p:nvSpPr>
            <p:cNvPr id="208" name="TextBox 137"/>
            <p:cNvSpPr txBox="1">
              <a:spLocks noChangeArrowheads="1"/>
            </p:cNvSpPr>
            <p:nvPr/>
          </p:nvSpPr>
          <p:spPr bwMode="auto">
            <a:xfrm>
              <a:off x="4887913" y="3049588"/>
              <a:ext cx="356137" cy="21544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latin typeface="+mj-lt"/>
                  <a:cs typeface="Tahoma" panose="020B0604030504040204" pitchFamily="34" charset="0"/>
                </a:rPr>
                <a:t>MO</a:t>
              </a:r>
            </a:p>
          </p:txBody>
        </p:sp>
        <p:sp>
          <p:nvSpPr>
            <p:cNvPr id="209" name="TextBox 138"/>
            <p:cNvSpPr txBox="1">
              <a:spLocks noChangeArrowheads="1"/>
            </p:cNvSpPr>
            <p:nvPr/>
          </p:nvSpPr>
          <p:spPr bwMode="auto">
            <a:xfrm>
              <a:off x="5269499" y="3768725"/>
              <a:ext cx="338554" cy="33855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ctr">
                <a:spcBef>
                  <a:spcPct val="0"/>
                </a:spcBef>
                <a:buClrTx/>
                <a:buFontTx/>
                <a:buNone/>
                <a:defRPr/>
              </a:pPr>
              <a:r>
                <a:rPr lang="en-US" altLang="en-US" sz="800" dirty="0" smtClean="0">
                  <a:latin typeface="+mj-lt"/>
                  <a:cs typeface="Tahoma" panose="020B0604030504040204" pitchFamily="34" charset="0"/>
                </a:rPr>
                <a:t>MS</a:t>
              </a:r>
            </a:p>
            <a:p>
              <a:pPr algn="ctr">
                <a:spcBef>
                  <a:spcPct val="0"/>
                </a:spcBef>
                <a:buClrTx/>
                <a:buFontTx/>
                <a:buNone/>
                <a:defRPr/>
              </a:pPr>
              <a:endParaRPr lang="en-US" altLang="en-US" sz="800" dirty="0" smtClean="0">
                <a:latin typeface="+mj-lt"/>
                <a:cs typeface="Tahoma" panose="020B0604030504040204" pitchFamily="34" charset="0"/>
              </a:endParaRPr>
            </a:p>
          </p:txBody>
        </p:sp>
        <p:sp>
          <p:nvSpPr>
            <p:cNvPr id="210" name="TextBox 139"/>
            <p:cNvSpPr txBox="1">
              <a:spLocks noChangeArrowheads="1"/>
            </p:cNvSpPr>
            <p:nvPr/>
          </p:nvSpPr>
          <p:spPr bwMode="auto">
            <a:xfrm>
              <a:off x="5661026" y="3781425"/>
              <a:ext cx="328235" cy="21544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latin typeface="+mj-lt"/>
                  <a:cs typeface="Tahoma" panose="020B0604030504040204" pitchFamily="34" charset="0"/>
                </a:rPr>
                <a:t>AL</a:t>
              </a:r>
            </a:p>
          </p:txBody>
        </p:sp>
        <p:sp>
          <p:nvSpPr>
            <p:cNvPr id="211" name="TextBox 140"/>
            <p:cNvSpPr txBox="1">
              <a:spLocks noChangeArrowheads="1"/>
            </p:cNvSpPr>
            <p:nvPr/>
          </p:nvSpPr>
          <p:spPr bwMode="auto">
            <a:xfrm>
              <a:off x="4217987" y="2611438"/>
              <a:ext cx="330389" cy="215444"/>
            </a:xfrm>
            <a:prstGeom prst="rect">
              <a:avLst/>
            </a:prstGeom>
            <a:grp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latin typeface="+mj-lt"/>
                  <a:cs typeface="Tahoma" panose="020B0604030504040204" pitchFamily="34" charset="0"/>
                </a:rPr>
                <a:t>NE</a:t>
              </a:r>
            </a:p>
          </p:txBody>
        </p:sp>
        <p:sp>
          <p:nvSpPr>
            <p:cNvPr id="212" name="TextBox 141"/>
            <p:cNvSpPr txBox="1">
              <a:spLocks noChangeArrowheads="1"/>
            </p:cNvSpPr>
            <p:nvPr/>
          </p:nvSpPr>
          <p:spPr bwMode="auto">
            <a:xfrm>
              <a:off x="4275137" y="3049588"/>
              <a:ext cx="325730" cy="215444"/>
            </a:xfrm>
            <a:prstGeom prst="rect">
              <a:avLst/>
            </a:prstGeom>
            <a:grp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KS</a:t>
              </a:r>
            </a:p>
          </p:txBody>
        </p:sp>
        <p:sp>
          <p:nvSpPr>
            <p:cNvPr id="213" name="TextBox 153"/>
            <p:cNvSpPr txBox="1">
              <a:spLocks noChangeArrowheads="1"/>
            </p:cNvSpPr>
            <p:nvPr/>
          </p:nvSpPr>
          <p:spPr bwMode="auto">
            <a:xfrm>
              <a:off x="2019300" y="3997325"/>
              <a:ext cx="338554" cy="215444"/>
            </a:xfrm>
            <a:prstGeom prst="rect">
              <a:avLst/>
            </a:prstGeom>
            <a:grp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smtClean="0">
                  <a:latin typeface="+mj-lt"/>
                  <a:cs typeface="Tahoma" panose="020B0604030504040204" pitchFamily="34" charset="0"/>
                </a:rPr>
                <a:t>AK</a:t>
              </a:r>
            </a:p>
          </p:txBody>
        </p:sp>
      </p:grpSp>
      <p:sp>
        <p:nvSpPr>
          <p:cNvPr id="54275" name="Title 1"/>
          <p:cNvSpPr>
            <a:spLocks noGrp="1"/>
          </p:cNvSpPr>
          <p:nvPr>
            <p:ph type="title"/>
          </p:nvPr>
        </p:nvSpPr>
        <p:spPr>
          <a:xfrm>
            <a:off x="228600" y="630238"/>
            <a:ext cx="9256713" cy="854075"/>
          </a:xfrm>
        </p:spPr>
        <p:txBody>
          <a:bodyPr/>
          <a:lstStyle/>
          <a:p>
            <a:r>
              <a:rPr lang="en-US" altLang="en-US" sz="2000" smtClean="0"/>
              <a:t>Rural Voters from Vermont, South Carolina, and West Virginia Showed Up at Democratic Primaries in Large Numbers</a:t>
            </a: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b="1" dirty="0">
              <a:solidFill>
                <a:schemeClr val="bg1"/>
              </a:solidFill>
              <a:latin typeface="FreightSans Pro Book" pitchFamily="50" charset="0"/>
            </a:endParaRPr>
          </a:p>
        </p:txBody>
      </p:sp>
      <p:sp>
        <p:nvSpPr>
          <p:cNvPr id="214" name="Text Placeholder 18"/>
          <p:cNvSpPr txBox="1">
            <a:spLocks/>
          </p:cNvSpPr>
          <p:nvPr/>
        </p:nvSpPr>
        <p:spPr bwMode="auto">
          <a:xfrm>
            <a:off x="0" y="6207125"/>
            <a:ext cx="9144000" cy="374650"/>
          </a:xfrm>
          <a:prstGeom prst="rect">
            <a:avLst/>
          </a:prstGeom>
          <a:solidFill>
            <a:schemeClr val="bg1"/>
          </a:solid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endParaRPr lang="en-US" sz="1000" i="1" dirty="0" smtClean="0">
              <a:solidFill>
                <a:schemeClr val="tx1">
                  <a:lumMod val="65000"/>
                  <a:lumOff val="35000"/>
                </a:schemeClr>
              </a:solidFill>
              <a:latin typeface="+mn-lt"/>
            </a:endParaRPr>
          </a:p>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rPr>
              <a:t>Source: CNN, 2016 Election Center, May 11, 2016. </a:t>
            </a:r>
            <a:endParaRPr lang="en-US" sz="1000" i="1" dirty="0">
              <a:solidFill>
                <a:schemeClr val="tx1">
                  <a:lumMod val="65000"/>
                  <a:lumOff val="35000"/>
                </a:schemeClr>
              </a:solidFill>
              <a:latin typeface="+mn-lt"/>
            </a:endParaRPr>
          </a:p>
        </p:txBody>
      </p:sp>
      <p:sp>
        <p:nvSpPr>
          <p:cNvPr id="54278" name="TextBox 1"/>
          <p:cNvSpPr txBox="1">
            <a:spLocks noChangeArrowheads="1"/>
          </p:cNvSpPr>
          <p:nvPr/>
        </p:nvSpPr>
        <p:spPr bwMode="auto">
          <a:xfrm>
            <a:off x="457200" y="2266950"/>
            <a:ext cx="33782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1100" b="1">
                <a:solidFill>
                  <a:srgbClr val="AED0EE"/>
                </a:solidFill>
                <a:latin typeface="Calibri Light" pitchFamily="34" charset="0"/>
                <a:cs typeface="Arial" pitchFamily="34" charset="0"/>
              </a:rPr>
              <a:t>■</a:t>
            </a:r>
            <a:r>
              <a:rPr lang="en-US" altLang="en-US" sz="1100" b="1">
                <a:latin typeface="Calibri Light" pitchFamily="34" charset="0"/>
                <a:cs typeface="Arial" pitchFamily="34" charset="0"/>
              </a:rPr>
              <a:t> </a:t>
            </a:r>
            <a:r>
              <a:rPr lang="en-US" altLang="en-US" sz="1100">
                <a:latin typeface="Calibri Light" pitchFamily="34" charset="0"/>
                <a:cs typeface="Arial" pitchFamily="34" charset="0"/>
              </a:rPr>
              <a:t>0-25%   </a:t>
            </a:r>
            <a:r>
              <a:rPr lang="en-US" altLang="en-US" sz="1100" b="1">
                <a:solidFill>
                  <a:srgbClr val="70ACE3"/>
                </a:solidFill>
                <a:latin typeface="Calibri Light" pitchFamily="34" charset="0"/>
                <a:cs typeface="Arial" pitchFamily="34" charset="0"/>
              </a:rPr>
              <a:t>■</a:t>
            </a:r>
            <a:r>
              <a:rPr lang="en-US" altLang="en-US" sz="1100" b="1">
                <a:latin typeface="Calibri Light" pitchFamily="34" charset="0"/>
                <a:cs typeface="Arial" pitchFamily="34" charset="0"/>
              </a:rPr>
              <a:t> </a:t>
            </a:r>
            <a:r>
              <a:rPr lang="en-US" altLang="en-US" sz="1100">
                <a:latin typeface="Calibri Light" pitchFamily="34" charset="0"/>
                <a:cs typeface="Arial" pitchFamily="34" charset="0"/>
              </a:rPr>
              <a:t>26% - 50%   </a:t>
            </a:r>
            <a:r>
              <a:rPr lang="en-US" altLang="en-US" sz="1100" b="1">
                <a:solidFill>
                  <a:srgbClr val="247BD7"/>
                </a:solidFill>
                <a:latin typeface="Calibri Light" pitchFamily="34" charset="0"/>
                <a:cs typeface="Arial" pitchFamily="34" charset="0"/>
              </a:rPr>
              <a:t>■ </a:t>
            </a:r>
            <a:r>
              <a:rPr lang="en-US" altLang="en-US" sz="1100">
                <a:latin typeface="Calibri Light" pitchFamily="34" charset="0"/>
                <a:cs typeface="Arial" pitchFamily="34" charset="0"/>
              </a:rPr>
              <a:t>51% - 75%   </a:t>
            </a:r>
            <a:r>
              <a:rPr lang="en-US" altLang="en-US" sz="1100" b="1">
                <a:solidFill>
                  <a:srgbClr val="16254E"/>
                </a:solidFill>
                <a:latin typeface="Calibri Light" pitchFamily="34" charset="0"/>
                <a:cs typeface="Arial" pitchFamily="34" charset="0"/>
              </a:rPr>
              <a:t>■</a:t>
            </a:r>
            <a:r>
              <a:rPr lang="en-US" altLang="en-US" sz="1100" b="1">
                <a:latin typeface="Calibri Light" pitchFamily="34" charset="0"/>
                <a:cs typeface="Arial" pitchFamily="34" charset="0"/>
              </a:rPr>
              <a:t> </a:t>
            </a:r>
            <a:r>
              <a:rPr lang="en-US" altLang="en-US" sz="1100">
                <a:latin typeface="Calibri Light" pitchFamily="34" charset="0"/>
                <a:cs typeface="Arial" pitchFamily="34" charset="0"/>
              </a:rPr>
              <a:t>76% - 100% </a:t>
            </a:r>
          </a:p>
        </p:txBody>
      </p:sp>
      <p:sp>
        <p:nvSpPr>
          <p:cNvPr id="54279" name="Rectangle 14"/>
          <p:cNvSpPr>
            <a:spLocks noChangeArrowheads="1"/>
          </p:cNvSpPr>
          <p:nvPr/>
        </p:nvSpPr>
        <p:spPr bwMode="auto">
          <a:xfrm>
            <a:off x="419100" y="1500188"/>
            <a:ext cx="8229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defTabSz="811213"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defTabSz="811213"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defTabSz="811213"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defTabSz="811213"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1600" b="1">
                <a:solidFill>
                  <a:srgbClr val="7F7F7F"/>
                </a:solidFill>
                <a:cs typeface="Arial" pitchFamily="34" charset="0"/>
              </a:rPr>
              <a:t>Percent of People from Rural Areas Voting in Democratic Primaries, by State</a:t>
            </a:r>
          </a:p>
        </p:txBody>
      </p:sp>
      <p:sp>
        <p:nvSpPr>
          <p:cNvPr id="219" name="Rectangle 14"/>
          <p:cNvSpPr>
            <a:spLocks noChangeArrowheads="1"/>
          </p:cNvSpPr>
          <p:nvPr/>
        </p:nvSpPr>
        <p:spPr bwMode="auto">
          <a:xfrm>
            <a:off x="419100" y="1801813"/>
            <a:ext cx="8229600" cy="30797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eaLnBrk="0" hangingPunct="0">
              <a:lnSpc>
                <a:spcPct val="100000"/>
              </a:lnSpc>
              <a:spcBef>
                <a:spcPct val="0"/>
              </a:spcBef>
              <a:buFontTx/>
              <a:buNone/>
              <a:defRPr/>
            </a:pPr>
            <a:r>
              <a:rPr lang="en-US" altLang="en-US" sz="1400" i="1" dirty="0">
                <a:solidFill>
                  <a:srgbClr val="7F7F7F"/>
                </a:solidFill>
                <a:latin typeface="+mn-lt"/>
                <a:cs typeface="MS PGothic" charset="0"/>
              </a:rPr>
              <a:t>Based on entrance and exit polls for each state primary</a:t>
            </a:r>
          </a:p>
        </p:txBody>
      </p:sp>
      <p:sp>
        <p:nvSpPr>
          <p:cNvPr id="268" name="TextBox 106"/>
          <p:cNvSpPr txBox="1">
            <a:spLocks noChangeArrowheads="1"/>
          </p:cNvSpPr>
          <p:nvPr/>
        </p:nvSpPr>
        <p:spPr bwMode="auto">
          <a:xfrm>
            <a:off x="7292975" y="3336925"/>
            <a:ext cx="350838"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NH</a:t>
            </a:r>
          </a:p>
        </p:txBody>
      </p:sp>
      <p:sp>
        <p:nvSpPr>
          <p:cNvPr id="269" name="TextBox 106"/>
          <p:cNvSpPr txBox="1">
            <a:spLocks noChangeArrowheads="1"/>
          </p:cNvSpPr>
          <p:nvPr/>
        </p:nvSpPr>
        <p:spPr bwMode="auto">
          <a:xfrm>
            <a:off x="6786563" y="3024188"/>
            <a:ext cx="330200" cy="21590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spcBef>
                <a:spcPct val="0"/>
              </a:spcBef>
              <a:buClrTx/>
              <a:buFontTx/>
              <a:buNone/>
              <a:defRPr/>
            </a:pPr>
            <a:r>
              <a:rPr lang="en-US" altLang="en-US" sz="800" dirty="0" smtClean="0">
                <a:latin typeface="+mj-lt"/>
                <a:cs typeface="Tahoma" panose="020B0604030504040204" pitchFamily="34" charset="0"/>
              </a:rPr>
              <a:t>VT</a:t>
            </a:r>
          </a:p>
        </p:txBody>
      </p:sp>
      <p:sp>
        <p:nvSpPr>
          <p:cNvPr id="216" name="Rectangle 14"/>
          <p:cNvSpPr>
            <a:spLocks noChangeArrowheads="1"/>
          </p:cNvSpPr>
          <p:nvPr/>
        </p:nvSpPr>
        <p:spPr bwMode="auto">
          <a:xfrm>
            <a:off x="7121525" y="5561013"/>
            <a:ext cx="1700213" cy="738187"/>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eaLnBrk="0" hangingPunct="0">
              <a:lnSpc>
                <a:spcPct val="100000"/>
              </a:lnSpc>
              <a:spcBef>
                <a:spcPct val="0"/>
              </a:spcBef>
              <a:buFontTx/>
              <a:buNone/>
              <a:defRPr/>
            </a:pPr>
            <a:r>
              <a:rPr lang="en-US" altLang="en-US" sz="1050" dirty="0" smtClean="0">
                <a:solidFill>
                  <a:srgbClr val="7F7F7F"/>
                </a:solidFill>
                <a:latin typeface="+mn-lt"/>
                <a:cs typeface="MS PGothic" charset="0"/>
              </a:rPr>
              <a:t>No exit poll data available:</a:t>
            </a:r>
          </a:p>
          <a:p>
            <a:pPr eaLnBrk="0" hangingPunct="0">
              <a:lnSpc>
                <a:spcPct val="100000"/>
              </a:lnSpc>
              <a:spcBef>
                <a:spcPct val="0"/>
              </a:spcBef>
              <a:buFontTx/>
              <a:buNone/>
              <a:defRPr/>
            </a:pPr>
            <a:r>
              <a:rPr lang="en-US" altLang="en-US" sz="1050" dirty="0" smtClean="0">
                <a:solidFill>
                  <a:srgbClr val="7F7F7F"/>
                </a:solidFill>
                <a:latin typeface="+mn-lt"/>
                <a:cs typeface="MS PGothic" charset="0"/>
              </a:rPr>
              <a:t>AZ, RI, and DE Primaries</a:t>
            </a:r>
          </a:p>
          <a:p>
            <a:pPr eaLnBrk="0" hangingPunct="0">
              <a:lnSpc>
                <a:spcPct val="100000"/>
              </a:lnSpc>
              <a:spcBef>
                <a:spcPct val="0"/>
              </a:spcBef>
              <a:buFontTx/>
              <a:buNone/>
              <a:defRPr/>
            </a:pPr>
            <a:r>
              <a:rPr lang="en-US" altLang="en-US" sz="1050" dirty="0" smtClean="0">
                <a:solidFill>
                  <a:srgbClr val="7F7F7F"/>
                </a:solidFill>
                <a:latin typeface="+mn-lt"/>
                <a:cs typeface="MS PGothic" charset="0"/>
              </a:rPr>
              <a:t>ID Dem., UT Dem., AK Dem., HI Dem., WA Dem.</a:t>
            </a:r>
            <a:endParaRPr lang="en-US" altLang="en-US" sz="1050" dirty="0">
              <a:solidFill>
                <a:srgbClr val="7F7F7F"/>
              </a:solidFill>
              <a:latin typeface="+mn-lt"/>
              <a:cs typeface="MS PGothic" charset="0"/>
            </a:endParaRPr>
          </a:p>
        </p:txBody>
      </p:sp>
    </p:spTree>
    <p:extLst>
      <p:ext uri="{BB962C8B-B14F-4D97-AF65-F5344CB8AC3E}">
        <p14:creationId xmlns:p14="http://schemas.microsoft.com/office/powerpoint/2010/main" val="27206864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14573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50932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113280"/>
            <a:ext cx="8229600" cy="3894011"/>
          </a:xfrm>
        </p:spPr>
        <p:txBody>
          <a:bodyPr/>
          <a:lstStyle/>
          <a:p>
            <a:r>
              <a:rPr lang="en-US" dirty="0" smtClean="0"/>
              <a:t>Great partnership with Alabama on Rep. Martha Roby buy. </a:t>
            </a:r>
          </a:p>
          <a:p>
            <a:r>
              <a:rPr lang="en-US" dirty="0" smtClean="0"/>
              <a:t>Working on about a dozen more before November elections</a:t>
            </a:r>
          </a:p>
          <a:p>
            <a:r>
              <a:rPr lang="en-US" dirty="0" smtClean="0"/>
              <a:t>Gives us additional tool to support the very helpful Members.</a:t>
            </a:r>
          </a:p>
          <a:p>
            <a:r>
              <a:rPr lang="en-US" dirty="0" smtClean="0"/>
              <a:t>Learning curve but proud of what we’ve done in partnership with statewide associations.</a:t>
            </a:r>
            <a:endParaRPr lang="en-US" dirty="0"/>
          </a:p>
        </p:txBody>
      </p:sp>
      <p:sp>
        <p:nvSpPr>
          <p:cNvPr id="3" name="Title 2"/>
          <p:cNvSpPr>
            <a:spLocks noGrp="1"/>
          </p:cNvSpPr>
          <p:nvPr>
            <p:ph type="title"/>
          </p:nvPr>
        </p:nvSpPr>
        <p:spPr/>
        <p:txBody>
          <a:bodyPr>
            <a:noAutofit/>
          </a:bodyPr>
          <a:lstStyle/>
          <a:p>
            <a:r>
              <a:rPr lang="en-US" sz="3600" dirty="0" smtClean="0"/>
              <a:t>“Political Advocacy Communications and Education” (PACE) Account</a:t>
            </a:r>
            <a:endParaRPr lang="en-US" sz="3600" dirty="0"/>
          </a:p>
        </p:txBody>
      </p:sp>
    </p:spTree>
    <p:extLst>
      <p:ext uri="{BB962C8B-B14F-4D97-AF65-F5344CB8AC3E}">
        <p14:creationId xmlns:p14="http://schemas.microsoft.com/office/powerpoint/2010/main" val="3826772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113280"/>
            <a:ext cx="8229600" cy="3894011"/>
          </a:xfrm>
        </p:spPr>
        <p:txBody>
          <a:bodyPr/>
          <a:lstStyle/>
          <a:p>
            <a:r>
              <a:rPr lang="en-US" dirty="0" smtClean="0"/>
              <a:t>Three years of national polls and targeted focus groups.</a:t>
            </a:r>
          </a:p>
          <a:p>
            <a:r>
              <a:rPr lang="en-US" dirty="0" smtClean="0"/>
              <a:t>Active listening; message refinement. </a:t>
            </a:r>
          </a:p>
          <a:p>
            <a:r>
              <a:rPr lang="en-US" dirty="0" smtClean="0"/>
              <a:t>Recent poll just in:</a:t>
            </a:r>
          </a:p>
          <a:p>
            <a:pPr lvl="1"/>
            <a:r>
              <a:rPr lang="en-US" dirty="0" smtClean="0"/>
              <a:t>Co-op communications to member-owners must be priority</a:t>
            </a:r>
          </a:p>
          <a:p>
            <a:pPr lvl="1"/>
            <a:r>
              <a:rPr lang="en-US" dirty="0" smtClean="0"/>
              <a:t>Solar coming in 5-10 years, but if we work hard, </a:t>
            </a:r>
            <a:r>
              <a:rPr lang="en-US" u="sng" dirty="0" smtClean="0"/>
              <a:t>can turn member-owners to us as trusted resource</a:t>
            </a:r>
            <a:r>
              <a:rPr lang="en-US" dirty="0" smtClean="0"/>
              <a:t>.</a:t>
            </a:r>
            <a:endParaRPr lang="en-US" dirty="0"/>
          </a:p>
        </p:txBody>
      </p:sp>
      <p:sp>
        <p:nvSpPr>
          <p:cNvPr id="3" name="Title 2"/>
          <p:cNvSpPr>
            <a:spLocks noGrp="1"/>
          </p:cNvSpPr>
          <p:nvPr>
            <p:ph type="title"/>
          </p:nvPr>
        </p:nvSpPr>
        <p:spPr/>
        <p:txBody>
          <a:bodyPr>
            <a:noAutofit/>
          </a:bodyPr>
          <a:lstStyle/>
          <a:p>
            <a:r>
              <a:rPr lang="en-US" sz="3600" dirty="0" smtClean="0"/>
              <a:t/>
            </a:r>
            <a:br>
              <a:rPr lang="en-US" sz="3600" dirty="0" smtClean="0"/>
            </a:br>
            <a:r>
              <a:rPr lang="en-US" sz="3600" dirty="0" smtClean="0"/>
              <a:t>National Political Issues Polling and Focus Groups</a:t>
            </a:r>
            <a:br>
              <a:rPr lang="en-US" sz="3600" dirty="0" smtClean="0"/>
            </a:br>
            <a:endParaRPr lang="en-US" sz="3600" dirty="0"/>
          </a:p>
        </p:txBody>
      </p:sp>
    </p:spTree>
    <p:extLst>
      <p:ext uri="{BB962C8B-B14F-4D97-AF65-F5344CB8AC3E}">
        <p14:creationId xmlns:p14="http://schemas.microsoft.com/office/powerpoint/2010/main" val="3793039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113280"/>
            <a:ext cx="8229600" cy="3894011"/>
          </a:xfrm>
        </p:spPr>
        <p:txBody>
          <a:bodyPr>
            <a:normAutofit lnSpcReduction="10000"/>
          </a:bodyPr>
          <a:lstStyle/>
          <a:p>
            <a:r>
              <a:rPr lang="en-US" dirty="0" smtClean="0"/>
              <a:t>First major presence in modern history at Conventions. </a:t>
            </a:r>
          </a:p>
          <a:p>
            <a:pPr marL="109728" indent="0">
              <a:buNone/>
            </a:pPr>
            <a:endParaRPr lang="en-US" dirty="0" smtClean="0"/>
          </a:p>
          <a:p>
            <a:r>
              <a:rPr lang="en-US" dirty="0" smtClean="0"/>
              <a:t>Board officers, Jeffrey Connor, several states</a:t>
            </a:r>
          </a:p>
          <a:p>
            <a:endParaRPr lang="en-US" dirty="0" smtClean="0"/>
          </a:p>
          <a:p>
            <a:r>
              <a:rPr lang="en-US" dirty="0" smtClean="0"/>
              <a:t>Engagement with key elected officials.</a:t>
            </a:r>
          </a:p>
          <a:p>
            <a:pPr marL="109728" indent="0">
              <a:buNone/>
            </a:pPr>
            <a:endParaRPr lang="en-US" dirty="0" smtClean="0"/>
          </a:p>
          <a:p>
            <a:r>
              <a:rPr lang="en-US" dirty="0" smtClean="0"/>
              <a:t>Positive messages on innovation and International program.</a:t>
            </a:r>
          </a:p>
        </p:txBody>
      </p:sp>
      <p:sp>
        <p:nvSpPr>
          <p:cNvPr id="3" name="Title 2"/>
          <p:cNvSpPr>
            <a:spLocks noGrp="1"/>
          </p:cNvSpPr>
          <p:nvPr>
            <p:ph type="title"/>
          </p:nvPr>
        </p:nvSpPr>
        <p:spPr/>
        <p:txBody>
          <a:bodyPr>
            <a:noAutofit/>
          </a:bodyPr>
          <a:lstStyle/>
          <a:p>
            <a:r>
              <a:rPr lang="en-US" sz="3600" dirty="0" smtClean="0"/>
              <a:t/>
            </a:r>
            <a:br>
              <a:rPr lang="en-US" sz="3600" dirty="0" smtClean="0"/>
            </a:br>
            <a:r>
              <a:rPr lang="en-US" sz="3600" dirty="0" smtClean="0"/>
              <a:t>Rural Power:  America’s Electric Cooperatives at the Conventions</a:t>
            </a:r>
            <a:r>
              <a:rPr lang="en-US" sz="3600" dirty="0" smtClean="0"/>
              <a:t/>
            </a:r>
            <a:br>
              <a:rPr lang="en-US" sz="3600" dirty="0" smtClean="0"/>
            </a:br>
            <a:endParaRPr lang="en-US" sz="3600" dirty="0"/>
          </a:p>
        </p:txBody>
      </p:sp>
    </p:spTree>
    <p:extLst>
      <p:ext uri="{BB962C8B-B14F-4D97-AF65-F5344CB8AC3E}">
        <p14:creationId xmlns:p14="http://schemas.microsoft.com/office/powerpoint/2010/main" val="39141360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113280"/>
            <a:ext cx="8229600" cy="3894011"/>
          </a:xfrm>
        </p:spPr>
        <p:txBody>
          <a:bodyPr>
            <a:normAutofit/>
          </a:bodyPr>
          <a:lstStyle/>
          <a:p>
            <a:r>
              <a:rPr lang="en-US" b="1" i="1" u="sng" dirty="0" smtClean="0"/>
              <a:t>Politico</a:t>
            </a:r>
            <a:r>
              <a:rPr lang="en-US" dirty="0" smtClean="0"/>
              <a:t> digital and physical presence.</a:t>
            </a:r>
          </a:p>
          <a:p>
            <a:r>
              <a:rPr lang="en-US" dirty="0" smtClean="0"/>
              <a:t>Partnerships with state political parties:</a:t>
            </a:r>
          </a:p>
          <a:p>
            <a:pPr lvl="1"/>
            <a:r>
              <a:rPr lang="en-US" dirty="0" smtClean="0"/>
              <a:t>VA, OH, NM, FL, </a:t>
            </a:r>
            <a:r>
              <a:rPr lang="en-US" b="1" i="1" u="sng" dirty="0" smtClean="0"/>
              <a:t>AL</a:t>
            </a:r>
            <a:r>
              <a:rPr lang="en-US" dirty="0" smtClean="0"/>
              <a:t>.</a:t>
            </a:r>
          </a:p>
          <a:p>
            <a:pPr marL="393192" lvl="1" indent="0">
              <a:buNone/>
            </a:pPr>
            <a:endParaRPr lang="en-US" dirty="0" smtClean="0"/>
          </a:p>
          <a:p>
            <a:r>
              <a:rPr lang="en-US" dirty="0" smtClean="0"/>
              <a:t>Member-facing communications:</a:t>
            </a:r>
          </a:p>
          <a:p>
            <a:pPr lvl="1"/>
            <a:r>
              <a:rPr lang="en-US" dirty="0" smtClean="0"/>
              <a:t>Co-ops are Political Creatures.</a:t>
            </a:r>
          </a:p>
          <a:p>
            <a:pPr lvl="1"/>
            <a:r>
              <a:rPr lang="en-US" dirty="0" smtClean="0"/>
              <a:t>Co-ops are there for </a:t>
            </a:r>
            <a:r>
              <a:rPr lang="en-US" dirty="0" smtClean="0"/>
              <a:t>key </a:t>
            </a:r>
            <a:r>
              <a:rPr lang="en-US" dirty="0" smtClean="0"/>
              <a:t>conversations.</a:t>
            </a:r>
          </a:p>
          <a:p>
            <a:pPr lvl="1"/>
            <a:r>
              <a:rPr lang="en-US" dirty="0" smtClean="0"/>
              <a:t>Co-ops have ideas and energy to contribute to solving national and regional problems.</a:t>
            </a:r>
            <a:endParaRPr lang="en-US" dirty="0" smtClean="0"/>
          </a:p>
        </p:txBody>
      </p:sp>
      <p:sp>
        <p:nvSpPr>
          <p:cNvPr id="3" name="Title 2"/>
          <p:cNvSpPr>
            <a:spLocks noGrp="1"/>
          </p:cNvSpPr>
          <p:nvPr>
            <p:ph type="title"/>
          </p:nvPr>
        </p:nvSpPr>
        <p:spPr/>
        <p:txBody>
          <a:bodyPr>
            <a:noAutofit/>
          </a:bodyPr>
          <a:lstStyle/>
          <a:p>
            <a:r>
              <a:rPr lang="en-US" sz="3600" dirty="0" smtClean="0"/>
              <a:t/>
            </a:r>
            <a:br>
              <a:rPr lang="en-US" sz="3600" dirty="0" smtClean="0"/>
            </a:br>
            <a:r>
              <a:rPr lang="en-US" sz="3600" dirty="0" smtClean="0"/>
              <a:t>Rural Power:  America’s Electric Cooperatives at the Conventions</a:t>
            </a:r>
            <a:r>
              <a:rPr lang="en-US" sz="3600" dirty="0" smtClean="0"/>
              <a:t/>
            </a:r>
            <a:br>
              <a:rPr lang="en-US" sz="3600" dirty="0" smtClean="0"/>
            </a:br>
            <a:endParaRPr lang="en-US" sz="3600" dirty="0"/>
          </a:p>
        </p:txBody>
      </p:sp>
    </p:spTree>
    <p:extLst>
      <p:ext uri="{BB962C8B-B14F-4D97-AF65-F5344CB8AC3E}">
        <p14:creationId xmlns:p14="http://schemas.microsoft.com/office/powerpoint/2010/main" val="2571106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dirty="0" smtClean="0"/>
              <a:t/>
            </a:r>
            <a:br>
              <a:rPr lang="en-US" sz="3600" dirty="0" smtClean="0"/>
            </a:br>
            <a:r>
              <a:rPr lang="en-US" sz="3600" dirty="0" smtClean="0"/>
              <a:t>Crossfire:  Time for your Questions </a:t>
            </a:r>
            <a:r>
              <a:rPr lang="en-US" sz="3600" smtClean="0"/>
              <a:t>and Feedback</a:t>
            </a:r>
            <a:r>
              <a:rPr lang="en-US" sz="3600" dirty="0" smtClean="0"/>
              <a:t/>
            </a:r>
            <a:br>
              <a:rPr lang="en-US" sz="3600" dirty="0" smtClean="0"/>
            </a:br>
            <a:endParaRPr lang="en-US" sz="3600" dirty="0"/>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2448560"/>
            <a:ext cx="5303520" cy="2804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0769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4665472"/>
          </a:xfrm>
        </p:spPr>
        <p:txBody>
          <a:bodyPr>
            <a:normAutofit fontScale="92500" lnSpcReduction="10000"/>
          </a:bodyPr>
          <a:lstStyle/>
          <a:p>
            <a:r>
              <a:rPr lang="en-US" dirty="0" smtClean="0"/>
              <a:t>Energy Bill Conference</a:t>
            </a:r>
          </a:p>
          <a:p>
            <a:pPr lvl="1"/>
            <a:r>
              <a:rPr lang="en-US" dirty="0" smtClean="0"/>
              <a:t>Vote yesterday</a:t>
            </a:r>
          </a:p>
          <a:p>
            <a:pPr lvl="1"/>
            <a:r>
              <a:rPr lang="en-US" dirty="0" smtClean="0"/>
              <a:t>Conferees in Senate – South under-represented. </a:t>
            </a:r>
          </a:p>
          <a:p>
            <a:pPr lvl="1"/>
            <a:r>
              <a:rPr lang="en-US" dirty="0" smtClean="0"/>
              <a:t>Mushy bill weakened further.</a:t>
            </a:r>
          </a:p>
          <a:p>
            <a:pPr marL="109728" indent="0">
              <a:buNone/>
            </a:pPr>
            <a:endParaRPr lang="en-US" dirty="0" smtClean="0"/>
          </a:p>
          <a:p>
            <a:r>
              <a:rPr lang="en-US" dirty="0" smtClean="0"/>
              <a:t>Annual Appropriations Process</a:t>
            </a:r>
          </a:p>
          <a:p>
            <a:pPr lvl="1"/>
            <a:r>
              <a:rPr lang="en-US" dirty="0" smtClean="0"/>
              <a:t>Doing OK on RUS</a:t>
            </a:r>
          </a:p>
          <a:p>
            <a:pPr lvl="1"/>
            <a:r>
              <a:rPr lang="en-US" dirty="0" smtClean="0"/>
              <a:t>EPA and other “riders” likely toast</a:t>
            </a:r>
          </a:p>
          <a:p>
            <a:pPr lvl="1"/>
            <a:r>
              <a:rPr lang="en-US" dirty="0" smtClean="0"/>
              <a:t>But opportunities abound to make our voice heard. </a:t>
            </a:r>
          </a:p>
          <a:p>
            <a:pPr marL="109728" indent="0">
              <a:buNone/>
            </a:pPr>
            <a:endParaRPr lang="en-US" dirty="0" smtClean="0"/>
          </a:p>
          <a:p>
            <a:r>
              <a:rPr lang="en-US" dirty="0" smtClean="0"/>
              <a:t>End of the Year Rush After Slow Summer/Fall?</a:t>
            </a:r>
          </a:p>
          <a:p>
            <a:pPr lvl="1"/>
            <a:r>
              <a:rPr lang="en-US" dirty="0" smtClean="0"/>
              <a:t>Geothermal Tax Credit</a:t>
            </a:r>
          </a:p>
          <a:p>
            <a:pPr lvl="1"/>
            <a:r>
              <a:rPr lang="en-US" dirty="0" smtClean="0"/>
              <a:t>Gear up for Cadillac Tax fight</a:t>
            </a:r>
            <a:endParaRPr lang="en-US" dirty="0"/>
          </a:p>
        </p:txBody>
      </p:sp>
      <p:sp>
        <p:nvSpPr>
          <p:cNvPr id="3" name="Title 2"/>
          <p:cNvSpPr>
            <a:spLocks noGrp="1"/>
          </p:cNvSpPr>
          <p:nvPr>
            <p:ph type="title"/>
          </p:nvPr>
        </p:nvSpPr>
        <p:spPr/>
        <p:txBody>
          <a:bodyPr/>
          <a:lstStyle/>
          <a:p>
            <a:r>
              <a:rPr lang="en-US" dirty="0" smtClean="0"/>
              <a:t>Federal Issues Update</a:t>
            </a:r>
            <a:endParaRPr lang="en-US" dirty="0"/>
          </a:p>
        </p:txBody>
      </p:sp>
    </p:spTree>
    <p:extLst>
      <p:ext uri="{BB962C8B-B14F-4D97-AF65-F5344CB8AC3E}">
        <p14:creationId xmlns:p14="http://schemas.microsoft.com/office/powerpoint/2010/main" val="3114198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smtClean="0"/>
              <a:t>Thank you for having me!</a:t>
            </a:r>
            <a:endParaRPr lang="en-US" dirty="0"/>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0320" y="1899920"/>
            <a:ext cx="6116320" cy="3545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0006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274638" y="1122363"/>
            <a:ext cx="8594725" cy="1116012"/>
          </a:xfrm>
        </p:spPr>
        <p:txBody>
          <a:bodyPr/>
          <a:lstStyle/>
          <a:p>
            <a:r>
              <a:rPr lang="en-US" altLang="en-US" smtClean="0"/>
              <a:t>2016 Election</a:t>
            </a:r>
          </a:p>
        </p:txBody>
      </p:sp>
      <p:sp>
        <p:nvSpPr>
          <p:cNvPr id="3" name="Subtitle 2"/>
          <p:cNvSpPr>
            <a:spLocks noGrp="1"/>
          </p:cNvSpPr>
          <p:nvPr>
            <p:ph type="subTitle" idx="1"/>
          </p:nvPr>
        </p:nvSpPr>
        <p:spPr>
          <a:xfrm>
            <a:off x="274638" y="2259013"/>
            <a:ext cx="8594725" cy="3369627"/>
          </a:xfrm>
        </p:spPr>
        <p:txBody>
          <a:bodyPr>
            <a:normAutofit/>
          </a:bodyPr>
          <a:lstStyle/>
          <a:p>
            <a:pPr>
              <a:buFont typeface="Arial" charset="0"/>
              <a:buNone/>
              <a:defRPr/>
            </a:pPr>
            <a:endParaRPr lang="en-US" dirty="0" smtClean="0"/>
          </a:p>
          <a:p>
            <a:pPr>
              <a:buFont typeface="Arial" charset="0"/>
              <a:buNone/>
              <a:defRPr/>
            </a:pPr>
            <a:r>
              <a:rPr lang="en-US" sz="3600" dirty="0" smtClean="0"/>
              <a:t>How Crazy Will It Get?</a:t>
            </a:r>
          </a:p>
          <a:p>
            <a:pPr>
              <a:buFont typeface="Arial" charset="0"/>
              <a:buNone/>
              <a:defRPr/>
            </a:pPr>
            <a:endParaRPr lang="en-US" sz="3600" dirty="0" smtClean="0"/>
          </a:p>
          <a:p>
            <a:pPr>
              <a:buFont typeface="Arial" charset="0"/>
              <a:buNone/>
              <a:defRPr/>
            </a:pPr>
            <a:r>
              <a:rPr lang="en-US" sz="3600" dirty="0" smtClean="0"/>
              <a:t>What Should We Expect?</a:t>
            </a:r>
          </a:p>
          <a:p>
            <a:pPr>
              <a:buFont typeface="Arial" charset="0"/>
              <a:buNone/>
              <a:defRPr/>
            </a:pPr>
            <a:endParaRPr lang="en-US" sz="3600" dirty="0" smtClean="0"/>
          </a:p>
          <a:p>
            <a:pPr>
              <a:buFont typeface="Arial" charset="0"/>
              <a:buNone/>
              <a:defRPr/>
            </a:pPr>
            <a:endParaRPr lang="en-US" sz="3600" dirty="0"/>
          </a:p>
          <a:p>
            <a:pPr>
              <a:buFont typeface="Arial" charset="0"/>
              <a:buNone/>
              <a:defRPr/>
            </a:pPr>
            <a:endParaRPr lang="en-US" sz="3600" dirty="0" smtClean="0"/>
          </a:p>
          <a:p>
            <a:pPr>
              <a:buFont typeface="Arial" charset="0"/>
              <a:buNone/>
              <a:defRPr/>
            </a:pPr>
            <a:endParaRPr lang="en-US" sz="3600" dirty="0" smtClean="0"/>
          </a:p>
          <a:p>
            <a:pPr>
              <a:buFont typeface="Arial" charset="0"/>
              <a:buNone/>
              <a:defRPr/>
            </a:pPr>
            <a:endParaRPr lang="en-US" sz="3600" dirty="0"/>
          </a:p>
        </p:txBody>
      </p:sp>
      <p:sp>
        <p:nvSpPr>
          <p:cNvPr id="4" name="Text Placeholder 3"/>
          <p:cNvSpPr>
            <a:spLocks noGrp="1"/>
          </p:cNvSpPr>
          <p:nvPr>
            <p:ph type="body" sz="quarter" idx="13"/>
          </p:nvPr>
        </p:nvSpPr>
        <p:spPr>
          <a:xfrm>
            <a:off x="4005263" y="4464050"/>
            <a:ext cx="5138737" cy="1431925"/>
          </a:xfrm>
        </p:spPr>
        <p:txBody>
          <a:bodyPr/>
          <a:lstStyle/>
          <a:p>
            <a:pPr>
              <a:buFont typeface="Arial" charset="0"/>
              <a:buNone/>
              <a:defRPr/>
            </a:pPr>
            <a:r>
              <a:rPr lang="en-US" b="1" dirty="0" smtClean="0"/>
              <a:t/>
            </a:r>
            <a:br>
              <a:rPr lang="en-US" b="1" dirty="0" smtClean="0"/>
            </a:br>
            <a:endParaRPr lang="en-US" b="1" dirty="0"/>
          </a:p>
        </p:txBody>
      </p:sp>
    </p:spTree>
    <p:extLst>
      <p:ext uri="{BB962C8B-B14F-4D97-AF65-F5344CB8AC3E}">
        <p14:creationId xmlns:p14="http://schemas.microsoft.com/office/powerpoint/2010/main" val="17816330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r>
              <a:rPr lang="en-US" altLang="en-US" dirty="0" smtClean="0"/>
              <a:t>Presidential Race: July 2016</a:t>
            </a:r>
          </a:p>
        </p:txBody>
      </p:sp>
      <p:sp>
        <p:nvSpPr>
          <p:cNvPr id="23555" name="Text Placeholder 18"/>
          <p:cNvSpPr>
            <a:spLocks noGrp="1"/>
          </p:cNvSpPr>
          <p:nvPr>
            <p:ph type="body" sz="quarter" idx="4294967295"/>
          </p:nvPr>
        </p:nvSpPr>
        <p:spPr>
          <a:xfrm>
            <a:off x="0" y="6340475"/>
            <a:ext cx="9144000" cy="241300"/>
          </a:xfrm>
          <a:solidFill>
            <a:schemeClr val="bg1"/>
          </a:solidFill>
        </p:spPr>
        <p:txBody>
          <a:bodyPr>
            <a:normAutofit lnSpcReduction="10000"/>
          </a:bodyPr>
          <a:lstStyle/>
          <a:p>
            <a:pPr marL="0" indent="0">
              <a:lnSpc>
                <a:spcPct val="100000"/>
              </a:lnSpc>
              <a:spcBef>
                <a:spcPct val="0"/>
              </a:spcBef>
              <a:buFont typeface="Arial" pitchFamily="34" charset="0"/>
              <a:buNone/>
            </a:pPr>
            <a:r>
              <a:rPr lang="en-US" altLang="en-US" sz="1000" i="1" smtClean="0">
                <a:solidFill>
                  <a:srgbClr val="595959"/>
                </a:solidFill>
                <a:latin typeface="Calibri Light" pitchFamily="34" charset="0"/>
              </a:rPr>
              <a:t>Sources: Kyle Trygstad, </a:t>
            </a:r>
            <a:r>
              <a:rPr lang="ja-JP" altLang="en-US" sz="1000" i="1" smtClean="0">
                <a:solidFill>
                  <a:srgbClr val="595959"/>
                </a:solidFill>
                <a:latin typeface="Calibri Light" pitchFamily="34" charset="0"/>
              </a:rPr>
              <a:t>“</a:t>
            </a:r>
            <a:r>
              <a:rPr lang="en-US" altLang="ja-JP" sz="1000" i="1" smtClean="0">
                <a:solidFill>
                  <a:srgbClr val="595959"/>
                </a:solidFill>
                <a:latin typeface="Calibri Light" pitchFamily="34" charset="0"/>
              </a:rPr>
              <a:t>Where Things Stand at the Midpoint of the Year,</a:t>
            </a:r>
            <a:r>
              <a:rPr lang="ja-JP" altLang="en-US" sz="1000" i="1" smtClean="0">
                <a:solidFill>
                  <a:srgbClr val="595959"/>
                </a:solidFill>
                <a:latin typeface="Calibri Light" pitchFamily="34" charset="0"/>
              </a:rPr>
              <a:t>”</a:t>
            </a:r>
            <a:r>
              <a:rPr lang="en-US" altLang="ja-JP" sz="1000" i="1" smtClean="0">
                <a:solidFill>
                  <a:srgbClr val="595959"/>
                </a:solidFill>
                <a:latin typeface="Calibri Light" pitchFamily="34" charset="0"/>
              </a:rPr>
              <a:t> National Journal, July 5, 2016.  </a:t>
            </a:r>
            <a:endParaRPr lang="en-US" altLang="en-US" sz="1000" i="1" smtClean="0">
              <a:solidFill>
                <a:srgbClr val="595959"/>
              </a:solidFill>
              <a:latin typeface="Calibri Light" pitchFamily="34" charset="0"/>
            </a:endParaRPr>
          </a:p>
        </p:txBody>
      </p:sp>
      <p:sp>
        <p:nvSpPr>
          <p:cNvPr id="12" name="Rectangle 11"/>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b="1" dirty="0">
              <a:solidFill>
                <a:schemeClr val="bg1"/>
              </a:solidFill>
              <a:latin typeface="FreightSans Pro Book" pitchFamily="50" charset="0"/>
            </a:endParaRPr>
          </a:p>
        </p:txBody>
      </p:sp>
      <p:sp>
        <p:nvSpPr>
          <p:cNvPr id="21" name="Rectangle 20"/>
          <p:cNvSpPr/>
          <p:nvPr/>
        </p:nvSpPr>
        <p:spPr>
          <a:xfrm>
            <a:off x="4889500" y="5635625"/>
            <a:ext cx="3667125" cy="606425"/>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eaLnBrk="0" hangingPunct="0">
              <a:defRPr sz="2400">
                <a:solidFill>
                  <a:schemeClr val="tx1"/>
                </a:solidFill>
                <a:latin typeface="Calibri Light" pitchFamily="34" charset="0"/>
                <a:ea typeface="ＭＳ Ｐゴシック" pitchFamily="34" charset="-128"/>
              </a:defRPr>
            </a:lvl1pPr>
            <a:lvl2pPr marL="742950" indent="-285750" eaLnBrk="0" hangingPunct="0">
              <a:defRPr sz="2400">
                <a:solidFill>
                  <a:schemeClr val="tx1"/>
                </a:solidFill>
                <a:latin typeface="Calibri Light" pitchFamily="34" charset="0"/>
                <a:ea typeface="ＭＳ Ｐゴシック" pitchFamily="34" charset="-128"/>
              </a:defRPr>
            </a:lvl2pPr>
            <a:lvl3pPr marL="1143000" indent="-228600" eaLnBrk="0" hangingPunct="0">
              <a:defRPr sz="2400">
                <a:solidFill>
                  <a:schemeClr val="tx1"/>
                </a:solidFill>
                <a:latin typeface="Calibri Light" pitchFamily="34" charset="0"/>
                <a:ea typeface="ＭＳ Ｐゴシック" pitchFamily="34" charset="-128"/>
              </a:defRPr>
            </a:lvl3pPr>
            <a:lvl4pPr marL="1600200" indent="-228600" eaLnBrk="0" hangingPunct="0">
              <a:defRPr sz="2400">
                <a:solidFill>
                  <a:schemeClr val="tx1"/>
                </a:solidFill>
                <a:latin typeface="Calibri Light" pitchFamily="34" charset="0"/>
                <a:ea typeface="ＭＳ Ｐゴシック" pitchFamily="34" charset="-128"/>
              </a:defRPr>
            </a:lvl4pPr>
            <a:lvl5pPr marL="2057400" indent="-228600" eaLnBrk="0" hangingPunct="0">
              <a:defRPr sz="2400">
                <a:solidFill>
                  <a:schemeClr val="tx1"/>
                </a:solidFill>
                <a:latin typeface="Calibri Light"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Light"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Light"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Light"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Light" pitchFamily="34" charset="0"/>
                <a:ea typeface="ＭＳ Ｐゴシック" pitchFamily="34" charset="-128"/>
              </a:defRPr>
            </a:lvl9pPr>
          </a:lstStyle>
          <a:p>
            <a:pPr>
              <a:defRPr/>
            </a:pPr>
            <a:r>
              <a:rPr lang="en-US" altLang="en-US" sz="1100" smtClean="0"/>
              <a:t>While the President has seen his approval ratings rise, boding well for Clinton, most still believe that the nation is on the wrong track, giving hope to Donald Trump</a:t>
            </a:r>
            <a:r>
              <a:rPr lang="ja-JP" altLang="en-US" sz="1100" smtClean="0"/>
              <a:t>’</a:t>
            </a:r>
            <a:r>
              <a:rPr lang="en-US" altLang="ja-JP" sz="1100" smtClean="0"/>
              <a:t>s campaign. </a:t>
            </a:r>
            <a:endParaRPr lang="en-US" altLang="en-US" sz="1100" smtClean="0"/>
          </a:p>
        </p:txBody>
      </p:sp>
      <p:sp>
        <p:nvSpPr>
          <p:cNvPr id="22" name="Rectangle 21"/>
          <p:cNvSpPr/>
          <p:nvPr/>
        </p:nvSpPr>
        <p:spPr>
          <a:xfrm>
            <a:off x="949325" y="3081338"/>
            <a:ext cx="3303588" cy="592137"/>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0" hangingPunct="0">
              <a:defRPr/>
            </a:pPr>
            <a:r>
              <a:rPr lang="en-US" sz="1100" b="1" dirty="0">
                <a:solidFill>
                  <a:schemeClr val="tx1"/>
                </a:solidFill>
              </a:rPr>
              <a:t>Hillary Clinton took the lead over Donald Trump around Memorial Day</a:t>
            </a:r>
            <a:r>
              <a:rPr lang="en-US" sz="1100" dirty="0">
                <a:solidFill>
                  <a:schemeClr val="tx1"/>
                </a:solidFill>
              </a:rPr>
              <a:t>, however both candidates continue to be among the least favorable candidates in history. </a:t>
            </a:r>
          </a:p>
        </p:txBody>
      </p:sp>
      <p:sp>
        <p:nvSpPr>
          <p:cNvPr id="23559" name="Rectangle 14"/>
          <p:cNvSpPr>
            <a:spLocks noChangeArrowheads="1"/>
          </p:cNvSpPr>
          <p:nvPr/>
        </p:nvSpPr>
        <p:spPr bwMode="auto">
          <a:xfrm>
            <a:off x="419100" y="1500188"/>
            <a:ext cx="4152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defTabSz="811213"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defTabSz="811213"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defTabSz="811213"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defTabSz="811213"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1600" b="1">
                <a:solidFill>
                  <a:srgbClr val="7F7F7F"/>
                </a:solidFill>
                <a:cs typeface="Arial" pitchFamily="34" charset="0"/>
              </a:rPr>
              <a:t>General Election Polling</a:t>
            </a:r>
          </a:p>
        </p:txBody>
      </p:sp>
      <p:sp>
        <p:nvSpPr>
          <p:cNvPr id="17" name="Rectangle 14"/>
          <p:cNvSpPr>
            <a:spLocks noChangeArrowheads="1"/>
          </p:cNvSpPr>
          <p:nvPr/>
        </p:nvSpPr>
        <p:spPr bwMode="auto">
          <a:xfrm>
            <a:off x="419100" y="1804988"/>
            <a:ext cx="2965450" cy="306387"/>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eaLnBrk="0" hangingPunct="0">
              <a:lnSpc>
                <a:spcPct val="100000"/>
              </a:lnSpc>
              <a:spcBef>
                <a:spcPct val="0"/>
              </a:spcBef>
              <a:buFontTx/>
              <a:buNone/>
              <a:defRPr/>
            </a:pPr>
            <a:r>
              <a:rPr lang="en-US" altLang="en-US" sz="1400" i="1" dirty="0" smtClean="0">
                <a:solidFill>
                  <a:srgbClr val="7F7F7F"/>
                </a:solidFill>
                <a:latin typeface="+mn-lt"/>
                <a:cs typeface="Arial" pitchFamily="34" charset="0"/>
              </a:rPr>
              <a:t>Polling averages by Real Clear Politics</a:t>
            </a:r>
            <a:endParaRPr lang="en-US" altLang="en-US" sz="1400" i="1" dirty="0">
              <a:solidFill>
                <a:srgbClr val="7F7F7F"/>
              </a:solidFill>
              <a:latin typeface="+mn-lt"/>
              <a:cs typeface="Arial" pitchFamily="34" charset="0"/>
            </a:endParaRPr>
          </a:p>
        </p:txBody>
      </p:sp>
      <p:grpSp>
        <p:nvGrpSpPr>
          <p:cNvPr id="23561" name="Group 15"/>
          <p:cNvGrpSpPr>
            <a:grpSpLocks/>
          </p:cNvGrpSpPr>
          <p:nvPr/>
        </p:nvGrpSpPr>
        <p:grpSpPr bwMode="auto">
          <a:xfrm>
            <a:off x="782638" y="2239963"/>
            <a:ext cx="595312" cy="749300"/>
            <a:chOff x="6261228" y="5555857"/>
            <a:chExt cx="595312" cy="749300"/>
          </a:xfrm>
        </p:grpSpPr>
        <p:pic>
          <p:nvPicPr>
            <p:cNvPr id="20" name="Picture 19" descr="clinton-square-15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269258" y="5555857"/>
              <a:ext cx="587282" cy="566016"/>
            </a:xfrm>
            <a:prstGeom prst="ellipse">
              <a:avLst/>
            </a:prstGeom>
            <a:ln>
              <a:solidFill>
                <a:schemeClr val="tx1"/>
              </a:solidFill>
            </a:ln>
          </p:spPr>
        </p:pic>
        <p:sp>
          <p:nvSpPr>
            <p:cNvPr id="23575" name="TextBox 99"/>
            <p:cNvSpPr txBox="1">
              <a:spLocks noChangeAspect="1"/>
            </p:cNvSpPr>
            <p:nvPr/>
          </p:nvSpPr>
          <p:spPr bwMode="auto">
            <a:xfrm>
              <a:off x="6261228" y="6074723"/>
              <a:ext cx="567917" cy="23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gn="ctr">
                <a:lnSpc>
                  <a:spcPct val="100000"/>
                </a:lnSpc>
                <a:spcBef>
                  <a:spcPct val="0"/>
                </a:spcBef>
                <a:buFontTx/>
                <a:buNone/>
              </a:pPr>
              <a:r>
                <a:rPr lang="en-US" altLang="en-US" sz="900">
                  <a:solidFill>
                    <a:srgbClr val="000000"/>
                  </a:solidFill>
                  <a:latin typeface="Calibri Light" pitchFamily="34" charset="0"/>
                  <a:cs typeface="Arial" pitchFamily="34" charset="0"/>
                </a:rPr>
                <a:t>Clinton</a:t>
              </a:r>
            </a:p>
          </p:txBody>
        </p:sp>
      </p:grpSp>
      <p:grpSp>
        <p:nvGrpSpPr>
          <p:cNvPr id="23562" name="Group 1"/>
          <p:cNvGrpSpPr>
            <a:grpSpLocks/>
          </p:cNvGrpSpPr>
          <p:nvPr/>
        </p:nvGrpSpPr>
        <p:grpSpPr bwMode="auto">
          <a:xfrm>
            <a:off x="2803525" y="2236788"/>
            <a:ext cx="587375" cy="757237"/>
            <a:chOff x="6000750" y="1327886"/>
            <a:chExt cx="587375" cy="757237"/>
          </a:xfrm>
        </p:grpSpPr>
        <p:pic>
          <p:nvPicPr>
            <p:cNvPr id="26" name="Picture 25" descr="trump-square-15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000750" y="1327886"/>
              <a:ext cx="587375" cy="566854"/>
            </a:xfrm>
            <a:prstGeom prst="ellipse">
              <a:avLst/>
            </a:prstGeom>
            <a:ln>
              <a:solidFill>
                <a:schemeClr val="tx1"/>
              </a:solidFill>
            </a:ln>
          </p:spPr>
        </p:pic>
        <p:sp>
          <p:nvSpPr>
            <p:cNvPr id="23573" name="TextBox 102"/>
            <p:cNvSpPr txBox="1">
              <a:spLocks noChangeAspect="1"/>
            </p:cNvSpPr>
            <p:nvPr/>
          </p:nvSpPr>
          <p:spPr bwMode="auto">
            <a:xfrm>
              <a:off x="6010241" y="1854436"/>
              <a:ext cx="568394" cy="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gn="ctr">
                <a:lnSpc>
                  <a:spcPct val="100000"/>
                </a:lnSpc>
                <a:spcBef>
                  <a:spcPct val="0"/>
                </a:spcBef>
                <a:buFontTx/>
                <a:buNone/>
              </a:pPr>
              <a:r>
                <a:rPr lang="en-US" altLang="en-US" sz="900">
                  <a:solidFill>
                    <a:srgbClr val="000000"/>
                  </a:solidFill>
                  <a:latin typeface="Calibri Light" pitchFamily="34" charset="0"/>
                  <a:cs typeface="Arial" pitchFamily="34" charset="0"/>
                </a:rPr>
                <a:t>Trump</a:t>
              </a:r>
            </a:p>
          </p:txBody>
        </p:sp>
      </p:grpSp>
      <p:sp>
        <p:nvSpPr>
          <p:cNvPr id="23563" name="Rectangle 2"/>
          <p:cNvSpPr>
            <a:spLocks noChangeArrowheads="1"/>
          </p:cNvSpPr>
          <p:nvPr/>
        </p:nvSpPr>
        <p:spPr bwMode="auto">
          <a:xfrm>
            <a:off x="1450975" y="2308225"/>
            <a:ext cx="747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1800" b="1">
                <a:latin typeface="Calibri Light" pitchFamily="34" charset="0"/>
                <a:cs typeface="Arial" pitchFamily="34" charset="0"/>
              </a:rPr>
              <a:t>44.9%</a:t>
            </a:r>
            <a:endParaRPr lang="en-US" altLang="en-US" sz="1800">
              <a:latin typeface="Calibri Light" pitchFamily="34" charset="0"/>
              <a:cs typeface="Arial" pitchFamily="34" charset="0"/>
            </a:endParaRPr>
          </a:p>
        </p:txBody>
      </p:sp>
      <p:sp>
        <p:nvSpPr>
          <p:cNvPr id="23564" name="Rectangle 33"/>
          <p:cNvSpPr>
            <a:spLocks noChangeArrowheads="1"/>
          </p:cNvSpPr>
          <p:nvPr/>
        </p:nvSpPr>
        <p:spPr bwMode="auto">
          <a:xfrm>
            <a:off x="3476625" y="2308225"/>
            <a:ext cx="747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1800" b="1">
                <a:latin typeface="Calibri Light" pitchFamily="34" charset="0"/>
                <a:cs typeface="Arial" pitchFamily="34" charset="0"/>
              </a:rPr>
              <a:t>40.3%</a:t>
            </a:r>
            <a:endParaRPr lang="en-US" altLang="en-US" sz="1800">
              <a:latin typeface="Calibri Light" pitchFamily="34" charset="0"/>
              <a:cs typeface="Arial" pitchFamily="34" charset="0"/>
            </a:endParaRPr>
          </a:p>
        </p:txBody>
      </p:sp>
      <p:sp>
        <p:nvSpPr>
          <p:cNvPr id="23565" name="Rectangle 34"/>
          <p:cNvSpPr>
            <a:spLocks noChangeArrowheads="1"/>
          </p:cNvSpPr>
          <p:nvPr/>
        </p:nvSpPr>
        <p:spPr bwMode="auto">
          <a:xfrm>
            <a:off x="725488" y="4640263"/>
            <a:ext cx="755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1800" b="1">
                <a:latin typeface="Calibri Light" pitchFamily="34" charset="0"/>
                <a:cs typeface="Arial" pitchFamily="34" charset="0"/>
              </a:rPr>
              <a:t>49.6%</a:t>
            </a:r>
          </a:p>
        </p:txBody>
      </p:sp>
      <p:pic>
        <p:nvPicPr>
          <p:cNvPr id="14355" name="Picture 19" descr="https://www.whitehouse.gov/sites/whitehouse.gov/files/images/Administration/People/president_official_portrait_hire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14" t="2999" r="30620" b="63208"/>
          <a:stretch/>
        </p:blipFill>
        <p:spPr bwMode="auto">
          <a:xfrm>
            <a:off x="672581" y="5028012"/>
            <a:ext cx="854594" cy="837608"/>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3567" name="Rectangle 4"/>
          <p:cNvSpPr>
            <a:spLocks noChangeArrowheads="1"/>
          </p:cNvSpPr>
          <p:nvPr/>
        </p:nvSpPr>
        <p:spPr bwMode="auto">
          <a:xfrm>
            <a:off x="5272088" y="2066925"/>
            <a:ext cx="29956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1200" b="1" i="1">
                <a:latin typeface="Calibri Light" pitchFamily="34" charset="0"/>
                <a:cs typeface="Arial" pitchFamily="34" charset="0"/>
              </a:rPr>
              <a:t>“All in all, do you think things in the nation are generally headed in the right direction, or do you feel things are on the wrong track?”</a:t>
            </a:r>
          </a:p>
        </p:txBody>
      </p:sp>
      <p:graphicFrame>
        <p:nvGraphicFramePr>
          <p:cNvPr id="23568" name="Chart 6"/>
          <p:cNvGraphicFramePr>
            <a:graphicFrameLocks/>
          </p:cNvGraphicFramePr>
          <p:nvPr/>
        </p:nvGraphicFramePr>
        <p:xfrm>
          <a:off x="5226050" y="2873375"/>
          <a:ext cx="3033713" cy="2928938"/>
        </p:xfrm>
        <a:graphic>
          <a:graphicData uri="http://schemas.openxmlformats.org/presentationml/2006/ole">
            <mc:AlternateContent xmlns:mc="http://schemas.openxmlformats.org/markup-compatibility/2006">
              <mc:Choice xmlns:v="urn:schemas-microsoft-com:vml" Requires="v">
                <p:oleObj spid="_x0000_s4106" name="Chart" r:id="rId7" imgW="3036071" imgH="2932430" progId="Excel.Chart.8">
                  <p:embed/>
                </p:oleObj>
              </mc:Choice>
              <mc:Fallback>
                <p:oleObj name="Chart" r:id="rId7" imgW="3036071" imgH="2932430" progId="Excel.Chart.8">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26050" y="2873375"/>
                        <a:ext cx="3033713"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569" name="TextBox 13"/>
          <p:cNvSpPr txBox="1">
            <a:spLocks noChangeArrowheads="1"/>
          </p:cNvSpPr>
          <p:nvPr/>
        </p:nvSpPr>
        <p:spPr bwMode="auto">
          <a:xfrm>
            <a:off x="5568950" y="1804988"/>
            <a:ext cx="22526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1100" b="1">
                <a:solidFill>
                  <a:srgbClr val="A0B277"/>
                </a:solidFill>
                <a:latin typeface="Calibri Light" pitchFamily="34" charset="0"/>
                <a:cs typeface="Arial" pitchFamily="34" charset="0"/>
              </a:rPr>
              <a:t>■</a:t>
            </a:r>
            <a:r>
              <a:rPr lang="en-US" altLang="en-US" sz="1100" b="1">
                <a:latin typeface="Calibri Light" pitchFamily="34" charset="0"/>
                <a:cs typeface="Arial" pitchFamily="34" charset="0"/>
              </a:rPr>
              <a:t> </a:t>
            </a:r>
            <a:r>
              <a:rPr lang="en-US" altLang="en-US" sz="1100">
                <a:latin typeface="Calibri Light" pitchFamily="34" charset="0"/>
                <a:cs typeface="Arial" pitchFamily="34" charset="0"/>
              </a:rPr>
              <a:t>Right Direction     </a:t>
            </a:r>
            <a:r>
              <a:rPr lang="en-US" altLang="en-US" sz="1100" b="1">
                <a:solidFill>
                  <a:srgbClr val="D27770"/>
                </a:solidFill>
                <a:latin typeface="Calibri Light" pitchFamily="34" charset="0"/>
                <a:cs typeface="Arial" pitchFamily="34" charset="0"/>
              </a:rPr>
              <a:t>■</a:t>
            </a:r>
            <a:r>
              <a:rPr lang="en-US" altLang="en-US" sz="1100" b="1">
                <a:latin typeface="Calibri Light" pitchFamily="34" charset="0"/>
                <a:cs typeface="Arial" pitchFamily="34" charset="0"/>
              </a:rPr>
              <a:t> </a:t>
            </a:r>
            <a:r>
              <a:rPr lang="en-US" altLang="en-US" sz="1100">
                <a:latin typeface="Calibri Light" pitchFamily="34" charset="0"/>
                <a:cs typeface="Arial" pitchFamily="34" charset="0"/>
              </a:rPr>
              <a:t>Wrong Track</a:t>
            </a:r>
          </a:p>
        </p:txBody>
      </p:sp>
      <p:sp>
        <p:nvSpPr>
          <p:cNvPr id="34" name="Rectangle 33"/>
          <p:cNvSpPr/>
          <p:nvPr/>
        </p:nvSpPr>
        <p:spPr>
          <a:xfrm>
            <a:off x="1790700" y="4822825"/>
            <a:ext cx="2462213" cy="747713"/>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0" hangingPunct="0">
              <a:defRPr/>
            </a:pPr>
            <a:r>
              <a:rPr lang="en-US" sz="1100" b="1" dirty="0">
                <a:solidFill>
                  <a:schemeClr val="tx1"/>
                </a:solidFill>
              </a:rPr>
              <a:t>President Obama has seen his approval ratings consistently rise since Christmas 2015. </a:t>
            </a:r>
            <a:r>
              <a:rPr lang="en-US" sz="1100" dirty="0">
                <a:solidFill>
                  <a:schemeClr val="tx1"/>
                </a:solidFill>
              </a:rPr>
              <a:t>In December his approval rating was averaging at about 43%. </a:t>
            </a:r>
          </a:p>
        </p:txBody>
      </p:sp>
      <p:sp>
        <p:nvSpPr>
          <p:cNvPr id="23571" name="Rectangle 14"/>
          <p:cNvSpPr>
            <a:spLocks noChangeArrowheads="1"/>
          </p:cNvSpPr>
          <p:nvPr/>
        </p:nvSpPr>
        <p:spPr bwMode="auto">
          <a:xfrm>
            <a:off x="419100" y="4265613"/>
            <a:ext cx="36401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eaLnBrk="0" hangingPunct="0">
              <a:lnSpc>
                <a:spcPct val="90000"/>
              </a:lnSpc>
              <a:spcBef>
                <a:spcPts val="1000"/>
              </a:spcBef>
              <a:buFont typeface="Arial" pitchFamily="34" charset="0"/>
              <a:buChar char="•"/>
              <a:defRPr sz="2800">
                <a:solidFill>
                  <a:schemeClr val="tx1"/>
                </a:solidFill>
                <a:latin typeface="Georgia" pitchFamily="18" charset="0"/>
                <a:ea typeface="ＭＳ Ｐゴシック" pitchFamily="34" charset="-128"/>
              </a:defRPr>
            </a:lvl1pPr>
            <a:lvl2pPr marL="742950" indent="-285750" defTabSz="811213" eaLnBrk="0" hangingPunct="0">
              <a:lnSpc>
                <a:spcPct val="90000"/>
              </a:lnSpc>
              <a:spcBef>
                <a:spcPts val="500"/>
              </a:spcBef>
              <a:buFont typeface="Arial" pitchFamily="34" charset="0"/>
              <a:buChar char="•"/>
              <a:defRPr sz="2400">
                <a:solidFill>
                  <a:schemeClr val="tx1"/>
                </a:solidFill>
                <a:latin typeface="Georgia" pitchFamily="18" charset="0"/>
                <a:ea typeface="ＭＳ Ｐゴシック" pitchFamily="34" charset="-128"/>
              </a:defRPr>
            </a:lvl2pPr>
            <a:lvl3pPr marL="1143000" indent="-228600" defTabSz="811213" eaLnBrk="0" hangingPunct="0">
              <a:lnSpc>
                <a:spcPct val="90000"/>
              </a:lnSpc>
              <a:spcBef>
                <a:spcPts val="500"/>
              </a:spcBef>
              <a:buFont typeface="Arial" pitchFamily="34" charset="0"/>
              <a:buChar char="•"/>
              <a:defRPr sz="2000">
                <a:solidFill>
                  <a:schemeClr val="tx1"/>
                </a:solidFill>
                <a:latin typeface="Georgia" pitchFamily="18" charset="0"/>
                <a:ea typeface="ＭＳ Ｐゴシック" pitchFamily="34" charset="-128"/>
              </a:defRPr>
            </a:lvl3pPr>
            <a:lvl4pPr marL="1600200" indent="-228600" defTabSz="811213"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4pPr>
            <a:lvl5pPr marL="2057400" indent="-228600" defTabSz="811213" eaLnBrk="0" hangingPunct="0">
              <a:lnSpc>
                <a:spcPct val="90000"/>
              </a:lnSpc>
              <a:spcBef>
                <a:spcPts val="500"/>
              </a:spcBef>
              <a:buFont typeface="Arial" pitchFamily="34" charset="0"/>
              <a:buChar char="•"/>
              <a:defRPr>
                <a:solidFill>
                  <a:schemeClr val="tx1"/>
                </a:solidFill>
                <a:latin typeface="Georgia" pitchFamily="18" charset="0"/>
                <a:ea typeface="ＭＳ Ｐゴシック" pitchFamily="34" charset="-128"/>
              </a:defRPr>
            </a:lvl5pPr>
            <a:lvl6pPr marL="25146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6pPr>
            <a:lvl7pPr marL="29718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7pPr>
            <a:lvl8pPr marL="34290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8pPr>
            <a:lvl9pPr marL="3886200" indent="-228600" defTabSz="811213" eaLnBrk="0" fontAlgn="base" hangingPunct="0">
              <a:lnSpc>
                <a:spcPct val="90000"/>
              </a:lnSpc>
              <a:spcBef>
                <a:spcPts val="500"/>
              </a:spcBef>
              <a:spcAft>
                <a:spcPct val="0"/>
              </a:spcAft>
              <a:buFont typeface="Arial" pitchFamily="34" charset="0"/>
              <a:buChar char="•"/>
              <a:defRPr>
                <a:solidFill>
                  <a:schemeClr val="tx1"/>
                </a:solidFill>
                <a:latin typeface="Georgia" pitchFamily="18" charset="0"/>
                <a:ea typeface="ＭＳ Ｐゴシック" pitchFamily="34" charset="-128"/>
              </a:defRPr>
            </a:lvl9pPr>
          </a:lstStyle>
          <a:p>
            <a:pPr>
              <a:lnSpc>
                <a:spcPct val="100000"/>
              </a:lnSpc>
              <a:spcBef>
                <a:spcPct val="0"/>
              </a:spcBef>
              <a:buFontTx/>
              <a:buNone/>
            </a:pPr>
            <a:r>
              <a:rPr lang="en-US" altLang="en-US" sz="1600" b="1">
                <a:solidFill>
                  <a:srgbClr val="7F7F7F"/>
                </a:solidFill>
                <a:cs typeface="Arial" pitchFamily="34" charset="0"/>
              </a:rPr>
              <a:t>Presidential Approval Rating</a:t>
            </a:r>
          </a:p>
        </p:txBody>
      </p:sp>
    </p:spTree>
    <p:extLst>
      <p:ext uri="{BB962C8B-B14F-4D97-AF65-F5344CB8AC3E}">
        <p14:creationId xmlns:p14="http://schemas.microsoft.com/office/powerpoint/2010/main" val="19121074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sz="2400" b="1" dirty="0">
              <a:solidFill>
                <a:schemeClr val="bg1"/>
              </a:solidFill>
              <a:latin typeface="FreightSans Pro Book" pitchFamily="50" charset="0"/>
            </a:endParaRPr>
          </a:p>
        </p:txBody>
      </p:sp>
      <p:sp>
        <p:nvSpPr>
          <p:cNvPr id="10243" name="Title 1"/>
          <p:cNvSpPr>
            <a:spLocks noGrp="1"/>
          </p:cNvSpPr>
          <p:nvPr>
            <p:ph type="title"/>
          </p:nvPr>
        </p:nvSpPr>
        <p:spPr>
          <a:xfrm>
            <a:off x="228600" y="630238"/>
            <a:ext cx="8032750" cy="854075"/>
          </a:xfrm>
        </p:spPr>
        <p:txBody>
          <a:bodyPr/>
          <a:lstStyle/>
          <a:p>
            <a:r>
              <a:rPr lang="en-US" altLang="en-US" smtClean="0"/>
              <a:t>Rise in Populism Leads to Anger and Distrust of Institutions Among Liberals and Conservatives</a:t>
            </a:r>
          </a:p>
        </p:txBody>
      </p:sp>
      <p:sp>
        <p:nvSpPr>
          <p:cNvPr id="77" name="Rectangle 14"/>
          <p:cNvSpPr>
            <a:spLocks noChangeArrowheads="1"/>
          </p:cNvSpPr>
          <p:nvPr/>
        </p:nvSpPr>
        <p:spPr bwMode="auto">
          <a:xfrm>
            <a:off x="479425" y="1500188"/>
            <a:ext cx="63579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eaLnBrk="0" hangingPunct="0">
              <a:lnSpc>
                <a:spcPct val="100000"/>
              </a:lnSpc>
              <a:spcBef>
                <a:spcPct val="0"/>
              </a:spcBef>
              <a:buFontTx/>
              <a:buNone/>
              <a:defRPr/>
            </a:pPr>
            <a:r>
              <a:rPr lang="en-US" altLang="en-US" sz="1600" b="1" dirty="0" smtClean="0">
                <a:solidFill>
                  <a:srgbClr val="7F7F7F"/>
                </a:solidFill>
                <a:latin typeface="+mj-lt"/>
              </a:rPr>
              <a:t>Increased Popularity of Populism on the Left and Right</a:t>
            </a:r>
          </a:p>
        </p:txBody>
      </p:sp>
      <p:grpSp>
        <p:nvGrpSpPr>
          <p:cNvPr id="10245" name="Group 14"/>
          <p:cNvGrpSpPr>
            <a:grpSpLocks/>
          </p:cNvGrpSpPr>
          <p:nvPr/>
        </p:nvGrpSpPr>
        <p:grpSpPr bwMode="auto">
          <a:xfrm>
            <a:off x="506413" y="1838325"/>
            <a:ext cx="1641475" cy="1163638"/>
            <a:chOff x="485767" y="1838914"/>
            <a:chExt cx="1642193" cy="1163231"/>
          </a:xfrm>
        </p:grpSpPr>
        <p:pic>
          <p:nvPicPr>
            <p:cNvPr id="1026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806" y="1838914"/>
              <a:ext cx="1358115" cy="940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485767" y="2773625"/>
              <a:ext cx="1642193" cy="228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0" hangingPunct="0">
                <a:spcAft>
                  <a:spcPts val="50"/>
                </a:spcAft>
                <a:defRPr/>
              </a:pPr>
              <a:r>
                <a:rPr lang="en-US" sz="1100" b="1" dirty="0">
                  <a:solidFill>
                    <a:schemeClr val="tx1"/>
                  </a:solidFill>
                </a:rPr>
                <a:t>OCCUPY WALL STREET</a:t>
              </a:r>
            </a:p>
          </p:txBody>
        </p:sp>
      </p:grpSp>
      <p:grpSp>
        <p:nvGrpSpPr>
          <p:cNvPr id="10246" name="Group 12"/>
          <p:cNvGrpSpPr>
            <a:grpSpLocks/>
          </p:cNvGrpSpPr>
          <p:nvPr/>
        </p:nvGrpSpPr>
        <p:grpSpPr bwMode="auto">
          <a:xfrm>
            <a:off x="506413" y="3182938"/>
            <a:ext cx="1641475" cy="1177925"/>
            <a:chOff x="485767" y="3182709"/>
            <a:chExt cx="1642193" cy="1177549"/>
          </a:xfrm>
        </p:grpSpPr>
        <p:pic>
          <p:nvPicPr>
            <p:cNvPr id="1025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0549" y="3182709"/>
              <a:ext cx="932628" cy="98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485767" y="4131731"/>
              <a:ext cx="1642193" cy="2285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0" hangingPunct="0">
                <a:spcAft>
                  <a:spcPts val="50"/>
                </a:spcAft>
                <a:defRPr/>
              </a:pPr>
              <a:r>
                <a:rPr lang="en-US" sz="1100" b="1" dirty="0">
                  <a:solidFill>
                    <a:schemeClr val="tx1"/>
                  </a:solidFill>
                </a:rPr>
                <a:t>BERNIE SANDERS</a:t>
              </a:r>
            </a:p>
          </p:txBody>
        </p:sp>
      </p:grpSp>
      <p:grpSp>
        <p:nvGrpSpPr>
          <p:cNvPr id="10247" name="Group 8"/>
          <p:cNvGrpSpPr>
            <a:grpSpLocks/>
          </p:cNvGrpSpPr>
          <p:nvPr/>
        </p:nvGrpSpPr>
        <p:grpSpPr bwMode="auto">
          <a:xfrm>
            <a:off x="506413" y="4478338"/>
            <a:ext cx="1641475" cy="1401762"/>
            <a:chOff x="526247" y="4477946"/>
            <a:chExt cx="1642193" cy="1402266"/>
          </a:xfrm>
        </p:grpSpPr>
        <p:pic>
          <p:nvPicPr>
            <p:cNvPr id="1025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0984" y="4477946"/>
              <a:ext cx="1451758" cy="1170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526247" y="5651530"/>
              <a:ext cx="1642193" cy="2286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0" hangingPunct="0">
                <a:spcAft>
                  <a:spcPts val="50"/>
                </a:spcAft>
                <a:defRPr/>
              </a:pPr>
              <a:r>
                <a:rPr lang="en-US" sz="1100" b="1" dirty="0">
                  <a:solidFill>
                    <a:schemeClr val="tx1"/>
                  </a:solidFill>
                </a:rPr>
                <a:t>ELIZABETH WARREN</a:t>
              </a:r>
            </a:p>
          </p:txBody>
        </p:sp>
      </p:grpSp>
      <p:grpSp>
        <p:nvGrpSpPr>
          <p:cNvPr id="10248" name="Group 15"/>
          <p:cNvGrpSpPr>
            <a:grpSpLocks/>
          </p:cNvGrpSpPr>
          <p:nvPr/>
        </p:nvGrpSpPr>
        <p:grpSpPr bwMode="auto">
          <a:xfrm>
            <a:off x="4724400" y="2324100"/>
            <a:ext cx="1641475" cy="1073150"/>
            <a:chOff x="4724214" y="2323431"/>
            <a:chExt cx="1642193" cy="1073874"/>
          </a:xfrm>
        </p:grpSpPr>
        <p:grpSp>
          <p:nvGrpSpPr>
            <p:cNvPr id="10252" name="Group 7"/>
            <p:cNvGrpSpPr>
              <a:grpSpLocks/>
            </p:cNvGrpSpPr>
            <p:nvPr/>
          </p:nvGrpSpPr>
          <p:grpSpPr bwMode="auto">
            <a:xfrm>
              <a:off x="4915722" y="2323431"/>
              <a:ext cx="1259177" cy="848766"/>
              <a:chOff x="3118615" y="1991658"/>
              <a:chExt cx="1259177" cy="848766"/>
            </a:xfrm>
          </p:grpSpPr>
          <p:pic>
            <p:nvPicPr>
              <p:cNvPr id="10254"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18615" y="2180343"/>
                <a:ext cx="1259177" cy="66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21162" y="1991658"/>
                <a:ext cx="448238" cy="27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Rectangle 24"/>
            <p:cNvSpPr/>
            <p:nvPr/>
          </p:nvSpPr>
          <p:spPr>
            <a:xfrm>
              <a:off x="4724214" y="3170140"/>
              <a:ext cx="1642193" cy="227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0" hangingPunct="0">
                <a:spcAft>
                  <a:spcPts val="50"/>
                </a:spcAft>
                <a:defRPr/>
              </a:pPr>
              <a:r>
                <a:rPr lang="en-US" sz="1100" b="1" dirty="0">
                  <a:solidFill>
                    <a:schemeClr val="tx1"/>
                  </a:solidFill>
                </a:rPr>
                <a:t>TEA PARTY MOVEMENT</a:t>
              </a:r>
            </a:p>
          </p:txBody>
        </p:sp>
      </p:grpSp>
      <p:grpSp>
        <p:nvGrpSpPr>
          <p:cNvPr id="10249" name="Group 16"/>
          <p:cNvGrpSpPr>
            <a:grpSpLocks/>
          </p:cNvGrpSpPr>
          <p:nvPr/>
        </p:nvGrpSpPr>
        <p:grpSpPr bwMode="auto">
          <a:xfrm>
            <a:off x="4724400" y="3854450"/>
            <a:ext cx="1641475" cy="1458913"/>
            <a:chOff x="4724214" y="3854563"/>
            <a:chExt cx="1642193" cy="1459207"/>
          </a:xfrm>
        </p:grpSpPr>
        <p:pic>
          <p:nvPicPr>
            <p:cNvPr id="10250"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41282" y="3854563"/>
              <a:ext cx="1208056" cy="123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4724214" y="5085124"/>
              <a:ext cx="1642193" cy="2286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0" hangingPunct="0">
                <a:spcAft>
                  <a:spcPts val="50"/>
                </a:spcAft>
                <a:defRPr/>
              </a:pPr>
              <a:r>
                <a:rPr lang="en-US" sz="1100" b="1" dirty="0">
                  <a:solidFill>
                    <a:schemeClr val="tx1"/>
                  </a:solidFill>
                </a:rPr>
                <a:t>DONALD TRUMP</a:t>
              </a:r>
            </a:p>
          </p:txBody>
        </p:sp>
      </p:grpSp>
    </p:spTree>
    <p:extLst>
      <p:ext uri="{BB962C8B-B14F-4D97-AF65-F5344CB8AC3E}">
        <p14:creationId xmlns:p14="http://schemas.microsoft.com/office/powerpoint/2010/main" val="30336001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Chart 5"/>
          <p:cNvGraphicFramePr>
            <a:graphicFrameLocks/>
          </p:cNvGraphicFramePr>
          <p:nvPr/>
        </p:nvGraphicFramePr>
        <p:xfrm>
          <a:off x="411163" y="2001838"/>
          <a:ext cx="5392737" cy="3405187"/>
        </p:xfrm>
        <a:graphic>
          <a:graphicData uri="http://schemas.openxmlformats.org/presentationml/2006/ole">
            <mc:AlternateContent xmlns:mc="http://schemas.openxmlformats.org/markup-compatibility/2006">
              <mc:Choice xmlns:v="urn:schemas-microsoft-com:vml" Requires="v">
                <p:oleObj spid="_x0000_s1033" name="Chart" r:id="rId5" imgW="5401524" imgH="3414056" progId="Excel.Chart.8">
                  <p:embed/>
                </p:oleObj>
              </mc:Choice>
              <mc:Fallback>
                <p:oleObj name="Chart" r:id="rId5" imgW="5401524" imgH="3414056"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163" y="2001838"/>
                        <a:ext cx="5392737" cy="34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sz="2400" b="1" dirty="0">
              <a:solidFill>
                <a:schemeClr val="bg1"/>
              </a:solidFill>
              <a:latin typeface="FreightSans Pro Book" pitchFamily="50" charset="0"/>
            </a:endParaRPr>
          </a:p>
        </p:txBody>
      </p:sp>
      <p:sp>
        <p:nvSpPr>
          <p:cNvPr id="11268" name="Title 1"/>
          <p:cNvSpPr>
            <a:spLocks noGrp="1"/>
          </p:cNvSpPr>
          <p:nvPr>
            <p:ph type="title"/>
          </p:nvPr>
        </p:nvSpPr>
        <p:spPr>
          <a:xfrm>
            <a:off x="228600" y="630238"/>
            <a:ext cx="8032750" cy="854075"/>
          </a:xfrm>
        </p:spPr>
        <p:txBody>
          <a:bodyPr/>
          <a:lstStyle/>
          <a:p>
            <a:r>
              <a:rPr lang="en-US" altLang="en-US" smtClean="0"/>
              <a:t>A Slow Recovery Has Led to Economic Anxiety</a:t>
            </a:r>
          </a:p>
        </p:txBody>
      </p:sp>
      <p:sp>
        <p:nvSpPr>
          <p:cNvPr id="77" name="Rectangle 14"/>
          <p:cNvSpPr>
            <a:spLocks noChangeArrowheads="1"/>
          </p:cNvSpPr>
          <p:nvPr/>
        </p:nvSpPr>
        <p:spPr bwMode="auto">
          <a:xfrm>
            <a:off x="479425" y="1500188"/>
            <a:ext cx="80010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eaLnBrk="0" hangingPunct="0">
              <a:lnSpc>
                <a:spcPct val="100000"/>
              </a:lnSpc>
              <a:spcBef>
                <a:spcPct val="0"/>
              </a:spcBef>
              <a:buFontTx/>
              <a:buNone/>
              <a:defRPr/>
            </a:pPr>
            <a:r>
              <a:rPr lang="en-US" altLang="en-US" sz="1600" b="1" dirty="0" smtClean="0">
                <a:solidFill>
                  <a:srgbClr val="7F7F7F"/>
                </a:solidFill>
                <a:latin typeface="+mj-lt"/>
              </a:rPr>
              <a:t>Median Real Household Annual Income</a:t>
            </a:r>
          </a:p>
          <a:p>
            <a:pPr eaLnBrk="0" hangingPunct="0">
              <a:lnSpc>
                <a:spcPct val="100000"/>
              </a:lnSpc>
              <a:spcBef>
                <a:spcPct val="0"/>
              </a:spcBef>
              <a:buFontTx/>
              <a:buNone/>
              <a:defRPr/>
            </a:pPr>
            <a:r>
              <a:rPr lang="en-US" altLang="en-US" sz="1200" dirty="0" smtClean="0">
                <a:solidFill>
                  <a:srgbClr val="7F7F7F"/>
                </a:solidFill>
                <a:latin typeface="+mj-lt"/>
              </a:rPr>
              <a:t>Thousands of 2014 dollars, not seasonally adjusted</a:t>
            </a:r>
          </a:p>
        </p:txBody>
      </p:sp>
      <p:cxnSp>
        <p:nvCxnSpPr>
          <p:cNvPr id="8" name="Straight Connector 7"/>
          <p:cNvCxnSpPr/>
          <p:nvPr/>
        </p:nvCxnSpPr>
        <p:spPr>
          <a:xfrm flipV="1">
            <a:off x="2622550" y="2638425"/>
            <a:ext cx="0" cy="2370138"/>
          </a:xfrm>
          <a:prstGeom prst="line">
            <a:avLst/>
          </a:prstGeom>
          <a:ln w="9525">
            <a:solidFill>
              <a:srgbClr val="D2777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542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sz="2400" b="1" dirty="0">
              <a:solidFill>
                <a:schemeClr val="bg1"/>
              </a:solidFill>
              <a:latin typeface="FreightSans Pro Book" pitchFamily="50" charset="0"/>
            </a:endParaRPr>
          </a:p>
        </p:txBody>
      </p:sp>
      <p:sp>
        <p:nvSpPr>
          <p:cNvPr id="13315" name="Title 1"/>
          <p:cNvSpPr>
            <a:spLocks noGrp="1"/>
          </p:cNvSpPr>
          <p:nvPr>
            <p:ph type="title"/>
          </p:nvPr>
        </p:nvSpPr>
        <p:spPr>
          <a:xfrm>
            <a:off x="228600" y="630238"/>
            <a:ext cx="8667750" cy="854075"/>
          </a:xfrm>
        </p:spPr>
        <p:txBody>
          <a:bodyPr/>
          <a:lstStyle/>
          <a:p>
            <a:r>
              <a:rPr lang="en-US" altLang="en-US" smtClean="0"/>
              <a:t>Congressional Approval Hovers Near Three-Decade Low</a:t>
            </a:r>
            <a:endParaRPr lang="en-US" altLang="en-US" b="0" smtClean="0"/>
          </a:p>
        </p:txBody>
      </p:sp>
      <p:sp>
        <p:nvSpPr>
          <p:cNvPr id="77" name="Rectangle 14"/>
          <p:cNvSpPr>
            <a:spLocks noChangeArrowheads="1"/>
          </p:cNvSpPr>
          <p:nvPr/>
        </p:nvSpPr>
        <p:spPr bwMode="auto">
          <a:xfrm>
            <a:off x="479425" y="1500188"/>
            <a:ext cx="8001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 typeface="Arial" panose="020B0604020202020204" pitchFamily="34" charset="0"/>
              <a:buNone/>
              <a:defRPr/>
            </a:pPr>
            <a:r>
              <a:rPr lang="en-US" altLang="en-US" sz="1600" b="1" dirty="0" smtClean="0">
                <a:solidFill>
                  <a:srgbClr val="7F7F7F"/>
                </a:solidFill>
                <a:latin typeface="+mj-lt"/>
                <a:cs typeface="Gill Sans MT" panose="020B0502020104020203" pitchFamily="34" charset="0"/>
              </a:rPr>
              <a:t>Congressional Approval Rating</a:t>
            </a:r>
            <a:endParaRPr lang="en-US" altLang="en-US" sz="1200" dirty="0" smtClean="0">
              <a:solidFill>
                <a:srgbClr val="7F7F7F"/>
              </a:solidFill>
              <a:latin typeface="+mj-lt"/>
            </a:endParaRPr>
          </a:p>
        </p:txBody>
      </p:sp>
      <p:sp>
        <p:nvSpPr>
          <p:cNvPr id="17" name="Text Placeholder 18"/>
          <p:cNvSpPr txBox="1">
            <a:spLocks/>
          </p:cNvSpPr>
          <p:nvPr/>
        </p:nvSpPr>
        <p:spPr bwMode="auto">
          <a:xfrm>
            <a:off x="0" y="6207125"/>
            <a:ext cx="9144000" cy="374650"/>
          </a:xfrm>
          <a:prstGeom prst="rect">
            <a:avLst/>
          </a:prstGeom>
          <a:noFill/>
          <a:ln>
            <a:noFill/>
          </a:ln>
          <a:extLst/>
        </p:spPr>
        <p:txBody>
          <a:bodyPr anchor="b"/>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ＭＳ Ｐゴシック"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ＭＳ Ｐゴシック"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ＭＳ Ｐゴシック"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ＭＳ Ｐゴシック"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ea typeface="MS PGothic" panose="020B0600070205080204" pitchFamily="34" charset="-128"/>
              </a:rPr>
              <a:t>Sources: Gallup.com, April 6-10, 2016.</a:t>
            </a:r>
            <a:endParaRPr lang="en-US" sz="1000" i="1" dirty="0">
              <a:solidFill>
                <a:schemeClr val="tx1">
                  <a:lumMod val="65000"/>
                  <a:lumOff val="35000"/>
                </a:schemeClr>
              </a:solidFill>
              <a:latin typeface="+mn-lt"/>
              <a:ea typeface="MS PGothic" panose="020B0600070205080204" pitchFamily="34" charset="-128"/>
            </a:endParaRPr>
          </a:p>
        </p:txBody>
      </p:sp>
      <p:pic>
        <p:nvPicPr>
          <p:cNvPr id="133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688" y="2038350"/>
            <a:ext cx="8235950"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688716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DCDateModified xmlns="http://schemas.microsoft.com/sharepoint/v3/fields" xsi:nil="true"/>
    <Abstract xmlns="673919eb-7a4b-4402-b67c-65af66b4f6ac" xsi:nil="true"/>
    <Title_x0020__x0028_linked_x0020_to_x0020_item_x0029_ xmlns="673919eb-7a4b-4402-b67c-65af66b4f6ac" xsi:nil="true"/>
    <Short_x0020_Title xmlns="673919eb-7a4b-4402-b67c-65af66b4f6ac" xsi:nil="true"/>
    <Document_x0020_Date xmlns="673919eb-7a4b-4402-b67c-65af66b4f6ac" xsi:nil="true"/>
    <Date1 xmlns="673919eb-7a4b-4402-b67c-65af66b4f6ac" xsi:nil="true"/>
    <RoutingRuleDescription xmlns="http://schemas.microsoft.com/sharepoint/v3" xsi:nil="true"/>
    <Title_x0020__x0028_linked_x0020_to_x0020_item_x0020_in_x0020_new_x0020_window_x0029_ xmlns="673919eb-7a4b-4402-b67c-65af66b4f6ac" xsi:nil="true"/>
    <Subcategory xmlns="673919eb-7a4b-4402-b67c-65af66b4f6ac" xsi:nil="true"/>
    <_DCDateCreated xmlns="http://schemas.microsoft.com/sharepoint/v3/fields" xsi:nil="true"/>
  </documentManagement>
</p:properties>
</file>

<file path=customXml/item2.xml><?xml version="1.0" encoding="utf-8"?>
<ct:contentTypeSchema xmlns:ct="http://schemas.microsoft.com/office/2006/metadata/contentType" xmlns:ma="http://schemas.microsoft.com/office/2006/metadata/properties/metaAttributes" ct:_="" ma:_="" ma:contentTypeName="Co-op Document" ma:contentTypeID="0x010100B8F1919E342E7B42A19DA86CF045E376001D1271F8E9B68942A982C182913A4C36" ma:contentTypeVersion="0" ma:contentTypeDescription="" ma:contentTypeScope="" ma:versionID="987bf7b1b72b0b7036b8f2be81644af6">
  <xsd:schema xmlns:xsd="http://www.w3.org/2001/XMLSchema" xmlns:xs="http://www.w3.org/2001/XMLSchema" xmlns:p="http://schemas.microsoft.com/office/2006/metadata/properties" xmlns:ns1="http://schemas.microsoft.com/sharepoint/v3" xmlns:ns2="http://schemas.microsoft.com/sharepoint/v3/fields" xmlns:ns3="673919eb-7a4b-4402-b67c-65af66b4f6ac" targetNamespace="http://schemas.microsoft.com/office/2006/metadata/properties" ma:root="true" ma:fieldsID="e2fd6b4e71e3ceb29a60bfcd6aefe2e9" ns1:_="" ns2:_="" ns3:_="">
    <xsd:import namespace="http://schemas.microsoft.com/sharepoint/v3"/>
    <xsd:import namespace="http://schemas.microsoft.com/sharepoint/v3/fields"/>
    <xsd:import namespace="673919eb-7a4b-4402-b67c-65af66b4f6ac"/>
    <xsd:element name="properties">
      <xsd:complexType>
        <xsd:sequence>
          <xsd:element name="documentManagement">
            <xsd:complexType>
              <xsd:all>
                <xsd:element ref="ns2:_DCDateCreated" minOccurs="0"/>
                <xsd:element ref="ns2:_DCDateModified" minOccurs="0"/>
                <xsd:element ref="ns1:RoutingRuleDescription" minOccurs="0"/>
                <xsd:element ref="ns3:Short_x0020_Title" minOccurs="0"/>
                <xsd:element ref="ns3:Abstract" minOccurs="0"/>
                <xsd:element ref="ns3:Document_x0020_Date" minOccurs="0"/>
                <xsd:element ref="ns3:Subcategory" minOccurs="0"/>
                <xsd:element ref="ns3:Title_x0020__x0028_linked_x0020_to_x0020_item_x0029_" minOccurs="0"/>
                <xsd:element ref="ns3:Title_x0020__x0028_linked_x0020_to_x0020_item_x0020_in_x0020_new_x0020_window_x0029_" minOccurs="0"/>
                <xsd:element ref="ns3:Date1"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2" nillable="true" ma:displayName="Description" ma:description="" ma:internalName="RoutingRuleDescriptio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DCDateCreated" ma:index="10" nillable="true" ma:displayName="Date Created" ma:description="The date on which this resource was created" ma:format="DateTime" ma:internalName="_DCDateCreated">
      <xsd:simpleType>
        <xsd:restriction base="dms:DateTime"/>
      </xsd:simpleType>
    </xsd:element>
    <xsd:element name="_DCDateModified" ma:index="11" nillable="true" ma:displayName="Date Modified" ma:description="The date on which this resource was last modified" ma:format="DateTime" ma:internalName="_DCDateModified">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73919eb-7a4b-4402-b67c-65af66b4f6ac" elementFormDefault="qualified">
    <xsd:import namespace="http://schemas.microsoft.com/office/2006/documentManagement/types"/>
    <xsd:import namespace="http://schemas.microsoft.com/office/infopath/2007/PartnerControls"/>
    <xsd:element name="Short_x0020_Title" ma:index="13" nillable="true" ma:displayName="Short Title" ma:internalName="Short_x0020_Title">
      <xsd:simpleType>
        <xsd:restriction base="dms:Text">
          <xsd:maxLength value="255"/>
        </xsd:restriction>
      </xsd:simpleType>
    </xsd:element>
    <xsd:element name="Abstract" ma:index="14" nillable="true" ma:displayName="Abstract" ma:internalName="Abstract">
      <xsd:simpleType>
        <xsd:restriction base="dms:Note">
          <xsd:maxLength value="255"/>
        </xsd:restriction>
      </xsd:simpleType>
    </xsd:element>
    <xsd:element name="Document_x0020_Date" ma:index="15" nillable="true" ma:displayName="Document Date" ma:format="DateOnly" ma:internalName="Document_x0020_Date">
      <xsd:simpleType>
        <xsd:restriction base="dms:DateTime"/>
      </xsd:simpleType>
    </xsd:element>
    <xsd:element name="Subcategory" ma:index="16" nillable="true" ma:displayName="Subcategory" ma:internalName="Subcategory">
      <xsd:simpleType>
        <xsd:restriction base="dms:Text">
          <xsd:maxLength value="255"/>
        </xsd:restriction>
      </xsd:simpleType>
    </xsd:element>
    <xsd:element name="Title_x0020__x0028_linked_x0020_to_x0020_item_x0029_" ma:index="18" nillable="true" ma:displayName="Title (linked to item)" ma:description="Title linked to item" ma:internalName="Title_x0020__x0028_linked_x0020_to_x0020_item_x0029_">
      <xsd:simpleType>
        <xsd:restriction base="dms:Unknown"/>
      </xsd:simpleType>
    </xsd:element>
    <xsd:element name="Title_x0020__x0028_linked_x0020_to_x0020_item_x0020_in_x0020_new_x0020_window_x0029_" ma:index="19" nillable="true" ma:displayName="Title (linked to item in new window)" ma:description="Title linked to item launcing in new window" ma:internalName="Title_x0020__x0028_linked_x0020_to_x0020_item_x0020_in_x0020_new_x0020_window_x0029_">
      <xsd:simpleType>
        <xsd:restriction base="dms:Unknown"/>
      </xsd:simpleType>
    </xsd:element>
    <xsd:element name="Date1" ma:index="20" nillable="true" ma:displayName="Date" ma:format="DateOnly" ma:internalName="Date1">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7" ma:displayName="Author"/>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ma:index="9" ma:displayName="Keywords"/>
        <xsd:element ref="dc:language" minOccurs="0" maxOccurs="1"/>
        <xsd:element name="category" minOccurs="0" maxOccurs="1" type="xsd:string" ma:index="8" ma:displayName="Category"/>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55A253-2747-4FCA-97AF-CDF957A6B727}">
  <ds:schemaRefs>
    <ds:schemaRef ds:uri="http://purl.org/dc/terms/"/>
    <ds:schemaRef ds:uri="http://schemas.microsoft.com/office/2006/documentManagement/types"/>
    <ds:schemaRef ds:uri="http://www.w3.org/XML/1998/namespace"/>
    <ds:schemaRef ds:uri="http://schemas.microsoft.com/sharepoint/v3/fields"/>
    <ds:schemaRef ds:uri="http://schemas.microsoft.com/sharepoint/v3"/>
    <ds:schemaRef ds:uri="673919eb-7a4b-4402-b67c-65af66b4f6ac"/>
    <ds:schemaRef ds:uri="http://purl.org/dc/dcmitype/"/>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6C944E3F-E57D-4FC0-BE1D-9BE000E559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3/fields"/>
    <ds:schemaRef ds:uri="673919eb-7a4b-4402-b67c-65af66b4f6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2397A8D-1A05-4BB8-A8CA-7DFDEF1ECE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Concourse</Template>
  <TotalTime>95</TotalTime>
  <Words>5513</Words>
  <Application>Microsoft Office PowerPoint</Application>
  <PresentationFormat>On-screen Show (4:3)</PresentationFormat>
  <Paragraphs>876</Paragraphs>
  <Slides>40</Slides>
  <Notes>14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40</vt:i4>
      </vt:variant>
    </vt:vector>
  </HeadingPairs>
  <TitlesOfParts>
    <vt:vector size="43" baseType="lpstr">
      <vt:lpstr>Concourse</vt:lpstr>
      <vt:lpstr>Chart</vt:lpstr>
      <vt:lpstr>Microsoft Excel Chart</vt:lpstr>
      <vt:lpstr>AREA Summer Meeting 2016 </vt:lpstr>
      <vt:lpstr>Today’s Discussion </vt:lpstr>
      <vt:lpstr>Welcome to Rep. Jim Matheson</vt:lpstr>
      <vt:lpstr>Federal Issues Update</vt:lpstr>
      <vt:lpstr>2016 Election</vt:lpstr>
      <vt:lpstr>Presidential Race: July 2016</vt:lpstr>
      <vt:lpstr>Rise in Populism Leads to Anger and Distrust of Institutions Among Liberals and Conservatives</vt:lpstr>
      <vt:lpstr>A Slow Recovery Has Led to Economic Anxiety</vt:lpstr>
      <vt:lpstr>Congressional Approval Hovers Near Three-Decade Low</vt:lpstr>
      <vt:lpstr>Govt Seen As Biggest Problem 2nd Year in a Row </vt:lpstr>
      <vt:lpstr>Trump and Clinton:  Most Disliked Nominees … Ever </vt:lpstr>
      <vt:lpstr>Some Rs Won’t Travel to Cleveland </vt:lpstr>
      <vt:lpstr> Dump Trump?  Doubt It.  </vt:lpstr>
      <vt:lpstr>PowerPoint Presentation</vt:lpstr>
      <vt:lpstr>Trump VP Nominee Rumors </vt:lpstr>
      <vt:lpstr> Trump VP Rumors Cont.  </vt:lpstr>
      <vt:lpstr>Democratic Convention Speakers?</vt:lpstr>
      <vt:lpstr> Clinton Running Mate? </vt:lpstr>
      <vt:lpstr> Clinton Select as Running Mate? </vt:lpstr>
      <vt:lpstr>Electoral College Explained…</vt:lpstr>
      <vt:lpstr>Based on Past Presidential Elections, Democrats May Hold a Slight Advantage Heading into 2016 General Election</vt:lpstr>
      <vt:lpstr>Public Opinion on Issues </vt:lpstr>
      <vt:lpstr>Cook Ratings Favor Democrats in Presidential Election</vt:lpstr>
      <vt:lpstr>Several Swing States Lean D</vt:lpstr>
      <vt:lpstr>2016 Election - New Swing States?</vt:lpstr>
      <vt:lpstr> Senate Seats Most Likely to Flip?</vt:lpstr>
      <vt:lpstr> Alabama Senate Race At a Glance</vt:lpstr>
      <vt:lpstr>&gt; 40 House Races Close </vt:lpstr>
      <vt:lpstr>Alabama Leads on ACRE</vt:lpstr>
      <vt:lpstr>Alabama Leads on ACRE</vt:lpstr>
      <vt:lpstr>PowerPoint Presentation</vt:lpstr>
      <vt:lpstr>Rural Voters from Vermont, South Carolina, and West Virginia Showed Up at Democratic Primaries in Large Numbers</vt:lpstr>
      <vt:lpstr>PowerPoint Presentation</vt:lpstr>
      <vt:lpstr>PowerPoint Presentation</vt:lpstr>
      <vt:lpstr>“Political Advocacy Communications and Education” (PACE) Account</vt:lpstr>
      <vt:lpstr> National Political Issues Polling and Focus Groups </vt:lpstr>
      <vt:lpstr> Rural Power:  America’s Electric Cooperatives at the Conventions </vt:lpstr>
      <vt:lpstr> Rural Power:  America’s Electric Cooperatives at the Conventions </vt:lpstr>
      <vt:lpstr> Crossfire:  Time for your Questions and Feedback </vt:lpstr>
      <vt:lpstr>Thank you for having me!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Co-ops Vote PowerPoint Presentation (PPT)</dc:title>
  <dc:creator>AJ Williamson</dc:creator>
  <cp:lastModifiedBy>Marshall Schepis, Laura A.</cp:lastModifiedBy>
  <cp:revision>17</cp:revision>
  <dcterms:created xsi:type="dcterms:W3CDTF">2016-03-16T13:56:20Z</dcterms:created>
  <dcterms:modified xsi:type="dcterms:W3CDTF">2016-07-13T02:17:52Z</dcterms:modified>
  <cp:category>Communicator Resources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0x010100B8F1919E342E7B42A19DA86CF045E376001D1271F8E9B68942A982C182913A4C36</vt:lpwstr>
  </property>
</Properties>
</file>