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4" r:id="rId3"/>
    <p:sldId id="267" r:id="rId4"/>
    <p:sldId id="312" r:id="rId5"/>
    <p:sldId id="274" r:id="rId6"/>
    <p:sldId id="276" r:id="rId7"/>
    <p:sldId id="277" r:id="rId8"/>
    <p:sldId id="279" r:id="rId9"/>
    <p:sldId id="281" r:id="rId10"/>
    <p:sldId id="313" r:id="rId11"/>
    <p:sldId id="314" r:id="rId12"/>
    <p:sldId id="315" r:id="rId13"/>
    <p:sldId id="316" r:id="rId14"/>
    <p:sldId id="319" r:id="rId15"/>
    <p:sldId id="290" r:id="rId16"/>
    <p:sldId id="317" r:id="rId17"/>
    <p:sldId id="295" r:id="rId18"/>
    <p:sldId id="320" r:id="rId19"/>
    <p:sldId id="297" r:id="rId20"/>
    <p:sldId id="306" r:id="rId21"/>
    <p:sldId id="308" r:id="rId22"/>
    <p:sldId id="321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005828"/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3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E1CC35A6-FA8C-499C-8AEB-5C5AD16134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C1D5E82-4D39-46D5-95E5-EDF531C9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5E82-4D39-46D5-95E5-EDF531C94D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1126" indent="-28504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0194" indent="-2280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6271" indent="-2280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2350" indent="-2280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8426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64503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0582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76659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2D160-7168-4081-9F65-6D4FA851FBD0}" type="slidenum">
              <a:rPr lang="en-US" altLang="en-US" sz="1200">
                <a:latin typeface="Times"/>
              </a:rPr>
              <a:pPr/>
              <a:t>6</a:t>
            </a:fld>
            <a:endParaRPr lang="en-US" altLang="en-US" sz="1200">
              <a:latin typeface="Time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1126" indent="-28504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0194" indent="-2280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6271" indent="-2280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2350" indent="-2280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8426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64503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0582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76659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24E14B-36AC-4619-BF17-D2EDE36A414F}" type="slidenum">
              <a:rPr lang="en-US" altLang="en-US" sz="1200">
                <a:latin typeface="Times"/>
              </a:rPr>
              <a:pPr/>
              <a:t>7</a:t>
            </a:fld>
            <a:endParaRPr lang="en-US" altLang="en-US" sz="120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1126" indent="-28504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0194" indent="-2280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6271" indent="-2280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2350" indent="-2280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8426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64503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0582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76659" indent="-22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E3A3B8-CEF8-4757-A989-25AB25B461BD}" type="slidenum">
              <a:rPr lang="en-US" altLang="en-US" sz="1200">
                <a:latin typeface="Times"/>
              </a:rPr>
              <a:pPr/>
              <a:t>8</a:t>
            </a:fld>
            <a:endParaRPr lang="en-US" altLang="en-US" sz="1200">
              <a:latin typeface="Time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4117" lvl="1" indent="-228038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5E82-4D39-46D5-95E5-EDF531C94D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1B7C-923D-4A05-9922-6DB0746F2B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A608-ED30-4205-B231-A8B69EA6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58F7-93D4-45C9-9836-ABBC1F95084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5043-2021-4663-82DE-75D6AA23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2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242B6E63C7A1F6418F75749A9F8AEE60@wchnh.or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12" Type="http://schemas.openxmlformats.org/officeDocument/2006/relationships/image" Target="../media/image6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6.t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image" Target="../media/image8.wmf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4057652" cy="1534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349" y="2551837"/>
            <a:ext cx="86373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Rural Economic Development</a:t>
            </a:r>
            <a:b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Loan and Grant Program</a:t>
            </a:r>
          </a:p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REDLG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South </a:t>
            </a:r>
            <a:r>
              <a:rPr lang="en-US" b="1" dirty="0" smtClean="0">
                <a:solidFill>
                  <a:srgbClr val="002060"/>
                </a:solidFill>
              </a:rPr>
              <a:t>Alabama</a:t>
            </a:r>
            <a:r>
              <a:rPr lang="en-US" sz="4800" b="1" dirty="0" smtClean="0">
                <a:solidFill>
                  <a:srgbClr val="002060"/>
                </a:solidFill>
              </a:rPr>
              <a:t> EC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Brundidge Industrial Development Board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04" y="2209800"/>
            <a:ext cx="8229600" cy="25859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938712"/>
            <a:ext cx="464820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Classic Food Group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7982" r="15833"/>
          <a:stretch/>
        </p:blipFill>
        <p:spPr>
          <a:xfrm>
            <a:off x="5475452" y="4688974"/>
            <a:ext cx="2743200" cy="214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4" t="32831" r="9517" b="43489"/>
          <a:stretch/>
        </p:blipFill>
        <p:spPr>
          <a:xfrm>
            <a:off x="457200" y="2094424"/>
            <a:ext cx="8256298" cy="2788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35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South Alabama 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002060"/>
                </a:solidFill>
              </a:rPr>
              <a:t>Troy Industrial Development Board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"/>
          <a:stretch/>
        </p:blipFill>
        <p:spPr>
          <a:xfrm>
            <a:off x="1295400" y="1582848"/>
            <a:ext cx="6324600" cy="4436952"/>
          </a:xfrm>
          <a:ln w="317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81200" y="60198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Beverage Company</a:t>
            </a:r>
          </a:p>
        </p:txBody>
      </p:sp>
    </p:spTree>
    <p:extLst>
      <p:ext uri="{BB962C8B-B14F-4D97-AF65-F5344CB8AC3E}">
        <p14:creationId xmlns:p14="http://schemas.microsoft.com/office/powerpoint/2010/main" val="29934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South Alabama 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2060"/>
                </a:solidFill>
              </a:rPr>
              <a:t>Troy Industrial Development Board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2" descr="\\192.168.103.221\pcedc\PEDC\My Pictures\INDUSTRY PHOTOS\CGI 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114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xtLst/>
        </p:spPr>
      </p:pic>
      <p:sp>
        <p:nvSpPr>
          <p:cNvPr id="3" name="Rectangle 2"/>
          <p:cNvSpPr/>
          <p:nvPr/>
        </p:nvSpPr>
        <p:spPr>
          <a:xfrm>
            <a:off x="3048000" y="6172200"/>
            <a:ext cx="2852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CGI Technologies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8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South Alabama EC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Crenshaw County Healthcare Authority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9292"/>
            <a:ext cx="4084920" cy="48111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9" t="-557" r="5023" b="557"/>
          <a:stretch/>
        </p:blipFill>
        <p:spPr>
          <a:xfrm>
            <a:off x="259521" y="1524000"/>
            <a:ext cx="4512532" cy="48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Pea River 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002060"/>
                </a:solidFill>
              </a:rPr>
              <a:t>Black Forest Industrial Park – City of Ozark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8541" r="3944"/>
          <a:stretch/>
        </p:blipFill>
        <p:spPr>
          <a:xfrm>
            <a:off x="838200" y="1600200"/>
            <a:ext cx="7775458" cy="505822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65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5240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PowerSouth</a:t>
            </a:r>
            <a:r>
              <a:rPr lang="en-US" sz="4400" b="1" dirty="0" smtClean="0">
                <a:solidFill>
                  <a:srgbClr val="002060"/>
                </a:solidFill>
              </a:rPr>
              <a:t> Energy Cooperative</a:t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3600" b="0" dirty="0" err="1" smtClean="0">
                <a:solidFill>
                  <a:srgbClr val="002060"/>
                </a:solidFill>
              </a:rPr>
              <a:t>Mizell</a:t>
            </a:r>
            <a:r>
              <a:rPr lang="en-US" sz="3600" b="0" dirty="0" smtClean="0">
                <a:solidFill>
                  <a:srgbClr val="002060"/>
                </a:solidFill>
              </a:rPr>
              <a:t> Memorial Hospital</a:t>
            </a:r>
            <a:endParaRPr lang="en-US" sz="3600" b="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t="20551" r="5870"/>
          <a:stretch/>
        </p:blipFill>
        <p:spPr>
          <a:xfrm>
            <a:off x="430078" y="2133600"/>
            <a:ext cx="4321210" cy="3223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t="21769" r="16768"/>
          <a:stretch/>
        </p:blipFill>
        <p:spPr>
          <a:xfrm>
            <a:off x="4953000" y="2133600"/>
            <a:ext cx="3505200" cy="3223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562" y="5638800"/>
            <a:ext cx="2620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39821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57200"/>
            <a:ext cx="7772400" cy="6857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Cullman EC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4008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>
                <a:solidFill>
                  <a:srgbClr val="002060"/>
                </a:solidFill>
              </a:rPr>
              <a:t>Town of Dodge 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6" y="1828800"/>
            <a:ext cx="7239000" cy="4114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6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541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Cherokee EC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600" b="0" dirty="0" smtClean="0">
                <a:solidFill>
                  <a:srgbClr val="002060"/>
                </a:solidFill>
              </a:rPr>
              <a:t>Volunteer Fire Departments</a:t>
            </a:r>
            <a:endParaRPr lang="en-US" sz="3600" b="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25361" b="45072"/>
          <a:stretch/>
        </p:blipFill>
        <p:spPr>
          <a:xfrm>
            <a:off x="285916" y="1636752"/>
            <a:ext cx="5657684" cy="23591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3" b="29065"/>
          <a:stretch/>
        </p:blipFill>
        <p:spPr>
          <a:xfrm>
            <a:off x="2971800" y="3765467"/>
            <a:ext cx="6019800" cy="27792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5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 b="17464"/>
          <a:stretch/>
        </p:blipFill>
        <p:spPr bwMode="auto">
          <a:xfrm>
            <a:off x="412318" y="1828800"/>
            <a:ext cx="4849314" cy="2017484"/>
          </a:xfrm>
          <a:prstGeom prst="rect">
            <a:avLst/>
          </a:prstGeom>
          <a:ln w="381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36" y="1838424"/>
            <a:ext cx="3361870" cy="4482494"/>
          </a:xfrm>
          <a:prstGeom prst="rect">
            <a:avLst/>
          </a:prstGeom>
          <a:ln w="28575" cap="sq" cmpd="sng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458199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002060"/>
                </a:solidFill>
              </a:rPr>
              <a:t>Farmers Cooperatives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Elberta</a:t>
            </a:r>
            <a:r>
              <a:rPr lang="en-US" dirty="0" smtClean="0">
                <a:solidFill>
                  <a:srgbClr val="002060"/>
                </a:solidFill>
              </a:rPr>
              <a:t> (Baldwin)    Goshen (SAEC)   Selma (Pioneer)</a:t>
            </a:r>
          </a:p>
        </p:txBody>
      </p:sp>
      <p:pic>
        <p:nvPicPr>
          <p:cNvPr id="8" name="Picture 7" descr="REDLG PHOTOS 016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t="36616" b="20047"/>
          <a:stretch/>
        </p:blipFill>
        <p:spPr>
          <a:xfrm>
            <a:off x="381000" y="4267200"/>
            <a:ext cx="4880632" cy="205371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6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Clarke-Washington </a:t>
            </a:r>
            <a:r>
              <a:rPr lang="en-US" sz="4000" b="1" dirty="0" smtClean="0">
                <a:solidFill>
                  <a:srgbClr val="002060"/>
                </a:solidFill>
              </a:rPr>
              <a:t>EMC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solidFill>
                  <a:srgbClr val="002060"/>
                </a:solidFill>
              </a:rPr>
              <a:t>CT Scanner for the Clarke-Washington Hospital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id:242B6E63C7A1F6418F75749A9F8AEE60@wchnh.org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29400" cy="467622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41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Who may apply to this program?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u="sng" dirty="0" smtClean="0">
                <a:solidFill>
                  <a:srgbClr val="002060"/>
                </a:solidFill>
              </a:rPr>
              <a:t>All</a:t>
            </a:r>
            <a:r>
              <a:rPr lang="en-US" sz="3600" b="1" dirty="0" smtClean="0"/>
              <a:t> rural electric cooperatives in Alabama</a:t>
            </a:r>
            <a:endParaRPr lang="en-US" b="1" dirty="0"/>
          </a:p>
          <a:p>
            <a:pPr>
              <a:buClr>
                <a:schemeClr val="tx2"/>
              </a:buClr>
            </a:pPr>
            <a:endParaRPr lang="en-US" altLang="en-US" dirty="0" smtClean="0"/>
          </a:p>
          <a:p>
            <a:pPr>
              <a:buClr>
                <a:schemeClr val="tx2"/>
              </a:buClr>
            </a:pPr>
            <a:r>
              <a:rPr lang="en-US" altLang="en-US" dirty="0" smtClean="0"/>
              <a:t>A </a:t>
            </a:r>
            <a:r>
              <a:rPr lang="en-US" altLang="en-US" dirty="0"/>
              <a:t>borrower with an outstanding loan with the USDA Rural Utilities Service (RUS)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A former borrower of USDA RUS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A nonprofit utility that was never a borrower of RUS, but would be eligible to become one (municipal electric)</a:t>
            </a:r>
          </a:p>
        </p:txBody>
      </p:sp>
    </p:spTree>
    <p:extLst>
      <p:ext uri="{BB962C8B-B14F-4D97-AF65-F5344CB8AC3E}">
        <p14:creationId xmlns:p14="http://schemas.microsoft.com/office/powerpoint/2010/main" val="10437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15784" r="20348" b="12451"/>
          <a:stretch/>
        </p:blipFill>
        <p:spPr>
          <a:xfrm>
            <a:off x="381000" y="228600"/>
            <a:ext cx="4495800" cy="6435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38600" y="228600"/>
            <a:ext cx="487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USDA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Rural Development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24300" y="3445032"/>
            <a:ext cx="533400" cy="366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648200" y="3084902"/>
            <a:ext cx="2286000" cy="6858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Opelika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moved to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Tuskegee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175"/>
          <a:stretch/>
        </p:blipFill>
        <p:spPr>
          <a:xfrm>
            <a:off x="8072437" y="6264602"/>
            <a:ext cx="519978" cy="3719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5020" y="1905982"/>
            <a:ext cx="423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www.rd.usda.gov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1919420" y="5867400"/>
            <a:ext cx="600538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Application submissions—unlimited</a:t>
            </a:r>
          </a:p>
          <a:p>
            <a:r>
              <a:rPr lang="en-US" i="1" dirty="0" smtClean="0"/>
              <a:t>Multiple awards allowable to same cooperative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161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4057652" cy="1534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349" y="2551837"/>
            <a:ext cx="86373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Rural Economic Development</a:t>
            </a:r>
            <a:b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Loan and Grant Program</a:t>
            </a:r>
          </a:p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REDLG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4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447800"/>
            <a:ext cx="8229600" cy="3078162"/>
          </a:xfrm>
        </p:spPr>
        <p:txBody>
          <a:bodyPr>
            <a:normAutofit/>
          </a:bodyPr>
          <a:lstStyle/>
          <a:p>
            <a:r>
              <a:rPr lang="en-US" b="1" dirty="0" smtClean="0"/>
              <a:t>Rural Economic Development</a:t>
            </a:r>
            <a:br>
              <a:rPr lang="en-US" b="1" dirty="0" smtClean="0"/>
            </a:br>
            <a:r>
              <a:rPr lang="en-US" b="1" dirty="0" smtClean="0"/>
              <a:t>Loan and Grant Program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REDLG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038600"/>
            <a:ext cx="8610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Rural Economic Development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</a:t>
            </a:r>
          </a:p>
          <a:p>
            <a:endParaRPr lang="en-US" sz="2400" b="1" dirty="0" smtClean="0"/>
          </a:p>
          <a:p>
            <a:r>
              <a:rPr lang="en-US" sz="4000" dirty="0" smtClean="0"/>
              <a:t>Rural Economic Development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365114"/>
            <a:ext cx="2873830" cy="10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USDA RUS Eligible Applicant/Borrower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dirty="0" smtClean="0"/>
              <a:t> “Intermediary”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Project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dirty="0" smtClean="0"/>
              <a:t>“Ultimate Recipient”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endParaRPr lang="en-US" dirty="0" smtClean="0"/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Eligible Location</a:t>
            </a:r>
          </a:p>
          <a:p>
            <a:pPr marL="0" indent="0" algn="ctr">
              <a:buNone/>
              <a:defRPr/>
            </a:pPr>
            <a:r>
              <a:rPr lang="en-US" dirty="0" smtClean="0"/>
              <a:t>“Rural </a:t>
            </a:r>
            <a:r>
              <a:rPr lang="en-US" dirty="0"/>
              <a:t>Areas with </a:t>
            </a:r>
            <a:r>
              <a:rPr lang="en-US" dirty="0" smtClean="0"/>
              <a:t>Populations &lt;50,000”</a:t>
            </a:r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Application Funding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dirty="0" smtClean="0"/>
              <a:t>“Nationally Competitive – Monthly”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CE53-AC75-460A-9CBC-4FDA958BC6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REDL or “</a:t>
            </a:r>
            <a:r>
              <a:rPr lang="en-US" sz="4000" b="1" i="1" dirty="0" smtClean="0">
                <a:solidFill>
                  <a:srgbClr val="002060"/>
                </a:solidFill>
                <a:latin typeface="+mn-lt"/>
              </a:rPr>
              <a:t>Pass Through”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Loan</a:t>
            </a:r>
          </a:p>
        </p:txBody>
      </p:sp>
      <p:sp>
        <p:nvSpPr>
          <p:cNvPr id="10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2BD3-9CA3-47AD-9AC1-1B6145902D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23557" name="Object 3"/>
          <p:cNvGraphicFramePr>
            <a:graphicFrameLocks noChangeAspect="1"/>
          </p:cNvGraphicFramePr>
          <p:nvPr/>
        </p:nvGraphicFramePr>
        <p:xfrm>
          <a:off x="2057400" y="3200400"/>
          <a:ext cx="1295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Clip" r:id="rId3" imgW="5189538" imgH="2233613" progId="">
                  <p:embed/>
                </p:oleObj>
              </mc:Choice>
              <mc:Fallback>
                <p:oleObj name="Clip" r:id="rId3" imgW="5189538" imgH="2233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12954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4"/>
          <p:cNvGraphicFramePr>
            <a:graphicFrameLocks noChangeAspect="1"/>
          </p:cNvGraphicFramePr>
          <p:nvPr/>
        </p:nvGraphicFramePr>
        <p:xfrm>
          <a:off x="5181600" y="3352800"/>
          <a:ext cx="114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Clip" r:id="rId5" imgW="5189538" imgH="2233613" progId="">
                  <p:embed/>
                </p:oleObj>
              </mc:Choice>
              <mc:Fallback>
                <p:oleObj name="Clip" r:id="rId5" imgW="5189538" imgH="2233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14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64891"/>
              </p:ext>
            </p:extLst>
          </p:nvPr>
        </p:nvGraphicFramePr>
        <p:xfrm>
          <a:off x="5791200" y="1295400"/>
          <a:ext cx="30480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95400"/>
                        <a:ext cx="30480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6"/>
          <p:cNvGraphicFramePr>
            <a:graphicFrameLocks noChangeAspect="1"/>
          </p:cNvGraphicFramePr>
          <p:nvPr/>
        </p:nvGraphicFramePr>
        <p:xfrm>
          <a:off x="3429000" y="3962400"/>
          <a:ext cx="16256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" name="Clip" r:id="rId8" imgW="4425950" imgH="4594225" progId="">
                  <p:embed/>
                </p:oleObj>
              </mc:Choice>
              <mc:Fallback>
                <p:oleObj name="Clip" r:id="rId8" imgW="4425950" imgH="45942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16256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5424714" y="3777343"/>
            <a:ext cx="3185886" cy="26670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kern="0" dirty="0"/>
              <a:t> </a:t>
            </a:r>
            <a:r>
              <a:rPr lang="en-US" sz="2800" b="1" kern="0" dirty="0" smtClean="0"/>
              <a:t>Rural Electric Cooperative  </a:t>
            </a:r>
            <a:r>
              <a:rPr lang="en-US" sz="2800" b="1" u="sng" kern="0" dirty="0"/>
              <a:t>loans</a:t>
            </a:r>
            <a:r>
              <a:rPr lang="en-US" sz="2800" b="1" kern="0" dirty="0"/>
              <a:t> </a:t>
            </a:r>
            <a:r>
              <a:rPr lang="en-US" sz="2800" kern="0" dirty="0"/>
              <a:t>to </a:t>
            </a:r>
            <a:r>
              <a:rPr lang="en-US" sz="2800" kern="0" dirty="0" smtClean="0"/>
              <a:t>   ultimate recipient </a:t>
            </a:r>
            <a:r>
              <a:rPr lang="en-US" sz="2800" kern="0" dirty="0"/>
              <a:t>at </a:t>
            </a:r>
            <a:r>
              <a:rPr lang="en-US" sz="2800" kern="0" dirty="0" smtClean="0"/>
              <a:t>                        0</a:t>
            </a:r>
            <a:r>
              <a:rPr lang="en-US" sz="2800" kern="0" dirty="0"/>
              <a:t>% interest</a:t>
            </a:r>
          </a:p>
        </p:txBody>
      </p:sp>
      <p:graphicFrame>
        <p:nvGraphicFramePr>
          <p:cNvPr id="23561" name="Object 7"/>
          <p:cNvGraphicFramePr>
            <a:graphicFrameLocks noChangeAspect="1"/>
          </p:cNvGraphicFramePr>
          <p:nvPr/>
        </p:nvGraphicFramePr>
        <p:xfrm>
          <a:off x="2667000" y="5410200"/>
          <a:ext cx="30480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Clip" r:id="rId10" imgW="7056438" imgH="2841625" progId="">
                  <p:embed/>
                </p:oleObj>
              </mc:Choice>
              <mc:Fallback>
                <p:oleObj name="Clip" r:id="rId10" imgW="7056438" imgH="2841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0200"/>
                        <a:ext cx="30480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32971" y="3886200"/>
            <a:ext cx="2288458" cy="26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sz="2800" b="1" kern="0" dirty="0" smtClean="0"/>
              <a:t>Rural Electric Cooperative </a:t>
            </a:r>
            <a:r>
              <a:rPr lang="en-US" sz="2800" b="1" u="sng" kern="0" dirty="0" smtClean="0"/>
              <a:t>borrows</a:t>
            </a:r>
            <a:r>
              <a:rPr lang="en-US" sz="2800" b="1" kern="0" dirty="0" smtClean="0"/>
              <a:t> </a:t>
            </a:r>
            <a:r>
              <a:rPr lang="en-US" sz="2800" kern="0" dirty="0"/>
              <a:t>from </a:t>
            </a:r>
            <a:r>
              <a:rPr lang="en-US" sz="2800" kern="0" dirty="0" smtClean="0"/>
              <a:t>USDA at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sz="2800" kern="0" dirty="0" smtClean="0"/>
              <a:t>0% interest  10 years  </a:t>
            </a:r>
            <a:r>
              <a:rPr lang="en-US" sz="3000" kern="0" dirty="0" smtClean="0"/>
              <a:t>                           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3000" kern="0" dirty="0"/>
          </a:p>
        </p:txBody>
      </p:sp>
      <p:cxnSp>
        <p:nvCxnSpPr>
          <p:cNvPr id="23564" name="Straight Arrow Connector 17"/>
          <p:cNvCxnSpPr>
            <a:cxnSpLocks noChangeShapeType="1"/>
          </p:cNvCxnSpPr>
          <p:nvPr/>
        </p:nvCxnSpPr>
        <p:spPr bwMode="auto">
          <a:xfrm>
            <a:off x="2209800" y="304800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19"/>
          <p:cNvCxnSpPr>
            <a:cxnSpLocks noChangeShapeType="1"/>
          </p:cNvCxnSpPr>
          <p:nvPr/>
        </p:nvCxnSpPr>
        <p:spPr bwMode="auto">
          <a:xfrm>
            <a:off x="3048000" y="3657600"/>
            <a:ext cx="3810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Arrow Connector 21"/>
          <p:cNvCxnSpPr>
            <a:cxnSpLocks noChangeShapeType="1"/>
          </p:cNvCxnSpPr>
          <p:nvPr/>
        </p:nvCxnSpPr>
        <p:spPr bwMode="auto">
          <a:xfrm flipV="1">
            <a:off x="5105400" y="3886200"/>
            <a:ext cx="3048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Straight Arrow Connector 23"/>
          <p:cNvCxnSpPr>
            <a:cxnSpLocks noChangeShapeType="1"/>
          </p:cNvCxnSpPr>
          <p:nvPr/>
        </p:nvCxnSpPr>
        <p:spPr bwMode="auto">
          <a:xfrm flipV="1">
            <a:off x="6248400" y="3124200"/>
            <a:ext cx="304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0"/>
          <a:stretch/>
        </p:blipFill>
        <p:spPr>
          <a:xfrm>
            <a:off x="495300" y="1571969"/>
            <a:ext cx="1905000" cy="14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Eligible Uses of Loan Funds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48200"/>
          </a:xfrm>
          <a:noFill/>
        </p:spPr>
        <p:txBody>
          <a:bodyPr>
            <a:normAutofit/>
          </a:bodyPr>
          <a:lstStyle/>
          <a:p>
            <a:pPr marL="571500" lvl="1" indent="-5715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Startup venture costs </a:t>
            </a:r>
            <a:r>
              <a:rPr lang="en-US" sz="3600" dirty="0"/>
              <a:t>which may include </a:t>
            </a:r>
            <a:r>
              <a:rPr lang="en-US" sz="3600" dirty="0" smtClean="0"/>
              <a:t>real </a:t>
            </a:r>
            <a:r>
              <a:rPr lang="en-US" sz="3600" dirty="0"/>
              <a:t>estate, buildings, equipment, and working </a:t>
            </a:r>
            <a:r>
              <a:rPr lang="en-US" sz="3600" dirty="0" smtClean="0"/>
              <a:t>capital</a:t>
            </a:r>
            <a:endParaRPr lang="en-US" sz="3600" dirty="0"/>
          </a:p>
          <a:p>
            <a:pPr marL="571500" lvl="1" indent="-5715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Business expansion</a:t>
            </a:r>
            <a:endParaRPr lang="en-US" sz="3600" dirty="0"/>
          </a:p>
          <a:p>
            <a:pPr marL="571500" lvl="1" indent="-5715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/>
              <a:t>B</a:t>
            </a:r>
            <a:r>
              <a:rPr lang="en-US" sz="3600" dirty="0" smtClean="0"/>
              <a:t>usiness incubators</a:t>
            </a:r>
            <a:endParaRPr lang="en-US" sz="3600" dirty="0"/>
          </a:p>
          <a:p>
            <a:pPr marL="571500" lvl="1" indent="-5715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Technical Assistance </a:t>
            </a:r>
            <a:endParaRPr lang="en-US" sz="3600" dirty="0"/>
          </a:p>
          <a:p>
            <a:pPr marL="571500" lvl="1" indent="-5715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Project </a:t>
            </a:r>
            <a:r>
              <a:rPr lang="en-US" sz="3600" dirty="0"/>
              <a:t>Feasibility </a:t>
            </a:r>
            <a:r>
              <a:rPr lang="en-US" sz="3600" dirty="0" smtClean="0"/>
              <a:t>Studies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58D81-CEA0-462B-A88E-CE58EF3285C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60F73-3C8E-4F6E-A557-516A1F59EFE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609600"/>
            <a:ext cx="8001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USDA Grant for Revolving Loan Fund: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Initial Loan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1799303"/>
            <a:ext cx="2713703" cy="495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kern="0" dirty="0" smtClean="0">
                <a:latin typeface="+mn-lt"/>
              </a:rPr>
              <a:t>$300,000 Grant</a:t>
            </a:r>
            <a:endParaRPr lang="en-US" sz="2800" b="1" i="1" kern="0" dirty="0">
              <a:latin typeface="+mn-lt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2546" y="3581400"/>
            <a:ext cx="282580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 dirty="0">
                <a:latin typeface="+mn-lt"/>
              </a:rPr>
              <a:t>Intermediary </a:t>
            </a:r>
            <a:r>
              <a:rPr lang="en-US" sz="2400" i="1" dirty="0" smtClean="0">
                <a:latin typeface="+mn-lt"/>
              </a:rPr>
              <a:t>provides </a:t>
            </a:r>
            <a:r>
              <a:rPr lang="en-US" sz="2400" b="1" i="1" dirty="0" smtClean="0">
                <a:latin typeface="+mn-lt"/>
              </a:rPr>
              <a:t>20% match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$60,000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32775" name="Object 3"/>
          <p:cNvGraphicFramePr>
            <a:graphicFrameLocks noChangeAspect="1"/>
          </p:cNvGraphicFramePr>
          <p:nvPr/>
        </p:nvGraphicFramePr>
        <p:xfrm>
          <a:off x="609600" y="5029200"/>
          <a:ext cx="11112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" name="Clip" r:id="rId4" imgW="4425950" imgH="4594225" progId="">
                  <p:embed/>
                </p:oleObj>
              </mc:Choice>
              <mc:Fallback>
                <p:oleObj name="Clip" r:id="rId4" imgW="4425950" imgH="45942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111125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4"/>
          <p:cNvGraphicFramePr>
            <a:graphicFrameLocks noChangeAspect="1"/>
          </p:cNvGraphicFramePr>
          <p:nvPr/>
        </p:nvGraphicFramePr>
        <p:xfrm>
          <a:off x="152400" y="5791200"/>
          <a:ext cx="2209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" name="Clip" r:id="rId6" imgW="7056438" imgH="2841625" progId="">
                  <p:embed/>
                </p:oleObj>
              </mc:Choice>
              <mc:Fallback>
                <p:oleObj name="Clip" r:id="rId6" imgW="7056438" imgH="2841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91200"/>
                        <a:ext cx="2209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702719" y="2437455"/>
            <a:ext cx="3579812" cy="1014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i="1" kern="0" dirty="0" smtClean="0"/>
              <a:t>Rural Electric Cooperative  establishes RLF                 </a:t>
            </a:r>
            <a:r>
              <a:rPr lang="en-US" sz="2800" b="1" kern="0" dirty="0"/>
              <a:t>$360,000</a:t>
            </a:r>
          </a:p>
        </p:txBody>
      </p:sp>
      <p:pic>
        <p:nvPicPr>
          <p:cNvPr id="32778" name="Picture 22" descr="BS0077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777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9" name="Object 5"/>
          <p:cNvGraphicFramePr>
            <a:graphicFrameLocks noChangeAspect="1"/>
          </p:cNvGraphicFramePr>
          <p:nvPr/>
        </p:nvGraphicFramePr>
        <p:xfrm>
          <a:off x="7010400" y="1828800"/>
          <a:ext cx="17018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Clip" r:id="rId9" imgW="4776788" imgH="2492375" progId="">
                  <p:embed/>
                </p:oleObj>
              </mc:Choice>
              <mc:Fallback>
                <p:oleObj name="Clip" r:id="rId9" imgW="4776788" imgH="24923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17018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6"/>
          <p:cNvGraphicFramePr>
            <a:graphicFrameLocks noChangeAspect="1"/>
          </p:cNvGraphicFramePr>
          <p:nvPr/>
        </p:nvGraphicFramePr>
        <p:xfrm>
          <a:off x="7239000" y="2971800"/>
          <a:ext cx="11509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" name="Clip" r:id="rId11" imgW="1152144" imgH="1134770" progId="">
                  <p:embed/>
                </p:oleObj>
              </mc:Choice>
              <mc:Fallback>
                <p:oleObj name="Clip" r:id="rId11" imgW="1152144" imgH="11347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971800"/>
                        <a:ext cx="115093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7"/>
          <p:cNvGraphicFramePr>
            <a:graphicFrameLocks noChangeAspect="1"/>
          </p:cNvGraphicFramePr>
          <p:nvPr/>
        </p:nvGraphicFramePr>
        <p:xfrm>
          <a:off x="6934200" y="4191000"/>
          <a:ext cx="22098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" name="Clip" r:id="rId13" imgW="5807075" imgH="3009900" progId="">
                  <p:embed/>
                </p:oleObj>
              </mc:Choice>
              <mc:Fallback>
                <p:oleObj name="Clip" r:id="rId13" imgW="5807075" imgH="300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91000"/>
                        <a:ext cx="2209800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8"/>
          <p:cNvGraphicFramePr>
            <a:graphicFrameLocks noChangeAspect="1"/>
          </p:cNvGraphicFramePr>
          <p:nvPr/>
        </p:nvGraphicFramePr>
        <p:xfrm>
          <a:off x="6934200" y="5410200"/>
          <a:ext cx="9445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" name="Clip" r:id="rId15" imgW="944575" imgH="1180490" progId="">
                  <p:embed/>
                </p:oleObj>
              </mc:Choice>
              <mc:Fallback>
                <p:oleObj name="Clip" r:id="rId15" imgW="944575" imgH="11804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0200"/>
                        <a:ext cx="944563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AutoShape 13"/>
          <p:cNvSpPr>
            <a:spLocks noChangeArrowheads="1"/>
          </p:cNvSpPr>
          <p:nvPr/>
        </p:nvSpPr>
        <p:spPr bwMode="auto">
          <a:xfrm rot="1511491">
            <a:off x="2178893" y="3425701"/>
            <a:ext cx="1751032" cy="172230"/>
          </a:xfrm>
          <a:prstGeom prst="rightArrow">
            <a:avLst>
              <a:gd name="adj1" fmla="val 50000"/>
              <a:gd name="adj2" fmla="val 11031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84" name="AutoShape 14"/>
          <p:cNvSpPr>
            <a:spLocks noChangeArrowheads="1"/>
          </p:cNvSpPr>
          <p:nvPr/>
        </p:nvSpPr>
        <p:spPr bwMode="auto">
          <a:xfrm rot="19481993">
            <a:off x="2149609" y="5246495"/>
            <a:ext cx="1949360" cy="156079"/>
          </a:xfrm>
          <a:prstGeom prst="rightArrow">
            <a:avLst>
              <a:gd name="adj1" fmla="val 50000"/>
              <a:gd name="adj2" fmla="val 10995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85" name="AutoShape 10"/>
          <p:cNvSpPr>
            <a:spLocks noChangeArrowheads="1"/>
          </p:cNvSpPr>
          <p:nvPr/>
        </p:nvSpPr>
        <p:spPr bwMode="auto">
          <a:xfrm rot="-2046986">
            <a:off x="5475288" y="3100388"/>
            <a:ext cx="1600200" cy="179387"/>
          </a:xfrm>
          <a:prstGeom prst="leftRightArrow">
            <a:avLst>
              <a:gd name="adj1" fmla="val 50000"/>
              <a:gd name="adj2" fmla="val 1626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86" name="AutoShape 17"/>
          <p:cNvSpPr>
            <a:spLocks noChangeArrowheads="1"/>
          </p:cNvSpPr>
          <p:nvPr/>
        </p:nvSpPr>
        <p:spPr bwMode="auto">
          <a:xfrm rot="-828899">
            <a:off x="5497513" y="3729038"/>
            <a:ext cx="1570037" cy="196850"/>
          </a:xfrm>
          <a:prstGeom prst="leftRightArrow">
            <a:avLst>
              <a:gd name="adj1" fmla="val 50000"/>
              <a:gd name="adj2" fmla="val 16125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87" name="AutoShape 16"/>
          <p:cNvSpPr>
            <a:spLocks noChangeArrowheads="1"/>
          </p:cNvSpPr>
          <p:nvPr/>
        </p:nvSpPr>
        <p:spPr bwMode="auto">
          <a:xfrm rot="929585">
            <a:off x="5565775" y="4541838"/>
            <a:ext cx="1514475" cy="230187"/>
          </a:xfrm>
          <a:prstGeom prst="leftRightArrow">
            <a:avLst>
              <a:gd name="adj1" fmla="val 50000"/>
              <a:gd name="adj2" fmla="val 16122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2788" name="AutoShape 18"/>
          <p:cNvSpPr>
            <a:spLocks noChangeArrowheads="1"/>
          </p:cNvSpPr>
          <p:nvPr/>
        </p:nvSpPr>
        <p:spPr bwMode="auto">
          <a:xfrm rot="1710170">
            <a:off x="5180013" y="5232400"/>
            <a:ext cx="1576387" cy="223838"/>
          </a:xfrm>
          <a:prstGeom prst="leftRightArrow">
            <a:avLst>
              <a:gd name="adj1" fmla="val 50000"/>
              <a:gd name="adj2" fmla="val 16106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2789" name="Picture 21" descr="AG00334_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0"/>
          <a:stretch/>
        </p:blipFill>
        <p:spPr>
          <a:xfrm>
            <a:off x="687029" y="2314268"/>
            <a:ext cx="1447800" cy="10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Eligible Uses of GRANT funds for Revolving Loan Fund  “Initial Loan”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648200"/>
          </a:xfrm>
          <a:noFill/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Community Development Projects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Community Facility Projects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Business Incubators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Facilities and equipment for education and            training to facilitate economic development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Medical facilities or equipment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dirty="0"/>
              <a:t>Telecom or computer network for medical or </a:t>
            </a:r>
            <a:r>
              <a:rPr lang="en-US" dirty="0" smtClean="0"/>
              <a:t>educational </a:t>
            </a:r>
            <a:r>
              <a:rPr lang="en-US" dirty="0"/>
              <a:t>services or job training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C0FD-A967-4C07-BE03-40F40BF71985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8819" y="740717"/>
            <a:ext cx="287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Rural Development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Project Examples</a:t>
            </a:r>
          </a:p>
          <a:p>
            <a:pPr marL="0" indent="0" algn="ctr">
              <a:buNone/>
              <a:defRPr/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from</a:t>
            </a:r>
          </a:p>
          <a:p>
            <a:pPr marL="0" indent="0" algn="ctr">
              <a:buNone/>
              <a:defRPr/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REDLG Portfolio</a:t>
            </a:r>
          </a:p>
        </p:txBody>
      </p:sp>
    </p:spTree>
    <p:extLst>
      <p:ext uri="{BB962C8B-B14F-4D97-AF65-F5344CB8AC3E}">
        <p14:creationId xmlns:p14="http://schemas.microsoft.com/office/powerpoint/2010/main" val="42285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7B67B482C8942BFF712F7B1E06F67" ma:contentTypeVersion="0" ma:contentTypeDescription="Create a new document." ma:contentTypeScope="" ma:versionID="dce0db5e19f635cb48a4496ca7f42b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3C345B-C5A1-44C5-93B2-04FD4AD0A009}"/>
</file>

<file path=customXml/itemProps2.xml><?xml version="1.0" encoding="utf-8"?>
<ds:datastoreItem xmlns:ds="http://schemas.openxmlformats.org/officeDocument/2006/customXml" ds:itemID="{13839102-45E7-4626-B6AD-8DC99DA8CFD4}"/>
</file>

<file path=customXml/itemProps3.xml><?xml version="1.0" encoding="utf-8"?>
<ds:datastoreItem xmlns:ds="http://schemas.openxmlformats.org/officeDocument/2006/customXml" ds:itemID="{9853162E-8705-4525-99D6-3899C6A5A0A2}"/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326</Words>
  <Application>Microsoft Office PowerPoint</Application>
  <PresentationFormat>On-screen Show (4:3)</PresentationFormat>
  <Paragraphs>85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Custom Design</vt:lpstr>
      <vt:lpstr>Clip</vt:lpstr>
      <vt:lpstr>PowerPoint Presentation</vt:lpstr>
      <vt:lpstr>Who may apply to this program?</vt:lpstr>
      <vt:lpstr>Rural Economic Development Loan and Grant Program REDLG</vt:lpstr>
      <vt:lpstr>PowerPoint Presentation</vt:lpstr>
      <vt:lpstr>REDL or “Pass Through” Loan</vt:lpstr>
      <vt:lpstr>Eligible Uses of Loan Funds</vt:lpstr>
      <vt:lpstr>PowerPoint Presentation</vt:lpstr>
      <vt:lpstr>Eligible Uses of GRANT funds for Revolving Loan Fund  “Initial Loan” </vt:lpstr>
      <vt:lpstr>PowerPoint Presentation</vt:lpstr>
      <vt:lpstr>South Alabama EC Brundidge Industrial Development Board</vt:lpstr>
      <vt:lpstr> South Alabama EC Troy Industrial Development Board </vt:lpstr>
      <vt:lpstr>South Alabama EC Troy Industrial Development Board</vt:lpstr>
      <vt:lpstr>South Alabama EC Crenshaw County Healthcare Authority</vt:lpstr>
      <vt:lpstr>Pea River EC Black Forest Industrial Park – City of Ozark</vt:lpstr>
      <vt:lpstr>PowerSouth Energy Cooperative Mizell Memorial Hospital</vt:lpstr>
      <vt:lpstr>Cullman EC</vt:lpstr>
      <vt:lpstr>Cherokee EC Volunteer Fire Departments</vt:lpstr>
      <vt:lpstr>PowerPoint Presentation</vt:lpstr>
      <vt:lpstr>Clarke-Washington EMC CT Scanner for the Clarke-Washington Hospital</vt:lpstr>
      <vt:lpstr>PowerPoint Presentation</vt:lpstr>
      <vt:lpstr>PowerPoint Presentation</vt:lpstr>
    </vt:vector>
  </TitlesOfParts>
  <Company>USDA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Helton, Beverly - RD, Montgomery, AL</dc:creator>
  <cp:lastModifiedBy>Helton, Beverly - RD, Montgomery, AL</cp:lastModifiedBy>
  <cp:revision>64</cp:revision>
  <cp:lastPrinted>2015-04-21T22:26:53Z</cp:lastPrinted>
  <dcterms:created xsi:type="dcterms:W3CDTF">2015-04-17T19:04:12Z</dcterms:created>
  <dcterms:modified xsi:type="dcterms:W3CDTF">2015-04-23T03:22:13Z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0x0101008B97B67B482C8942BFF712F7B1E06F67</vt:lpwstr>
  </property>
</Properties>
</file>